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7A_9BEF8B89.xml" ContentType="application/vnd.ms-powerpoint.comments+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4"/>
  </p:sldMasterIdLst>
  <p:notesMasterIdLst>
    <p:notesMasterId r:id="rId39"/>
  </p:notesMasterIdLst>
  <p:sldIdLst>
    <p:sldId id="468" r:id="rId5"/>
    <p:sldId id="713" r:id="rId6"/>
    <p:sldId id="712" r:id="rId7"/>
    <p:sldId id="816" r:id="rId8"/>
    <p:sldId id="363" r:id="rId9"/>
    <p:sldId id="847" r:id="rId10"/>
    <p:sldId id="848" r:id="rId11"/>
    <p:sldId id="773" r:id="rId12"/>
    <p:sldId id="774" r:id="rId13"/>
    <p:sldId id="777" r:id="rId14"/>
    <p:sldId id="859" r:id="rId15"/>
    <p:sldId id="715" r:id="rId16"/>
    <p:sldId id="714" r:id="rId17"/>
    <p:sldId id="366" r:id="rId18"/>
    <p:sldId id="780" r:id="rId19"/>
    <p:sldId id="781" r:id="rId20"/>
    <p:sldId id="782" r:id="rId21"/>
    <p:sldId id="765" r:id="rId22"/>
    <p:sldId id="783" r:id="rId23"/>
    <p:sldId id="784" r:id="rId24"/>
    <p:sldId id="785" r:id="rId25"/>
    <p:sldId id="841" r:id="rId26"/>
    <p:sldId id="301" r:id="rId27"/>
    <p:sldId id="302" r:id="rId28"/>
    <p:sldId id="770" r:id="rId29"/>
    <p:sldId id="298" r:id="rId30"/>
    <p:sldId id="375" r:id="rId31"/>
    <p:sldId id="787" r:id="rId32"/>
    <p:sldId id="786" r:id="rId33"/>
    <p:sldId id="772" r:id="rId34"/>
    <p:sldId id="377" r:id="rId35"/>
    <p:sldId id="378" r:id="rId36"/>
    <p:sldId id="379" r:id="rId37"/>
    <p:sldId id="850"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BE5A0F-8CE2-3ADC-D877-363B3211FF3C}" name="Rhoten, Shad W" initials="RW" userId="S::shad.rhoten@fortworthtexas.gov::e76ac774-8964-46d8-976c-7eaf9866cdfa" providerId="AD"/>
  <p188:author id="{3891DB13-DFDF-827A-BF7A-22458A60AFB9}" name="Knight, Beth" initials="KB" userId="S::beth.knight@fortworthtexas.gov::6590afb4-3b18-454d-9949-8583dce13461" providerId="AD"/>
  <p188:author id="{09772C1F-ACDC-52C6-EE99-0DADA54B36BF}" name="Vega, Francisco" initials="VF" userId="S::francisco.vega@fortworthtexas.gov::d05d3862-7e80-4e54-9dfc-169eaf53edcb" providerId="AD"/>
  <p188:author id="{21C62E54-1C6C-7366-C408-D27E8C943FD1}" name="Nunez, Roberto" initials="NR" userId="S::roberto.nunez@fortworthtexas.gov::47a5f5f7-9a95-4cf3-b06f-fd35b94ca57f" providerId="AD"/>
  <p188:author id="{D8F53D67-96BE-4ED2-7DE8-C92F43B018F1}" name="Michel, Sandy" initials="MS" userId="S::sandy.michel@fortworthtexas.gov::0df3f392-f6a3-4d52-bcde-8df84c94111c" providerId="AD"/>
  <p188:author id="{B4CA87A6-0BCA-12F9-FFE3-E81C14F983B1}" name="Foster, Natalie A" initials="FA" userId="S::natalie.foster@fortworthtexas.gov::a10c72ce-9190-4b11-abc0-452b628b1338" providerId="AD"/>
  <p188:author id="{A943B5B2-3F89-85AE-9157-B172A44FFA95}" name="Newhart, Justin" initials="NJ" userId="S::justin.newhart@fortworthtexas.gov::bab7f064-8f24-4291-9d10-e93691ff62b5" providerId="AD"/>
  <p188:author id="{A96502BB-EFFD-CE2F-8C80-7778371340B1}" name="Goforth, Lynn" initials="GL" userId="S::lynn.goforth@fortworthtexas.gov::bb7754bc-989a-4306-82a2-a7db84381906" providerId="AD"/>
  <p188:author id="{724236DB-22CB-2683-5AA3-847CAC8016DE}" name="Rushton, Daunte R" initials="RR" userId="S::daunte.rushton@fortworthtexas.gov::187839bd-2141-4973-996f-6fc806fb8994" providerId="AD"/>
  <p188:author id="{5A4426EA-878D-A903-3B3A-3DA682A3AAE0}" name="Barreto, Estefania" initials="BE" userId="S::estefania.barreto@fortworthtexas.gov::6d2243f0-2b9d-4f59-abfc-1f7c350fe63e" providerId="AD"/>
  <p188:author id="{C9DA83F9-492E-1DF3-FE03-45532204939E}" name="Pina, Marybel" initials="PM" userId="S::marybel.pina@fortworthtexas.gov::2cba9c00-a8d3-4ea1-8437-72bdb9bf8eb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ushton, Daunte R" initials="RR" lastIdx="16" clrIdx="0">
    <p:extLst>
      <p:ext uri="{19B8F6BF-5375-455C-9EA6-DF929625EA0E}">
        <p15:presenceInfo xmlns:p15="http://schemas.microsoft.com/office/powerpoint/2012/main" userId="S::daunte.rushton@fortworthtexas.gov::187839bd-2141-4973-996f-6fc806fb8994" providerId="AD"/>
      </p:ext>
    </p:extLst>
  </p:cmAuthor>
  <p:cmAuthor id="2" name="Correa, Jasmin" initials="CJ" lastIdx="3" clrIdx="1">
    <p:extLst>
      <p:ext uri="{19B8F6BF-5375-455C-9EA6-DF929625EA0E}">
        <p15:presenceInfo xmlns:p15="http://schemas.microsoft.com/office/powerpoint/2012/main" userId="S::jasmin.correa@fortworthtexas.gov::8e270ad2-3edc-4c06-828c-733a4932f8cb" providerId="AD"/>
      </p:ext>
    </p:extLst>
  </p:cmAuthor>
  <p:cmAuthor id="3" name="Lewis, Laurie P" initials="LP" lastIdx="1" clrIdx="2">
    <p:extLst>
      <p:ext uri="{19B8F6BF-5375-455C-9EA6-DF929625EA0E}">
        <p15:presenceInfo xmlns:p15="http://schemas.microsoft.com/office/powerpoint/2012/main" userId="S::laurie.lewis@fortworthtexas.gov::8610c856-6e3f-44a3-ba4b-58b661782575" providerId="AD"/>
      </p:ext>
    </p:extLst>
  </p:cmAuthor>
  <p:cmAuthor id="4" name="Rushton, Daunte R" initials="RDR" lastIdx="3" clrIdx="3">
    <p:extLst>
      <p:ext uri="{19B8F6BF-5375-455C-9EA6-DF929625EA0E}">
        <p15:presenceInfo xmlns:p15="http://schemas.microsoft.com/office/powerpoint/2012/main" userId="S-1-5-21-13641068-483087845-1663972903-2962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AD00"/>
    <a:srgbClr val="F2F2F2"/>
    <a:srgbClr val="E2C6F7"/>
    <a:srgbClr val="FBE5D6"/>
    <a:srgbClr val="FFF2CC"/>
    <a:srgbClr val="DEEBF7"/>
    <a:srgbClr val="E2F0D9"/>
    <a:srgbClr val="44546A"/>
    <a:srgbClr val="000000"/>
    <a:srgbClr val="ED0E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comments/modernComment_17A_9BEF8B89.xml><?xml version="1.0" encoding="utf-8"?>
<p188:cmLst xmlns:a="http://schemas.openxmlformats.org/drawingml/2006/main" xmlns:r="http://schemas.openxmlformats.org/officeDocument/2006/relationships" xmlns:p188="http://schemas.microsoft.com/office/powerpoint/2018/8/main">
  <p188:cm id="{C5FD09C7-C45E-4005-A8C5-8671B2BD750C}" authorId="{724236DB-22CB-2683-5AA3-847CAC8016DE}" status="resolved" created="2023-07-31T14:31:19.600" complete="100000">
    <ac:deMkLst xmlns:ac="http://schemas.microsoft.com/office/drawing/2013/main/command">
      <pc:docMk xmlns:pc="http://schemas.microsoft.com/office/powerpoint/2013/main/command"/>
      <pc:sldMk xmlns:pc="http://schemas.microsoft.com/office/powerpoint/2013/main/command" cId="2616167305" sldId="378"/>
      <ac:graphicFrameMk id="3" creationId="{00000000-0000-0000-0000-000000000000}"/>
    </ac:deMkLst>
    <p188:replyLst>
      <p188:reply id="{27F46326-772A-4E4D-B5DA-4FF191938A42}" authorId="{C9DA83F9-492E-1DF3-FE03-45532204939E}" created="2023-08-10T13:24:08.447">
        <p188:txBody>
          <a:bodyPr/>
          <a:lstStyle/>
          <a:p>
            <a:r>
              <a:rPr lang="en-US"/>
              <a:t>[@Murray, Stephen] email address is incorrect.</a:t>
            </a:r>
          </a:p>
        </p188:txBody>
      </p188:reply>
    </p188:replyLst>
    <p188:txBody>
      <a:bodyPr/>
      <a:lstStyle/>
      <a:p>
        <a:r>
          <a:rPr lang="en-US"/>
          <a:t>[@Murray, Stephen] Is there an image that would be more captivating?</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C63BAE-C508-485B-A709-C2EB116EE66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AFE4D62C-CCF4-4825-827F-15510E8FABA9}">
      <dgm:prSet phldrT="[Text]" phldr="0"/>
      <dgm:spPr/>
      <dgm:t>
        <a:bodyPr/>
        <a:lstStyle/>
        <a:p>
          <a:pPr rtl="0"/>
          <a:r>
            <a:rPr lang="en-US">
              <a:latin typeface="Arial" panose="020B0604020202020204"/>
            </a:rPr>
            <a:t>Application Submittal</a:t>
          </a:r>
          <a:endParaRPr lang="en-US"/>
        </a:p>
      </dgm:t>
    </dgm:pt>
    <dgm:pt modelId="{17CC42C3-A071-4BC1-BFB8-2FCE3D432113}" type="parTrans" cxnId="{AA1B6935-F39C-4B27-AECE-696BEAE13A41}">
      <dgm:prSet/>
      <dgm:spPr/>
      <dgm:t>
        <a:bodyPr/>
        <a:lstStyle/>
        <a:p>
          <a:endParaRPr lang="en-US"/>
        </a:p>
      </dgm:t>
    </dgm:pt>
    <dgm:pt modelId="{3A6A6785-0F8F-403B-9F67-EE41188B8CBD}" type="sibTrans" cxnId="{AA1B6935-F39C-4B27-AECE-696BEAE13A41}">
      <dgm:prSet/>
      <dgm:spPr/>
      <dgm:t>
        <a:bodyPr/>
        <a:lstStyle/>
        <a:p>
          <a:endParaRPr lang="en-US"/>
        </a:p>
      </dgm:t>
    </dgm:pt>
    <dgm:pt modelId="{7B63C89D-7098-400F-ADFA-AFE505B4F6AA}">
      <dgm:prSet phldrT="[Text]" phldr="0"/>
      <dgm:spPr/>
      <dgm:t>
        <a:bodyPr/>
        <a:lstStyle/>
        <a:p>
          <a:pPr rtl="0"/>
          <a:r>
            <a:rPr lang="en-US">
              <a:latin typeface="Arial" panose="020B0604020202020204"/>
            </a:rPr>
            <a:t>Courtesy Notices</a:t>
          </a:r>
          <a:endParaRPr lang="en-US"/>
        </a:p>
      </dgm:t>
    </dgm:pt>
    <dgm:pt modelId="{589496D2-B518-4E04-AACF-D4EEFA0AD190}" type="parTrans" cxnId="{57682C91-6FE6-4560-BCAA-CC3D7623300D}">
      <dgm:prSet/>
      <dgm:spPr/>
      <dgm:t>
        <a:bodyPr/>
        <a:lstStyle/>
        <a:p>
          <a:endParaRPr lang="en-US"/>
        </a:p>
      </dgm:t>
    </dgm:pt>
    <dgm:pt modelId="{DBF94857-BBF7-4E98-8EDA-E8282A118073}" type="sibTrans" cxnId="{57682C91-6FE6-4560-BCAA-CC3D7623300D}">
      <dgm:prSet/>
      <dgm:spPr/>
      <dgm:t>
        <a:bodyPr/>
        <a:lstStyle/>
        <a:p>
          <a:endParaRPr lang="en-US"/>
        </a:p>
      </dgm:t>
    </dgm:pt>
    <dgm:pt modelId="{79B55604-040B-4C34-8A43-C5E583BB6E08}">
      <dgm:prSet phldrT="[Text]" phldr="0"/>
      <dgm:spPr/>
      <dgm:t>
        <a:bodyPr/>
        <a:lstStyle/>
        <a:p>
          <a:pPr rtl="0"/>
          <a:r>
            <a:rPr lang="en-US">
              <a:latin typeface="Arial" panose="020B0604020202020204"/>
            </a:rPr>
            <a:t>Legal Notice</a:t>
          </a:r>
          <a:endParaRPr lang="en-US"/>
        </a:p>
      </dgm:t>
    </dgm:pt>
    <dgm:pt modelId="{94AAF46D-2CF7-46F5-95A3-3B82BF322B41}" type="parTrans" cxnId="{04DC6D93-9E6D-423A-82F8-4E4F5F94FCFA}">
      <dgm:prSet/>
      <dgm:spPr/>
      <dgm:t>
        <a:bodyPr/>
        <a:lstStyle/>
        <a:p>
          <a:endParaRPr lang="en-US"/>
        </a:p>
      </dgm:t>
    </dgm:pt>
    <dgm:pt modelId="{3FAAA500-C51A-48C3-9D5F-04C7EA012A32}" type="sibTrans" cxnId="{04DC6D93-9E6D-423A-82F8-4E4F5F94FCFA}">
      <dgm:prSet/>
      <dgm:spPr/>
      <dgm:t>
        <a:bodyPr/>
        <a:lstStyle/>
        <a:p>
          <a:endParaRPr lang="en-US"/>
        </a:p>
      </dgm:t>
    </dgm:pt>
    <dgm:pt modelId="{B62A4229-C387-4E23-BB37-F500EB72EA36}">
      <dgm:prSet phldrT="[Text]" phldr="0"/>
      <dgm:spPr/>
      <dgm:t>
        <a:bodyPr/>
        <a:lstStyle/>
        <a:p>
          <a:pPr rtl="0"/>
          <a:r>
            <a:rPr lang="en-US">
              <a:latin typeface="Arial" panose="020B0604020202020204"/>
            </a:rPr>
            <a:t>1st Public Hearing Zoning Commission</a:t>
          </a:r>
          <a:endParaRPr lang="en-US"/>
        </a:p>
      </dgm:t>
    </dgm:pt>
    <dgm:pt modelId="{3D6FC054-D403-4705-A180-711706B8A70B}" type="parTrans" cxnId="{EE66B155-0444-43B6-BDEA-98FF713EB2CB}">
      <dgm:prSet/>
      <dgm:spPr/>
      <dgm:t>
        <a:bodyPr/>
        <a:lstStyle/>
        <a:p>
          <a:endParaRPr lang="en-US"/>
        </a:p>
      </dgm:t>
    </dgm:pt>
    <dgm:pt modelId="{803B0BD4-6348-46D7-AEAC-33399A3F4903}" type="sibTrans" cxnId="{EE66B155-0444-43B6-BDEA-98FF713EB2CB}">
      <dgm:prSet/>
      <dgm:spPr/>
      <dgm:t>
        <a:bodyPr/>
        <a:lstStyle/>
        <a:p>
          <a:endParaRPr lang="en-US"/>
        </a:p>
      </dgm:t>
    </dgm:pt>
    <dgm:pt modelId="{3F359CD5-B87F-4DBD-9208-8853D233ED52}">
      <dgm:prSet phldrT="[Text]" phldr="0"/>
      <dgm:spPr/>
      <dgm:t>
        <a:bodyPr/>
        <a:lstStyle/>
        <a:p>
          <a:pPr rtl="0"/>
          <a:r>
            <a:rPr lang="en-US">
              <a:latin typeface="Arial" panose="020B0604020202020204"/>
            </a:rPr>
            <a:t>2nd Public Hearing City Council</a:t>
          </a:r>
          <a:endParaRPr lang="en-US"/>
        </a:p>
      </dgm:t>
    </dgm:pt>
    <dgm:pt modelId="{8B783B7A-922A-492D-8E7B-935BCC4B4238}" type="parTrans" cxnId="{B7590C42-ABFF-4994-9B1E-525D9B6F814A}">
      <dgm:prSet/>
      <dgm:spPr/>
      <dgm:t>
        <a:bodyPr/>
        <a:lstStyle/>
        <a:p>
          <a:endParaRPr lang="en-US"/>
        </a:p>
      </dgm:t>
    </dgm:pt>
    <dgm:pt modelId="{BDFD2B5D-9410-48F8-985F-3A14D336CDBA}" type="sibTrans" cxnId="{B7590C42-ABFF-4994-9B1E-525D9B6F814A}">
      <dgm:prSet/>
      <dgm:spPr/>
      <dgm:t>
        <a:bodyPr/>
        <a:lstStyle/>
        <a:p>
          <a:endParaRPr lang="en-US"/>
        </a:p>
      </dgm:t>
    </dgm:pt>
    <dgm:pt modelId="{0E127DC1-BC1B-4AFC-8FF3-127875F30830}" type="pres">
      <dgm:prSet presAssocID="{8EC63BAE-C508-485B-A709-C2EB116EE66F}" presName="cycle" presStyleCnt="0">
        <dgm:presLayoutVars>
          <dgm:dir/>
          <dgm:resizeHandles val="exact"/>
        </dgm:presLayoutVars>
      </dgm:prSet>
      <dgm:spPr/>
    </dgm:pt>
    <dgm:pt modelId="{F54D365F-B8F7-4646-9A8B-869004103DF3}" type="pres">
      <dgm:prSet presAssocID="{AFE4D62C-CCF4-4825-827F-15510E8FABA9}" presName="node" presStyleLbl="node1" presStyleIdx="0" presStyleCnt="5">
        <dgm:presLayoutVars>
          <dgm:bulletEnabled val="1"/>
        </dgm:presLayoutVars>
      </dgm:prSet>
      <dgm:spPr/>
    </dgm:pt>
    <dgm:pt modelId="{3D2A6E4E-6BFD-40D3-9C1E-3370BD5ADE47}" type="pres">
      <dgm:prSet presAssocID="{AFE4D62C-CCF4-4825-827F-15510E8FABA9}" presName="spNode" presStyleCnt="0"/>
      <dgm:spPr/>
    </dgm:pt>
    <dgm:pt modelId="{A4DF8570-870A-4B75-B29E-5D788AE6FE45}" type="pres">
      <dgm:prSet presAssocID="{3A6A6785-0F8F-403B-9F67-EE41188B8CBD}" presName="sibTrans" presStyleLbl="sibTrans1D1" presStyleIdx="0" presStyleCnt="5"/>
      <dgm:spPr/>
    </dgm:pt>
    <dgm:pt modelId="{062CC826-F146-4F44-A91F-FE49C4AD9E21}" type="pres">
      <dgm:prSet presAssocID="{7B63C89D-7098-400F-ADFA-AFE505B4F6AA}" presName="node" presStyleLbl="node1" presStyleIdx="1" presStyleCnt="5">
        <dgm:presLayoutVars>
          <dgm:bulletEnabled val="1"/>
        </dgm:presLayoutVars>
      </dgm:prSet>
      <dgm:spPr/>
    </dgm:pt>
    <dgm:pt modelId="{70616B5E-706F-4593-A9EA-DE32098F7E8F}" type="pres">
      <dgm:prSet presAssocID="{7B63C89D-7098-400F-ADFA-AFE505B4F6AA}" presName="spNode" presStyleCnt="0"/>
      <dgm:spPr/>
    </dgm:pt>
    <dgm:pt modelId="{74C1372D-C2E4-450E-965D-B49BB0939833}" type="pres">
      <dgm:prSet presAssocID="{DBF94857-BBF7-4E98-8EDA-E8282A118073}" presName="sibTrans" presStyleLbl="sibTrans1D1" presStyleIdx="1" presStyleCnt="5"/>
      <dgm:spPr/>
    </dgm:pt>
    <dgm:pt modelId="{8C8CB115-D10C-48F0-BC40-7B2EAD5E2082}" type="pres">
      <dgm:prSet presAssocID="{79B55604-040B-4C34-8A43-C5E583BB6E08}" presName="node" presStyleLbl="node1" presStyleIdx="2" presStyleCnt="5">
        <dgm:presLayoutVars>
          <dgm:bulletEnabled val="1"/>
        </dgm:presLayoutVars>
      </dgm:prSet>
      <dgm:spPr/>
    </dgm:pt>
    <dgm:pt modelId="{93ED11E0-CD30-4AE8-9DB0-6433928D5DF1}" type="pres">
      <dgm:prSet presAssocID="{79B55604-040B-4C34-8A43-C5E583BB6E08}" presName="spNode" presStyleCnt="0"/>
      <dgm:spPr/>
    </dgm:pt>
    <dgm:pt modelId="{A44BACD8-86CF-4C00-8E65-16CD60D4CFA6}" type="pres">
      <dgm:prSet presAssocID="{3FAAA500-C51A-48C3-9D5F-04C7EA012A32}" presName="sibTrans" presStyleLbl="sibTrans1D1" presStyleIdx="2" presStyleCnt="5"/>
      <dgm:spPr/>
    </dgm:pt>
    <dgm:pt modelId="{70EA5924-69B9-4BF8-BBDC-7DCD37E3A530}" type="pres">
      <dgm:prSet presAssocID="{B62A4229-C387-4E23-BB37-F500EB72EA36}" presName="node" presStyleLbl="node1" presStyleIdx="3" presStyleCnt="5">
        <dgm:presLayoutVars>
          <dgm:bulletEnabled val="1"/>
        </dgm:presLayoutVars>
      </dgm:prSet>
      <dgm:spPr/>
    </dgm:pt>
    <dgm:pt modelId="{2CAF458D-108A-4031-AE6E-472DE9119CD2}" type="pres">
      <dgm:prSet presAssocID="{B62A4229-C387-4E23-BB37-F500EB72EA36}" presName="spNode" presStyleCnt="0"/>
      <dgm:spPr/>
    </dgm:pt>
    <dgm:pt modelId="{DE28D23C-62E7-407B-B2C0-F8F01A75F7EA}" type="pres">
      <dgm:prSet presAssocID="{803B0BD4-6348-46D7-AEAC-33399A3F4903}" presName="sibTrans" presStyleLbl="sibTrans1D1" presStyleIdx="3" presStyleCnt="5"/>
      <dgm:spPr/>
    </dgm:pt>
    <dgm:pt modelId="{DBFB013F-E60E-4FDA-99BE-A401BF7CD722}" type="pres">
      <dgm:prSet presAssocID="{3F359CD5-B87F-4DBD-9208-8853D233ED52}" presName="node" presStyleLbl="node1" presStyleIdx="4" presStyleCnt="5">
        <dgm:presLayoutVars>
          <dgm:bulletEnabled val="1"/>
        </dgm:presLayoutVars>
      </dgm:prSet>
      <dgm:spPr/>
    </dgm:pt>
    <dgm:pt modelId="{E46131D0-FD12-4639-955D-CF20B51E1280}" type="pres">
      <dgm:prSet presAssocID="{3F359CD5-B87F-4DBD-9208-8853D233ED52}" presName="spNode" presStyleCnt="0"/>
      <dgm:spPr/>
    </dgm:pt>
    <dgm:pt modelId="{4A177960-B566-45F8-A849-4E787E399909}" type="pres">
      <dgm:prSet presAssocID="{BDFD2B5D-9410-48F8-985F-3A14D336CDBA}" presName="sibTrans" presStyleLbl="sibTrans1D1" presStyleIdx="4" presStyleCnt="5"/>
      <dgm:spPr/>
    </dgm:pt>
  </dgm:ptLst>
  <dgm:cxnLst>
    <dgm:cxn modelId="{30F16D02-3328-4258-A69B-5878D47776FE}" type="presOf" srcId="{3A6A6785-0F8F-403B-9F67-EE41188B8CBD}" destId="{A4DF8570-870A-4B75-B29E-5D788AE6FE45}" srcOrd="0" destOrd="0" presId="urn:microsoft.com/office/officeart/2005/8/layout/cycle5"/>
    <dgm:cxn modelId="{F865A412-244A-428E-8816-775F9FE0CCB5}" type="presOf" srcId="{79B55604-040B-4C34-8A43-C5E583BB6E08}" destId="{8C8CB115-D10C-48F0-BC40-7B2EAD5E2082}" srcOrd="0" destOrd="0" presId="urn:microsoft.com/office/officeart/2005/8/layout/cycle5"/>
    <dgm:cxn modelId="{6BF5B01B-5F9E-492A-8589-24F7AECB9DC4}" type="presOf" srcId="{AFE4D62C-CCF4-4825-827F-15510E8FABA9}" destId="{F54D365F-B8F7-4646-9A8B-869004103DF3}" srcOrd="0" destOrd="0" presId="urn:microsoft.com/office/officeart/2005/8/layout/cycle5"/>
    <dgm:cxn modelId="{A4A4911F-AF0D-4AC7-8055-E3657AAA05FD}" type="presOf" srcId="{803B0BD4-6348-46D7-AEAC-33399A3F4903}" destId="{DE28D23C-62E7-407B-B2C0-F8F01A75F7EA}" srcOrd="0" destOrd="0" presId="urn:microsoft.com/office/officeart/2005/8/layout/cycle5"/>
    <dgm:cxn modelId="{AA1B6935-F39C-4B27-AECE-696BEAE13A41}" srcId="{8EC63BAE-C508-485B-A709-C2EB116EE66F}" destId="{AFE4D62C-CCF4-4825-827F-15510E8FABA9}" srcOrd="0" destOrd="0" parTransId="{17CC42C3-A071-4BC1-BFB8-2FCE3D432113}" sibTransId="{3A6A6785-0F8F-403B-9F67-EE41188B8CBD}"/>
    <dgm:cxn modelId="{D8BEF35D-3025-4C02-9B31-C2FBF5E9FF9B}" type="presOf" srcId="{DBF94857-BBF7-4E98-8EDA-E8282A118073}" destId="{74C1372D-C2E4-450E-965D-B49BB0939833}" srcOrd="0" destOrd="0" presId="urn:microsoft.com/office/officeart/2005/8/layout/cycle5"/>
    <dgm:cxn modelId="{B7590C42-ABFF-4994-9B1E-525D9B6F814A}" srcId="{8EC63BAE-C508-485B-A709-C2EB116EE66F}" destId="{3F359CD5-B87F-4DBD-9208-8853D233ED52}" srcOrd="4" destOrd="0" parTransId="{8B783B7A-922A-492D-8E7B-935BCC4B4238}" sibTransId="{BDFD2B5D-9410-48F8-985F-3A14D336CDBA}"/>
    <dgm:cxn modelId="{F12A554E-7016-420B-8518-50838DF5DDC8}" type="presOf" srcId="{3FAAA500-C51A-48C3-9D5F-04C7EA012A32}" destId="{A44BACD8-86CF-4C00-8E65-16CD60D4CFA6}" srcOrd="0" destOrd="0" presId="urn:microsoft.com/office/officeart/2005/8/layout/cycle5"/>
    <dgm:cxn modelId="{516FEA51-D6DF-419D-A4DB-59EDC0C16E54}" type="presOf" srcId="{7B63C89D-7098-400F-ADFA-AFE505B4F6AA}" destId="{062CC826-F146-4F44-A91F-FE49C4AD9E21}" srcOrd="0" destOrd="0" presId="urn:microsoft.com/office/officeart/2005/8/layout/cycle5"/>
    <dgm:cxn modelId="{EE66B155-0444-43B6-BDEA-98FF713EB2CB}" srcId="{8EC63BAE-C508-485B-A709-C2EB116EE66F}" destId="{B62A4229-C387-4E23-BB37-F500EB72EA36}" srcOrd="3" destOrd="0" parTransId="{3D6FC054-D403-4705-A180-711706B8A70B}" sibTransId="{803B0BD4-6348-46D7-AEAC-33399A3F4903}"/>
    <dgm:cxn modelId="{7E41BE8D-29C7-4C09-AC0C-D765D81C7BE4}" type="presOf" srcId="{B62A4229-C387-4E23-BB37-F500EB72EA36}" destId="{70EA5924-69B9-4BF8-BBDC-7DCD37E3A530}" srcOrd="0" destOrd="0" presId="urn:microsoft.com/office/officeart/2005/8/layout/cycle5"/>
    <dgm:cxn modelId="{57682C91-6FE6-4560-BCAA-CC3D7623300D}" srcId="{8EC63BAE-C508-485B-A709-C2EB116EE66F}" destId="{7B63C89D-7098-400F-ADFA-AFE505B4F6AA}" srcOrd="1" destOrd="0" parTransId="{589496D2-B518-4E04-AACF-D4EEFA0AD190}" sibTransId="{DBF94857-BBF7-4E98-8EDA-E8282A118073}"/>
    <dgm:cxn modelId="{04DC6D93-9E6D-423A-82F8-4E4F5F94FCFA}" srcId="{8EC63BAE-C508-485B-A709-C2EB116EE66F}" destId="{79B55604-040B-4C34-8A43-C5E583BB6E08}" srcOrd="2" destOrd="0" parTransId="{94AAF46D-2CF7-46F5-95A3-3B82BF322B41}" sibTransId="{3FAAA500-C51A-48C3-9D5F-04C7EA012A32}"/>
    <dgm:cxn modelId="{8DE1CCC8-3865-4BED-8376-5BCB2A2A4067}" type="presOf" srcId="{8EC63BAE-C508-485B-A709-C2EB116EE66F}" destId="{0E127DC1-BC1B-4AFC-8FF3-127875F30830}" srcOrd="0" destOrd="0" presId="urn:microsoft.com/office/officeart/2005/8/layout/cycle5"/>
    <dgm:cxn modelId="{EFCD51DA-A350-4FDC-8676-3AB9A9EA867A}" type="presOf" srcId="{3F359CD5-B87F-4DBD-9208-8853D233ED52}" destId="{DBFB013F-E60E-4FDA-99BE-A401BF7CD722}" srcOrd="0" destOrd="0" presId="urn:microsoft.com/office/officeart/2005/8/layout/cycle5"/>
    <dgm:cxn modelId="{DE1318E4-57BD-47E5-9D38-A5DCE241FF7E}" type="presOf" srcId="{BDFD2B5D-9410-48F8-985F-3A14D336CDBA}" destId="{4A177960-B566-45F8-A849-4E787E399909}" srcOrd="0" destOrd="0" presId="urn:microsoft.com/office/officeart/2005/8/layout/cycle5"/>
    <dgm:cxn modelId="{10BD2A85-3C0B-4891-836B-E19E468A8EC6}" type="presParOf" srcId="{0E127DC1-BC1B-4AFC-8FF3-127875F30830}" destId="{F54D365F-B8F7-4646-9A8B-869004103DF3}" srcOrd="0" destOrd="0" presId="urn:microsoft.com/office/officeart/2005/8/layout/cycle5"/>
    <dgm:cxn modelId="{38DAEF16-FACB-474C-98B5-D17CA35FE22E}" type="presParOf" srcId="{0E127DC1-BC1B-4AFC-8FF3-127875F30830}" destId="{3D2A6E4E-6BFD-40D3-9C1E-3370BD5ADE47}" srcOrd="1" destOrd="0" presId="urn:microsoft.com/office/officeart/2005/8/layout/cycle5"/>
    <dgm:cxn modelId="{9E992129-C585-42DF-8E8B-4C4A45DF7D99}" type="presParOf" srcId="{0E127DC1-BC1B-4AFC-8FF3-127875F30830}" destId="{A4DF8570-870A-4B75-B29E-5D788AE6FE45}" srcOrd="2" destOrd="0" presId="urn:microsoft.com/office/officeart/2005/8/layout/cycle5"/>
    <dgm:cxn modelId="{2FB1CB6C-5312-4581-A738-5E5C974AAE4E}" type="presParOf" srcId="{0E127DC1-BC1B-4AFC-8FF3-127875F30830}" destId="{062CC826-F146-4F44-A91F-FE49C4AD9E21}" srcOrd="3" destOrd="0" presId="urn:microsoft.com/office/officeart/2005/8/layout/cycle5"/>
    <dgm:cxn modelId="{8039EE44-F393-4826-9B56-3602A640ADFB}" type="presParOf" srcId="{0E127DC1-BC1B-4AFC-8FF3-127875F30830}" destId="{70616B5E-706F-4593-A9EA-DE32098F7E8F}" srcOrd="4" destOrd="0" presId="urn:microsoft.com/office/officeart/2005/8/layout/cycle5"/>
    <dgm:cxn modelId="{EA088CA3-F6AC-4AE2-9EB1-142689F62FA1}" type="presParOf" srcId="{0E127DC1-BC1B-4AFC-8FF3-127875F30830}" destId="{74C1372D-C2E4-450E-965D-B49BB0939833}" srcOrd="5" destOrd="0" presId="urn:microsoft.com/office/officeart/2005/8/layout/cycle5"/>
    <dgm:cxn modelId="{BEEDE9F4-C9F1-404C-AAB1-B8381F3B9594}" type="presParOf" srcId="{0E127DC1-BC1B-4AFC-8FF3-127875F30830}" destId="{8C8CB115-D10C-48F0-BC40-7B2EAD5E2082}" srcOrd="6" destOrd="0" presId="urn:microsoft.com/office/officeart/2005/8/layout/cycle5"/>
    <dgm:cxn modelId="{5298F9D4-10A8-495C-9543-C83879793A66}" type="presParOf" srcId="{0E127DC1-BC1B-4AFC-8FF3-127875F30830}" destId="{93ED11E0-CD30-4AE8-9DB0-6433928D5DF1}" srcOrd="7" destOrd="0" presId="urn:microsoft.com/office/officeart/2005/8/layout/cycle5"/>
    <dgm:cxn modelId="{2F41EAC1-6A54-4519-BE3C-CCF743845929}" type="presParOf" srcId="{0E127DC1-BC1B-4AFC-8FF3-127875F30830}" destId="{A44BACD8-86CF-4C00-8E65-16CD60D4CFA6}" srcOrd="8" destOrd="0" presId="urn:microsoft.com/office/officeart/2005/8/layout/cycle5"/>
    <dgm:cxn modelId="{34D92B5E-0208-440A-BD50-41405056387E}" type="presParOf" srcId="{0E127DC1-BC1B-4AFC-8FF3-127875F30830}" destId="{70EA5924-69B9-4BF8-BBDC-7DCD37E3A530}" srcOrd="9" destOrd="0" presId="urn:microsoft.com/office/officeart/2005/8/layout/cycle5"/>
    <dgm:cxn modelId="{2C62D93C-5ACF-48CA-A6D4-0AAA37E38F5B}" type="presParOf" srcId="{0E127DC1-BC1B-4AFC-8FF3-127875F30830}" destId="{2CAF458D-108A-4031-AE6E-472DE9119CD2}" srcOrd="10" destOrd="0" presId="urn:microsoft.com/office/officeart/2005/8/layout/cycle5"/>
    <dgm:cxn modelId="{22BA660A-455A-47F3-B131-159189CD734E}" type="presParOf" srcId="{0E127DC1-BC1B-4AFC-8FF3-127875F30830}" destId="{DE28D23C-62E7-407B-B2C0-F8F01A75F7EA}" srcOrd="11" destOrd="0" presId="urn:microsoft.com/office/officeart/2005/8/layout/cycle5"/>
    <dgm:cxn modelId="{B4E9CB8E-7A5C-4B53-B517-6DAE35105045}" type="presParOf" srcId="{0E127DC1-BC1B-4AFC-8FF3-127875F30830}" destId="{DBFB013F-E60E-4FDA-99BE-A401BF7CD722}" srcOrd="12" destOrd="0" presId="urn:microsoft.com/office/officeart/2005/8/layout/cycle5"/>
    <dgm:cxn modelId="{2E48A2FB-19B5-4EE1-9E84-C3590868A415}" type="presParOf" srcId="{0E127DC1-BC1B-4AFC-8FF3-127875F30830}" destId="{E46131D0-FD12-4639-955D-CF20B51E1280}" srcOrd="13" destOrd="0" presId="urn:microsoft.com/office/officeart/2005/8/layout/cycle5"/>
    <dgm:cxn modelId="{B39C6773-8428-438E-9E82-95D10067475D}" type="presParOf" srcId="{0E127DC1-BC1B-4AFC-8FF3-127875F30830}" destId="{4A177960-B566-45F8-A849-4E787E399909}"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D365F-B8F7-4646-9A8B-869004103DF3}">
      <dsp:nvSpPr>
        <dsp:cNvPr id="0" name=""/>
        <dsp:cNvSpPr/>
      </dsp:nvSpPr>
      <dsp:spPr>
        <a:xfrm>
          <a:off x="1902703" y="2580"/>
          <a:ext cx="1435664" cy="9331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panose="020B0604020202020204"/>
            </a:rPr>
            <a:t>Application Submittal</a:t>
          </a:r>
          <a:endParaRPr lang="en-US" sz="1400" kern="1200"/>
        </a:p>
      </dsp:txBody>
      <dsp:txXfrm>
        <a:off x="1948257" y="48134"/>
        <a:ext cx="1344556" cy="842074"/>
      </dsp:txXfrm>
    </dsp:sp>
    <dsp:sp modelId="{A4DF8570-870A-4B75-B29E-5D788AE6FE45}">
      <dsp:nvSpPr>
        <dsp:cNvPr id="0" name=""/>
        <dsp:cNvSpPr/>
      </dsp:nvSpPr>
      <dsp:spPr>
        <a:xfrm>
          <a:off x="755983" y="469171"/>
          <a:ext cx="3729104" cy="3729104"/>
        </a:xfrm>
        <a:custGeom>
          <a:avLst/>
          <a:gdLst/>
          <a:ahLst/>
          <a:cxnLst/>
          <a:rect l="0" t="0" r="0" b="0"/>
          <a:pathLst>
            <a:path>
              <a:moveTo>
                <a:pt x="2774752" y="237257"/>
              </a:moveTo>
              <a:arcTo wR="1864552" hR="1864552" stAng="17953185" swAng="121193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62CC826-F146-4F44-A91F-FE49C4AD9E21}">
      <dsp:nvSpPr>
        <dsp:cNvPr id="0" name=""/>
        <dsp:cNvSpPr/>
      </dsp:nvSpPr>
      <dsp:spPr>
        <a:xfrm>
          <a:off x="3675998" y="1290954"/>
          <a:ext cx="1435664" cy="9331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panose="020B0604020202020204"/>
            </a:rPr>
            <a:t>Courtesy Notices</a:t>
          </a:r>
          <a:endParaRPr lang="en-US" sz="1400" kern="1200"/>
        </a:p>
      </dsp:txBody>
      <dsp:txXfrm>
        <a:off x="3721552" y="1336508"/>
        <a:ext cx="1344556" cy="842074"/>
      </dsp:txXfrm>
    </dsp:sp>
    <dsp:sp modelId="{74C1372D-C2E4-450E-965D-B49BB0939833}">
      <dsp:nvSpPr>
        <dsp:cNvPr id="0" name=""/>
        <dsp:cNvSpPr/>
      </dsp:nvSpPr>
      <dsp:spPr>
        <a:xfrm>
          <a:off x="755983" y="469171"/>
          <a:ext cx="3729104" cy="3729104"/>
        </a:xfrm>
        <a:custGeom>
          <a:avLst/>
          <a:gdLst/>
          <a:ahLst/>
          <a:cxnLst/>
          <a:rect l="0" t="0" r="0" b="0"/>
          <a:pathLst>
            <a:path>
              <a:moveTo>
                <a:pt x="3724636" y="1993551"/>
              </a:moveTo>
              <a:arcTo wR="1864552" hR="1864552" stAng="21838031" swAng="136003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C8CB115-D10C-48F0-BC40-7B2EAD5E2082}">
      <dsp:nvSpPr>
        <dsp:cNvPr id="0" name=""/>
        <dsp:cNvSpPr/>
      </dsp:nvSpPr>
      <dsp:spPr>
        <a:xfrm>
          <a:off x="2998659" y="3375587"/>
          <a:ext cx="1435664" cy="9331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panose="020B0604020202020204"/>
            </a:rPr>
            <a:t>Legal Notice</a:t>
          </a:r>
          <a:endParaRPr lang="en-US" sz="1400" kern="1200"/>
        </a:p>
      </dsp:txBody>
      <dsp:txXfrm>
        <a:off x="3044213" y="3421141"/>
        <a:ext cx="1344556" cy="842074"/>
      </dsp:txXfrm>
    </dsp:sp>
    <dsp:sp modelId="{A44BACD8-86CF-4C00-8E65-16CD60D4CFA6}">
      <dsp:nvSpPr>
        <dsp:cNvPr id="0" name=""/>
        <dsp:cNvSpPr/>
      </dsp:nvSpPr>
      <dsp:spPr>
        <a:xfrm>
          <a:off x="755983" y="469171"/>
          <a:ext cx="3729104" cy="3729104"/>
        </a:xfrm>
        <a:custGeom>
          <a:avLst/>
          <a:gdLst/>
          <a:ahLst/>
          <a:cxnLst/>
          <a:rect l="0" t="0" r="0" b="0"/>
          <a:pathLst>
            <a:path>
              <a:moveTo>
                <a:pt x="2093488" y="3714996"/>
              </a:moveTo>
              <a:arcTo wR="1864552" hR="1864552" stAng="4976834" swAng="84633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0EA5924-69B9-4BF8-BBDC-7DCD37E3A530}">
      <dsp:nvSpPr>
        <dsp:cNvPr id="0" name=""/>
        <dsp:cNvSpPr/>
      </dsp:nvSpPr>
      <dsp:spPr>
        <a:xfrm>
          <a:off x="806747" y="3375587"/>
          <a:ext cx="1435664" cy="9331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panose="020B0604020202020204"/>
            </a:rPr>
            <a:t>1st Public Hearing Zoning Commission</a:t>
          </a:r>
          <a:endParaRPr lang="en-US" sz="1400" kern="1200"/>
        </a:p>
      </dsp:txBody>
      <dsp:txXfrm>
        <a:off x="852301" y="3421141"/>
        <a:ext cx="1344556" cy="842074"/>
      </dsp:txXfrm>
    </dsp:sp>
    <dsp:sp modelId="{DE28D23C-62E7-407B-B2C0-F8F01A75F7EA}">
      <dsp:nvSpPr>
        <dsp:cNvPr id="0" name=""/>
        <dsp:cNvSpPr/>
      </dsp:nvSpPr>
      <dsp:spPr>
        <a:xfrm>
          <a:off x="755983" y="469171"/>
          <a:ext cx="3729104" cy="3729104"/>
        </a:xfrm>
        <a:custGeom>
          <a:avLst/>
          <a:gdLst/>
          <a:ahLst/>
          <a:cxnLst/>
          <a:rect l="0" t="0" r="0" b="0"/>
          <a:pathLst>
            <a:path>
              <a:moveTo>
                <a:pt x="197856" y="2700423"/>
              </a:moveTo>
              <a:arcTo wR="1864552" hR="1864552" stAng="9201935" swAng="136003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BFB013F-E60E-4FDA-99BE-A401BF7CD722}">
      <dsp:nvSpPr>
        <dsp:cNvPr id="0" name=""/>
        <dsp:cNvSpPr/>
      </dsp:nvSpPr>
      <dsp:spPr>
        <a:xfrm>
          <a:off x="129409" y="1290954"/>
          <a:ext cx="1435664" cy="9331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panose="020B0604020202020204"/>
            </a:rPr>
            <a:t>2nd Public Hearing City Council</a:t>
          </a:r>
          <a:endParaRPr lang="en-US" sz="1400" kern="1200"/>
        </a:p>
      </dsp:txBody>
      <dsp:txXfrm>
        <a:off x="174963" y="1336508"/>
        <a:ext cx="1344556" cy="842074"/>
      </dsp:txXfrm>
    </dsp:sp>
    <dsp:sp modelId="{4A177960-B566-45F8-A849-4E787E399909}">
      <dsp:nvSpPr>
        <dsp:cNvPr id="0" name=""/>
        <dsp:cNvSpPr/>
      </dsp:nvSpPr>
      <dsp:spPr>
        <a:xfrm>
          <a:off x="755983" y="469171"/>
          <a:ext cx="3729104" cy="3729104"/>
        </a:xfrm>
        <a:custGeom>
          <a:avLst/>
          <a:gdLst/>
          <a:ahLst/>
          <a:cxnLst/>
          <a:rect l="0" t="0" r="0" b="0"/>
          <a:pathLst>
            <a:path>
              <a:moveTo>
                <a:pt x="448455" y="651611"/>
              </a:moveTo>
              <a:arcTo wR="1864552" hR="1864552" stAng="13234879" swAng="121193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FA6194F-2C0F-8347-9AF0-2E6DDB1D7349}" type="datetimeFigureOut">
              <a:rPr lang="en-US" smtClean="0"/>
              <a:t>3/13/2025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01E0ACB-E39B-B947-A349-DDBC65D1B5B5}" type="slidenum">
              <a:rPr lang="en-US" smtClean="0"/>
              <a:t>‹#›</a:t>
            </a:fld>
            <a:endParaRPr lang="en-US"/>
          </a:p>
        </p:txBody>
      </p:sp>
    </p:spTree>
    <p:extLst>
      <p:ext uri="{BB962C8B-B14F-4D97-AF65-F5344CB8AC3E}">
        <p14:creationId xmlns:p14="http://schemas.microsoft.com/office/powerpoint/2010/main" val="1631951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0BB242C-A012-4D95-84D1-48BB24031BEE}" type="slidenum">
              <a:rPr lang="en-US" altLang="en-US" sz="1200" smtClean="0"/>
              <a:pPr/>
              <a:t>8</a:t>
            </a:fld>
            <a:endParaRPr lang="en-US" altLang="en-US" sz="1200"/>
          </a:p>
        </p:txBody>
      </p:sp>
    </p:spTree>
    <p:extLst>
      <p:ext uri="{BB962C8B-B14F-4D97-AF65-F5344CB8AC3E}">
        <p14:creationId xmlns:p14="http://schemas.microsoft.com/office/powerpoint/2010/main" val="547088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7F7E08-D015-4EF3-8076-2BCB75C7B99A}" type="slidenum">
              <a:rPr lang="en-US" altLang="en-US" smtClean="0">
                <a:latin typeface="Arial" panose="020B0604020202020204" pitchFamily="34" charset="0"/>
              </a:rPr>
              <a:pPr>
                <a:spcBef>
                  <a:spcPct val="0"/>
                </a:spcBef>
              </a:pPr>
              <a:t>24</a:t>
            </a:fld>
            <a:endParaRPr lang="en-US" altLang="en-US">
              <a:latin typeface="Arial" panose="020B0604020202020204" pitchFamily="34"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86818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0BB242C-A012-4D95-84D1-48BB24031BEE}" type="slidenum">
              <a:rPr lang="en-US" altLang="en-US" sz="1200" smtClean="0"/>
              <a:pPr/>
              <a:t>26</a:t>
            </a:fld>
            <a:endParaRPr lang="en-US" altLang="en-US" sz="1200"/>
          </a:p>
        </p:txBody>
      </p:sp>
    </p:spTree>
    <p:extLst>
      <p:ext uri="{BB962C8B-B14F-4D97-AF65-F5344CB8AC3E}">
        <p14:creationId xmlns:p14="http://schemas.microsoft.com/office/powerpoint/2010/main" val="2908937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0BB242C-A012-4D95-84D1-48BB24031BEE}" type="slidenum">
              <a:rPr lang="en-US" altLang="en-US" sz="1200" smtClean="0"/>
              <a:pPr/>
              <a:t>27</a:t>
            </a:fld>
            <a:endParaRPr lang="en-US" altLang="en-US" sz="1200"/>
          </a:p>
        </p:txBody>
      </p:sp>
    </p:spTree>
    <p:extLst>
      <p:ext uri="{BB962C8B-B14F-4D97-AF65-F5344CB8AC3E}">
        <p14:creationId xmlns:p14="http://schemas.microsoft.com/office/powerpoint/2010/main" val="367529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0BB242C-A012-4D95-84D1-48BB24031BEE}" type="slidenum">
              <a:rPr lang="en-US" altLang="en-US" sz="1200" smtClean="0"/>
              <a:pPr/>
              <a:t>28</a:t>
            </a:fld>
            <a:endParaRPr lang="en-US" altLang="en-US" sz="1200"/>
          </a:p>
        </p:txBody>
      </p:sp>
    </p:spTree>
    <p:extLst>
      <p:ext uri="{BB962C8B-B14F-4D97-AF65-F5344CB8AC3E}">
        <p14:creationId xmlns:p14="http://schemas.microsoft.com/office/powerpoint/2010/main" val="2120539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0BB242C-A012-4D95-84D1-48BB24031BEE}" type="slidenum">
              <a:rPr lang="en-US" altLang="en-US" sz="1200" smtClean="0"/>
              <a:pPr/>
              <a:t>29</a:t>
            </a:fld>
            <a:endParaRPr lang="en-US" altLang="en-US" sz="1200"/>
          </a:p>
        </p:txBody>
      </p:sp>
    </p:spTree>
    <p:extLst>
      <p:ext uri="{BB962C8B-B14F-4D97-AF65-F5344CB8AC3E}">
        <p14:creationId xmlns:p14="http://schemas.microsoft.com/office/powerpoint/2010/main" val="566642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0BB242C-A012-4D95-84D1-48BB24031BEE}" type="slidenum">
              <a:rPr lang="en-US" altLang="en-US" sz="1200" smtClean="0"/>
              <a:pPr/>
              <a:t>31</a:t>
            </a:fld>
            <a:endParaRPr lang="en-US" altLang="en-US" sz="1200"/>
          </a:p>
        </p:txBody>
      </p:sp>
    </p:spTree>
    <p:extLst>
      <p:ext uri="{BB962C8B-B14F-4D97-AF65-F5344CB8AC3E}">
        <p14:creationId xmlns:p14="http://schemas.microsoft.com/office/powerpoint/2010/main" val="1371686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0BB242C-A012-4D95-84D1-48BB24031BEE}" type="slidenum">
              <a:rPr lang="en-US" altLang="en-US" sz="1200" smtClean="0"/>
              <a:pPr/>
              <a:t>32</a:t>
            </a:fld>
            <a:endParaRPr lang="en-US" altLang="en-US" sz="1200"/>
          </a:p>
        </p:txBody>
      </p:sp>
    </p:spTree>
    <p:extLst>
      <p:ext uri="{BB962C8B-B14F-4D97-AF65-F5344CB8AC3E}">
        <p14:creationId xmlns:p14="http://schemas.microsoft.com/office/powerpoint/2010/main" val="3017963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0BB242C-A012-4D95-84D1-48BB24031BEE}" type="slidenum">
              <a:rPr lang="en-US" altLang="en-US" sz="1200" smtClean="0"/>
              <a:pPr/>
              <a:t>33</a:t>
            </a:fld>
            <a:endParaRPr lang="en-US" altLang="en-US" sz="1200"/>
          </a:p>
        </p:txBody>
      </p:sp>
    </p:spTree>
    <p:extLst>
      <p:ext uri="{BB962C8B-B14F-4D97-AF65-F5344CB8AC3E}">
        <p14:creationId xmlns:p14="http://schemas.microsoft.com/office/powerpoint/2010/main" val="3532133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9CA8E59-08F1-43F7-8C33-C843CBB6366A}" type="slidenum">
              <a:rPr lang="en-US" altLang="en-US" smtClean="0">
                <a:latin typeface="Arial" panose="020B0604020202020204" pitchFamily="34" charset="0"/>
              </a:rPr>
              <a:pPr>
                <a:spcBef>
                  <a:spcPct val="0"/>
                </a:spcBef>
              </a:pPr>
              <a:t>14</a:t>
            </a:fld>
            <a:endParaRPr lang="en-US" altLang="en-US">
              <a:latin typeface="Arial" panose="020B0604020202020204" pitchFamily="34" charset="0"/>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27670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661721A-FC50-4C74-B6D9-4CC3F40D4BA8}" type="slidenum">
              <a:rPr lang="en-US" altLang="en-US" sz="1200" smtClean="0"/>
              <a:pPr/>
              <a:t>15</a:t>
            </a:fld>
            <a:endParaRPr lang="en-US" altLang="en-US" sz="1200"/>
          </a:p>
        </p:txBody>
      </p:sp>
    </p:spTree>
    <p:extLst>
      <p:ext uri="{BB962C8B-B14F-4D97-AF65-F5344CB8AC3E}">
        <p14:creationId xmlns:p14="http://schemas.microsoft.com/office/powerpoint/2010/main" val="274057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077657-14A6-47BA-AEFE-21C4D7D3A686}" type="slidenum">
              <a:rPr lang="en-US" altLang="en-US" smtClean="0">
                <a:latin typeface="Arial" panose="020B0604020202020204" pitchFamily="34" charset="0"/>
              </a:rPr>
              <a:pPr>
                <a:spcBef>
                  <a:spcPct val="0"/>
                </a:spcBef>
              </a:pPr>
              <a:t>16</a:t>
            </a:fld>
            <a:endParaRPr lang="en-US" altLang="en-US">
              <a:latin typeface="Arial" panose="020B0604020202020204" pitchFamily="34" charset="0"/>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795715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077657-14A6-47BA-AEFE-21C4D7D3A686}" type="slidenum">
              <a:rPr lang="en-US" altLang="en-US" smtClean="0">
                <a:latin typeface="Arial" panose="020B0604020202020204" pitchFamily="34" charset="0"/>
              </a:rPr>
              <a:pPr>
                <a:spcBef>
                  <a:spcPct val="0"/>
                </a:spcBef>
              </a:pPr>
              <a:t>17</a:t>
            </a:fld>
            <a:endParaRPr lang="en-US" altLang="en-US">
              <a:latin typeface="Arial" panose="020B0604020202020204" pitchFamily="34" charset="0"/>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92743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7F7E08-D015-4EF3-8076-2BCB75C7B99A}" type="slidenum">
              <a:rPr lang="en-US" altLang="en-US" smtClean="0">
                <a:latin typeface="Arial" panose="020B0604020202020204" pitchFamily="34" charset="0"/>
              </a:rPr>
              <a:pPr>
                <a:spcBef>
                  <a:spcPct val="0"/>
                </a:spcBef>
              </a:pPr>
              <a:t>19</a:t>
            </a:fld>
            <a:endParaRPr lang="en-US" altLang="en-US">
              <a:latin typeface="Arial" panose="020B0604020202020204" pitchFamily="34"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6962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7F7E08-D015-4EF3-8076-2BCB75C7B99A}" type="slidenum">
              <a:rPr lang="en-US" altLang="en-US" smtClean="0">
                <a:latin typeface="Arial" panose="020B0604020202020204" pitchFamily="34" charset="0"/>
              </a:rPr>
              <a:pPr>
                <a:spcBef>
                  <a:spcPct val="0"/>
                </a:spcBef>
              </a:pPr>
              <a:t>21</a:t>
            </a:fld>
            <a:endParaRPr lang="en-US" altLang="en-US">
              <a:latin typeface="Arial" panose="020B0604020202020204" pitchFamily="34"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65594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7F7E08-D015-4EF3-8076-2BCB75C7B99A}" type="slidenum">
              <a:rPr lang="en-US" altLang="en-US" smtClean="0">
                <a:latin typeface="Arial" panose="020B0604020202020204" pitchFamily="34" charset="0"/>
              </a:rPr>
              <a:pPr>
                <a:spcBef>
                  <a:spcPct val="0"/>
                </a:spcBef>
              </a:pPr>
              <a:t>22</a:t>
            </a:fld>
            <a:endParaRPr lang="en-US" altLang="en-US">
              <a:latin typeface="Arial" panose="020B0604020202020204" pitchFamily="34"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03023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7F7E08-D015-4EF3-8076-2BCB75C7B99A}" type="slidenum">
              <a:rPr lang="en-US" altLang="en-US" smtClean="0">
                <a:latin typeface="Arial" panose="020B0604020202020204" pitchFamily="34" charset="0"/>
              </a:rPr>
              <a:pPr>
                <a:spcBef>
                  <a:spcPct val="0"/>
                </a:spcBef>
              </a:pPr>
              <a:t>23</a:t>
            </a:fld>
            <a:endParaRPr lang="en-US" altLang="en-US">
              <a:latin typeface="Arial" panose="020B0604020202020204" pitchFamily="34"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709281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E568ED-7730-47BE-8DE1-A7203083B47B}" type="datetime1">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3B1B1-3A7F-AE40-94E9-B6B723601248}" type="slidenum">
              <a:rPr lang="en-US" smtClean="0"/>
              <a:t>‹#›</a:t>
            </a:fld>
            <a:endParaRPr lang="en-US"/>
          </a:p>
        </p:txBody>
      </p:sp>
    </p:spTree>
    <p:extLst>
      <p:ext uri="{BB962C8B-B14F-4D97-AF65-F5344CB8AC3E}">
        <p14:creationId xmlns:p14="http://schemas.microsoft.com/office/powerpoint/2010/main" val="1721986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55576"/>
            <a:ext cx="10515600" cy="105956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2607276"/>
            <a:ext cx="10515600" cy="3544974"/>
          </a:xfrm>
          <a:prstGeom prst="rect">
            <a:avLst/>
          </a:prstGeom>
        </p:spPr>
        <p:txBody>
          <a:bodyPr/>
          <a:lstStyle>
            <a:lvl1pPr>
              <a:defRPr sz="2800"/>
            </a:lvl1pPr>
            <a:lvl2pPr>
              <a:defRPr sz="2800"/>
            </a:lvl2pPr>
            <a:lvl3pPr>
              <a:defRPr sz="2800"/>
            </a:lvl3pPr>
            <a:lvl4pPr>
              <a:defRPr sz="2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4DC9D6-DAD9-4ED1-A477-C2E15FCA1ACE}" type="datetime1">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3B1B1-3A7F-AE40-94E9-B6B723601248}" type="slidenum">
              <a:rPr lang="en-US" smtClean="0"/>
              <a:t>‹#›</a:t>
            </a:fld>
            <a:endParaRPr lang="en-US"/>
          </a:p>
        </p:txBody>
      </p:sp>
    </p:spTree>
    <p:extLst>
      <p:ext uri="{BB962C8B-B14F-4D97-AF65-F5344CB8AC3E}">
        <p14:creationId xmlns:p14="http://schemas.microsoft.com/office/powerpoint/2010/main" val="504806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Master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632858"/>
            <a:ext cx="12192000" cy="5225142"/>
          </a:xfrm>
          <a:prstGeom prst="rect">
            <a:avLst/>
          </a:prstGeom>
        </p:spPr>
      </p:pic>
      <p:sp>
        <p:nvSpPr>
          <p:cNvPr id="2" name="Title 1"/>
          <p:cNvSpPr>
            <a:spLocks noGrp="1"/>
          </p:cNvSpPr>
          <p:nvPr>
            <p:ph type="title" hasCustomPrompt="1"/>
          </p:nvPr>
        </p:nvSpPr>
        <p:spPr>
          <a:xfrm>
            <a:off x="571499" y="1718287"/>
            <a:ext cx="11049001" cy="1325563"/>
          </a:xfrm>
          <a:prstGeom prst="rect">
            <a:avLst/>
          </a:prstGeom>
        </p:spPr>
        <p:txBody>
          <a:bodyPr>
            <a:normAutofit/>
          </a:bodyPr>
          <a:lstStyle>
            <a:lvl1pPr algn="ctr">
              <a:defRPr sz="5400"/>
            </a:lvl1pPr>
          </a:lstStyle>
          <a:p>
            <a:r>
              <a:rPr lang="en-US"/>
              <a:t>Thank you</a:t>
            </a:r>
          </a:p>
        </p:txBody>
      </p:sp>
    </p:spTree>
    <p:extLst>
      <p:ext uri="{BB962C8B-B14F-4D97-AF65-F5344CB8AC3E}">
        <p14:creationId xmlns:p14="http://schemas.microsoft.com/office/powerpoint/2010/main" val="2194992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1A294-14DA-406B-BEBA-42818E6DE6B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 y="-1"/>
            <a:ext cx="12192001" cy="1725599"/>
          </a:xfrm>
          <a:prstGeom prst="rect">
            <a:avLst/>
          </a:prstGeom>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44A72-121F-4E20-AE20-9B812C428DA3}" type="datetime1">
              <a:rPr lang="en-US" smtClean="0"/>
              <a:t>3/13/2025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03B1B1-3A7F-AE40-94E9-B6B723601248}" type="slidenum">
              <a:rPr lang="en-US" smtClean="0"/>
              <a:t>‹#›</a:t>
            </a:fld>
            <a:endParaRPr lang="en-US"/>
          </a:p>
        </p:txBody>
      </p:sp>
    </p:spTree>
    <p:extLst>
      <p:ext uri="{BB962C8B-B14F-4D97-AF65-F5344CB8AC3E}">
        <p14:creationId xmlns:p14="http://schemas.microsoft.com/office/powerpoint/2010/main" val="1500754597"/>
      </p:ext>
    </p:extLst>
  </p:cSld>
  <p:clrMap bg1="lt1" tx1="dk1" bg2="lt2" tx2="dk2" accent1="accent1" accent2="accent2" accent3="accent3" accent4="accent4" accent5="accent5" accent6="accent6" hlink="hlink" folHlink="folHlink"/>
  <p:sldLayoutIdLst>
    <p:sldLayoutId id="2147483669" r:id="rId1"/>
    <p:sldLayoutId id="2147483668" r:id="rId2"/>
    <p:sldLayoutId id="2147483660"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codelibrary.amlegal.com/codes/ftworth/latest/ftworth_tx/0-0-0-3548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codelibrary.amlegal.com/codes/ftworth/latest/ftworth_tx/0-0-0-35489"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odelibrary.amlegal.com/codes/ftworth/latest/ftworth_tx/0-0-0-35378" TargetMode="External"/><Relationship Id="rId2" Type="http://schemas.openxmlformats.org/officeDocument/2006/relationships/hyperlink" Target="https://www.fortworthtexas.gov/departments/development-services/zoning/ordinance" TargetMode="External"/><Relationship Id="rId1" Type="http://schemas.openxmlformats.org/officeDocument/2006/relationships/slideLayout" Target="../slideLayouts/slideLayout2.xml"/><Relationship Id="rId4" Type="http://schemas.openxmlformats.org/officeDocument/2006/relationships/hyperlink" Target="https://codelibrary.amlegal.com/codes/ftworth/latest/ftworth_tx/0-0-0-3835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hyperlink" Target="https://mapit.fortworthtexas.gov/Html5Viewer/?viewer=zoning&amp;_gl=1*qrbci5*_ga*MTAyMzE2NTk4LjE2NjA5MDY4NDE.*_ga_R90X60M8G9*MTY2NzIzMjY1OC4yNjIuMS4xNjY3MjMyNjU5LjAuMC4w"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apps.fortworthtexas.gov/neighborhood/?_gl=1*jdlnea*_ga*MTU4MDMzOTA2LjE2NzU0NTY0MTQ.*_ga_R90X60M8G9*MTY4NTQ0ODA0Ni4zMDIuMS4xNjg1NDUzNjQwLjAuMC4w"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fortworthtexas.webex.com/webappng/sites/fortworthtexas/meeting/register/67be433200524cbf938f4201a488157b?ticket=4832534b00000006dd1a67b0b47b140c9fbbc4f2985def4e629915d5dc4fb7c8da0cfcf22349e937&amp;timestamp=1691523436473&amp;RGID=rc1dbebbcaf428600e84fde795cf9731d"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fortworthtexas.gov/departments/development-services/zonin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cfw.maps.arcgis.com/apps/Shortlist/index.html?appid=2d21bf1999504a26a6f6ab1542fca765&amp;forceDesktop" TargetMode="Externa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fortworthtexas.gov/departments/development-services/zoning" TargetMode="Externa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7A_9BEF8B89.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mailto:zoningandlanduse@fortworthtexas.gov"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fortworthtexas.gov/departments/development-services/zoning/ordinance" TargetMode="External"/><Relationship Id="rId3" Type="http://schemas.openxmlformats.org/officeDocument/2006/relationships/image" Target="../media/image37.png"/><Relationship Id="rId7" Type="http://schemas.openxmlformats.org/officeDocument/2006/relationships/hyperlink" Target="https://mapit.fortworthtexas.gov/Html5Viewer/?viewer=zoning&amp;_gl=1*qrbci5*_ga*MTAyMzE2NTk4LjE2NjA5MDY4NDE.*_ga_R90X60M8G9*MTY2NzIzMjY1OC4yNjIuMS4xNjY3MjMyNjU5LjAuMC4w"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fortworthtexas.gov/departments/development-services/zoning" TargetMode="External"/><Relationship Id="rId5" Type="http://schemas.openxmlformats.org/officeDocument/2006/relationships/image" Target="../media/image39.jpeg"/><Relationship Id="rId10" Type="http://schemas.openxmlformats.org/officeDocument/2006/relationships/hyperlink" Target="http://fortworthgov.granicus.com/ViewPublisher.php?view_id=2" TargetMode="External"/><Relationship Id="rId4" Type="http://schemas.openxmlformats.org/officeDocument/2006/relationships/image" Target="../media/image38.jpeg"/><Relationship Id="rId9" Type="http://schemas.openxmlformats.org/officeDocument/2006/relationships/hyperlink" Target="https://cfw.maps.arcgis.com/apps/Shortlist/index.html?appid=2d21bf1999504a26a6f6ab1542fca765&amp;forceDesktop"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fortworthtexas.sharepoint.com/:p:/r/sites/facdiv/Shared%20Documents/Development%20101/The%20Second%20Workshop/Dev101_20230806.pptx?d=wd6641798d48f42ec9df8262aa4ac3704&amp;csf=1&amp;web=1&amp;e=cMEJVU&amp;nav=eyJzSWQiOjI2MSwiY0lkIjozMTU3MjU3MjY5fQ" TargetMode="External"/><Relationship Id="rId7" Type="http://schemas.openxmlformats.org/officeDocument/2006/relationships/hyperlink" Target="https://fortworthtexas.sharepoint.com/:p:/r/sites/facdiv/Shared%20Documents/Development%20101/The%20Second%20Workshop/Dev101_20230806.pptx?d=wd6641798d48f42ec9df8262aa4ac3704&amp;csf=1&amp;web=1&amp;e=jMOS3f&amp;nav=eyJzSWQiOjM3OSwiY0lkIjozMjY3ODY2OTU2fQ"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fortworthtexas.sharepoint.com/:p:/r/sites/facdiv/Shared%20Documents/Development%20101/The%20Second%20Workshop/Dev101_20230806.pptx?d=wd6641798d48f42ec9df8262aa4ac3704&amp;csf=1&amp;web=1&amp;e=xGNz5w&amp;nav=eyJzSWQiOjM3OCwiY0lkIjoyNjE2MTY3MzA1fQ" TargetMode="External"/><Relationship Id="rId5" Type="http://schemas.openxmlformats.org/officeDocument/2006/relationships/hyperlink" Target="https://fortworthtexas.sharepoint.com/:p:/r/sites/facdiv/Shared%20Documents/Development%20101/The%20Second%20Workshop/Dev101_20230806.pptx?d=wd6641798d48f42ec9df8262aa4ac3704&amp;csf=1&amp;web=1&amp;e=zcJGTi&amp;nav=eyJzSWQiOjI5OSwiY0lkIjozNDc1Mzc5Njk3fQ" TargetMode="External"/><Relationship Id="rId4" Type="http://schemas.openxmlformats.org/officeDocument/2006/relationships/hyperlink" Target="https://fortworthtexas.sharepoint.com/:p:/r/sites/facdiv/Shared%20Documents/Development%20101/The%20Second%20Workshop/Dev101_20230806.pptx?d=wd6641798d48f42ec9df8262aa4ac3704&amp;csf=1&amp;web=1&amp;e=SgaXtz&amp;nav=eyJzSWQiOjI3MiwiY0lkIjo2Njg1MjE1ODl9"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delibrary.amlegal.com/codes/ftworth/latest/ftworth_tx/0-0-0-34930"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codelibrary.amlegal.com/codes/ftworth/latest/ftworth_tx/0-0-0-35378"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3B559205-FA4C-4E30-8EAE-417185455CF6}"/>
              </a:ext>
            </a:extLst>
          </p:cNvPr>
          <p:cNvPicPr>
            <a:picLocks noChangeAspect="1"/>
          </p:cNvPicPr>
          <p:nvPr/>
        </p:nvPicPr>
        <p:blipFill rotWithShape="1">
          <a:blip r:embed="rId2"/>
          <a:srcRect l="1" t="1837" r="190"/>
          <a:stretch/>
        </p:blipFill>
        <p:spPr>
          <a:xfrm>
            <a:off x="3720779" y="797368"/>
            <a:ext cx="8541325" cy="6061353"/>
          </a:xfrm>
          <a:prstGeom prst="ellipse">
            <a:avLst/>
          </a:prstGeom>
          <a:ln>
            <a:noFill/>
          </a:ln>
          <a:effectLst>
            <a:softEdge rad="112500"/>
          </a:effectLst>
        </p:spPr>
      </p:pic>
      <p:sp>
        <p:nvSpPr>
          <p:cNvPr id="2" name="Title 1">
            <a:extLst>
              <a:ext uri="{FF2B5EF4-FFF2-40B4-BE49-F238E27FC236}">
                <a16:creationId xmlns:a16="http://schemas.microsoft.com/office/drawing/2014/main" id="{06C320E9-F4C9-8DEC-9C37-4E234C9330BB}"/>
              </a:ext>
            </a:extLst>
          </p:cNvPr>
          <p:cNvSpPr>
            <a:spLocks noGrp="1"/>
          </p:cNvSpPr>
          <p:nvPr>
            <p:ph type="title"/>
          </p:nvPr>
        </p:nvSpPr>
        <p:spPr>
          <a:xfrm>
            <a:off x="64008" y="1106424"/>
            <a:ext cx="5041706" cy="1386146"/>
          </a:xfrm>
        </p:spPr>
        <p:txBody>
          <a:bodyPr lIns="91440" tIns="45720" rIns="91440" bIns="45720" anchor="b"/>
          <a:lstStyle/>
          <a:p>
            <a:pPr algn="ctr"/>
            <a:r>
              <a:rPr lang="en-US" sz="4000" dirty="0">
                <a:cs typeface="Arial"/>
              </a:rPr>
              <a:t>Zoning and Land Use</a:t>
            </a:r>
            <a:br>
              <a:rPr lang="en-US" sz="4000" dirty="0">
                <a:cs typeface="Arial"/>
              </a:rPr>
            </a:br>
            <a:r>
              <a:rPr lang="en-US" sz="4000" dirty="0">
                <a:cs typeface="Arial"/>
              </a:rPr>
              <a:t>Overview</a:t>
            </a:r>
            <a:endParaRPr lang="en-US" sz="4000" dirty="0"/>
          </a:p>
        </p:txBody>
      </p:sp>
    </p:spTree>
    <p:extLst>
      <p:ext uri="{BB962C8B-B14F-4D97-AF65-F5344CB8AC3E}">
        <p14:creationId xmlns:p14="http://schemas.microsoft.com/office/powerpoint/2010/main" val="1923935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a:extLst>
              <a:ext uri="{FF2B5EF4-FFF2-40B4-BE49-F238E27FC236}">
                <a16:creationId xmlns:a16="http://schemas.microsoft.com/office/drawing/2014/main" id="{9DA93B13-8360-4786-8ADE-6127AB8D82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11836" y="2470737"/>
            <a:ext cx="2849103" cy="19165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2A2EB30A-D676-40EC-8DE2-CBE5ECBD2EA2}"/>
              </a:ext>
            </a:extLst>
          </p:cNvPr>
          <p:cNvPicPr>
            <a:picLocks noChangeAspect="1"/>
          </p:cNvPicPr>
          <p:nvPr/>
        </p:nvPicPr>
        <p:blipFill>
          <a:blip r:embed="rId3"/>
          <a:stretch>
            <a:fillRect/>
          </a:stretch>
        </p:blipFill>
        <p:spPr>
          <a:xfrm>
            <a:off x="8018190" y="4483062"/>
            <a:ext cx="3036396" cy="1708089"/>
          </a:xfrm>
          <a:prstGeom prst="rect">
            <a:avLst/>
          </a:prstGeom>
          <a:ln>
            <a:noFill/>
          </a:ln>
          <a:effectLst>
            <a:softEdge rad="112500"/>
          </a:effectLst>
        </p:spPr>
      </p:pic>
      <p:sp>
        <p:nvSpPr>
          <p:cNvPr id="2" name="Title 1">
            <a:extLst>
              <a:ext uri="{FF2B5EF4-FFF2-40B4-BE49-F238E27FC236}">
                <a16:creationId xmlns:a16="http://schemas.microsoft.com/office/drawing/2014/main" id="{35B637E5-C481-4E78-8F23-85631140083B}"/>
              </a:ext>
            </a:extLst>
          </p:cNvPr>
          <p:cNvSpPr>
            <a:spLocks noGrp="1"/>
          </p:cNvSpPr>
          <p:nvPr>
            <p:ph type="title"/>
          </p:nvPr>
        </p:nvSpPr>
        <p:spPr/>
        <p:txBody>
          <a:bodyPr/>
          <a:lstStyle/>
          <a:p>
            <a:r>
              <a:rPr lang="en-US" dirty="0"/>
              <a:t>Zoning Districts </a:t>
            </a:r>
            <a:r>
              <a:rPr lang="en-US" sz="3200" dirty="0"/>
              <a:t>(Continued)</a:t>
            </a:r>
          </a:p>
        </p:txBody>
      </p:sp>
      <p:sp>
        <p:nvSpPr>
          <p:cNvPr id="3" name="Content Placeholder 2">
            <a:extLst>
              <a:ext uri="{FF2B5EF4-FFF2-40B4-BE49-F238E27FC236}">
                <a16:creationId xmlns:a16="http://schemas.microsoft.com/office/drawing/2014/main" id="{48371FC1-FB4B-491E-8615-F9A4B1D0D540}"/>
              </a:ext>
            </a:extLst>
          </p:cNvPr>
          <p:cNvSpPr>
            <a:spLocks noGrp="1"/>
          </p:cNvSpPr>
          <p:nvPr>
            <p:ph idx="1"/>
          </p:nvPr>
        </p:nvSpPr>
        <p:spPr>
          <a:xfrm>
            <a:off x="838200" y="2607276"/>
            <a:ext cx="6191865" cy="3544974"/>
          </a:xfrm>
        </p:spPr>
        <p:txBody>
          <a:bodyPr/>
          <a:lstStyle/>
          <a:p>
            <a:pPr marL="0" indent="0">
              <a:spcBef>
                <a:spcPct val="50000"/>
              </a:spcBef>
              <a:buNone/>
              <a:defRPr/>
            </a:pPr>
            <a:r>
              <a:rPr lang="en-US" altLang="en-US" sz="2000" b="1" u="sng">
                <a:ea typeface="Calibri" panose="020F0502020204030204" pitchFamily="34" charset="0"/>
                <a:cs typeface="Arial"/>
                <a:hlinkClick r:id="rId4"/>
              </a:rPr>
              <a:t>Industrial:</a:t>
            </a:r>
            <a:endParaRPr lang="en-US" altLang="en-US" sz="2000" b="1" u="sng">
              <a:ea typeface="Calibri" panose="020F0502020204030204" pitchFamily="34" charset="0"/>
              <a:cs typeface="Arial"/>
            </a:endParaRPr>
          </a:p>
          <a:p>
            <a:pPr>
              <a:spcBef>
                <a:spcPct val="50000"/>
              </a:spcBef>
              <a:defRPr/>
            </a:pPr>
            <a:r>
              <a:rPr lang="en-US" altLang="en-US" sz="2000">
                <a:ea typeface="Calibri" panose="020F0502020204030204" pitchFamily="34" charset="0"/>
                <a:cs typeface="Arial"/>
              </a:rPr>
              <a:t>Allows all commercial uses</a:t>
            </a:r>
          </a:p>
          <a:p>
            <a:pPr>
              <a:spcBef>
                <a:spcPct val="50000"/>
              </a:spcBef>
              <a:defRPr/>
            </a:pPr>
            <a:r>
              <a:rPr lang="en-US" altLang="en-US" sz="2000">
                <a:ea typeface="Calibri" panose="020F0502020204030204" pitchFamily="34" charset="0"/>
                <a:cs typeface="Arial"/>
              </a:rPr>
              <a:t>“</a:t>
            </a:r>
            <a:r>
              <a:rPr lang="en-US" altLang="en-US" sz="2000" b="1">
                <a:solidFill>
                  <a:schemeClr val="accent1"/>
                </a:solidFill>
                <a:ea typeface="Calibri" panose="020F0502020204030204" pitchFamily="34" charset="0"/>
                <a:cs typeface="Arial"/>
              </a:rPr>
              <a:t>I-Districts</a:t>
            </a:r>
            <a:r>
              <a:rPr lang="en-US" altLang="en-US" sz="2000">
                <a:ea typeface="Calibri" panose="020F0502020204030204" pitchFamily="34" charset="0"/>
                <a:cs typeface="Arial"/>
              </a:rPr>
              <a:t>” allows light industrial uses (light industrial uses especially warehouse/ distribution/light manufacturing and outdoor storage)</a:t>
            </a:r>
          </a:p>
          <a:p>
            <a:pPr>
              <a:spcBef>
                <a:spcPct val="50000"/>
              </a:spcBef>
              <a:defRPr/>
            </a:pPr>
            <a:r>
              <a:rPr lang="en-US" altLang="en-US" sz="2000">
                <a:ea typeface="Calibri" panose="020F0502020204030204" pitchFamily="34" charset="0"/>
                <a:cs typeface="Arial"/>
              </a:rPr>
              <a:t>“</a:t>
            </a:r>
            <a:r>
              <a:rPr lang="en-US" altLang="en-US" sz="2000" b="1">
                <a:solidFill>
                  <a:schemeClr val="accent1"/>
                </a:solidFill>
                <a:ea typeface="Calibri" panose="020F0502020204030204" pitchFamily="34" charset="0"/>
                <a:cs typeface="Arial"/>
              </a:rPr>
              <a:t>J-Districts</a:t>
            </a:r>
            <a:r>
              <a:rPr lang="en-US" altLang="en-US" sz="2000">
                <a:ea typeface="Calibri" panose="020F0502020204030204" pitchFamily="34" charset="0"/>
                <a:cs typeface="Arial"/>
              </a:rPr>
              <a:t>” allows uses in “I” and heavier industrial uses</a:t>
            </a:r>
          </a:p>
          <a:p>
            <a:pPr>
              <a:spcBef>
                <a:spcPct val="50000"/>
              </a:spcBef>
              <a:defRPr/>
            </a:pPr>
            <a:r>
              <a:rPr lang="en-US" altLang="en-US" sz="2000">
                <a:ea typeface="Calibri" panose="020F0502020204030204" pitchFamily="34" charset="0"/>
                <a:cs typeface="Arial"/>
              </a:rPr>
              <a:t>“</a:t>
            </a:r>
            <a:r>
              <a:rPr lang="en-US" altLang="en-US" sz="2000" b="1">
                <a:solidFill>
                  <a:schemeClr val="accent1"/>
                </a:solidFill>
                <a:ea typeface="Calibri" panose="020F0502020204030204" pitchFamily="34" charset="0"/>
                <a:cs typeface="Arial"/>
              </a:rPr>
              <a:t>K-Districts</a:t>
            </a:r>
            <a:r>
              <a:rPr lang="en-US" altLang="en-US" sz="2000">
                <a:ea typeface="Calibri" panose="020F0502020204030204" pitchFamily="34" charset="0"/>
                <a:cs typeface="Arial"/>
              </a:rPr>
              <a:t>’” Heavy Industrial (Allows outdoor industrial uses that may have dust, odor, etc.)</a:t>
            </a:r>
            <a:endParaRPr lang="en-US" altLang="en-US" sz="2000" b="1">
              <a:ea typeface="Calibri" panose="020F0502020204030204" pitchFamily="34" charset="0"/>
              <a:cs typeface="Arial"/>
            </a:endParaRPr>
          </a:p>
        </p:txBody>
      </p:sp>
      <p:sp>
        <p:nvSpPr>
          <p:cNvPr id="4" name="Slide Number Placeholder 3">
            <a:extLst>
              <a:ext uri="{FF2B5EF4-FFF2-40B4-BE49-F238E27FC236}">
                <a16:creationId xmlns:a16="http://schemas.microsoft.com/office/drawing/2014/main" id="{B43E7D5A-0014-4988-8AD8-A6EA8C0CD1F1}"/>
              </a:ext>
            </a:extLst>
          </p:cNvPr>
          <p:cNvSpPr>
            <a:spLocks noGrp="1"/>
          </p:cNvSpPr>
          <p:nvPr>
            <p:ph type="sldNum" sz="quarter" idx="12"/>
          </p:nvPr>
        </p:nvSpPr>
        <p:spPr/>
        <p:txBody>
          <a:bodyPr/>
          <a:lstStyle/>
          <a:p>
            <a:fld id="{A603B1B1-3A7F-AE40-94E9-B6B723601248}" type="slidenum">
              <a:rPr lang="en-US" smtClean="0"/>
              <a:t>10</a:t>
            </a:fld>
            <a:endParaRPr lang="en-US"/>
          </a:p>
        </p:txBody>
      </p:sp>
    </p:spTree>
    <p:extLst>
      <p:ext uri="{BB962C8B-B14F-4D97-AF65-F5344CB8AC3E}">
        <p14:creationId xmlns:p14="http://schemas.microsoft.com/office/powerpoint/2010/main" val="1290965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37E5-C481-4E78-8F23-85631140083B}"/>
              </a:ext>
            </a:extLst>
          </p:cNvPr>
          <p:cNvSpPr>
            <a:spLocks noGrp="1"/>
          </p:cNvSpPr>
          <p:nvPr>
            <p:ph type="title"/>
          </p:nvPr>
        </p:nvSpPr>
        <p:spPr/>
        <p:txBody>
          <a:bodyPr/>
          <a:lstStyle/>
          <a:p>
            <a:r>
              <a:rPr lang="en-US" dirty="0"/>
              <a:t>Zoning Districts </a:t>
            </a:r>
            <a:r>
              <a:rPr lang="en-US" sz="3200" dirty="0"/>
              <a:t>(Continued)</a:t>
            </a:r>
          </a:p>
        </p:txBody>
      </p:sp>
      <p:sp>
        <p:nvSpPr>
          <p:cNvPr id="3" name="Content Placeholder 2">
            <a:extLst>
              <a:ext uri="{FF2B5EF4-FFF2-40B4-BE49-F238E27FC236}">
                <a16:creationId xmlns:a16="http://schemas.microsoft.com/office/drawing/2014/main" id="{48371FC1-FB4B-491E-8615-F9A4B1D0D540}"/>
              </a:ext>
            </a:extLst>
          </p:cNvPr>
          <p:cNvSpPr>
            <a:spLocks noGrp="1"/>
          </p:cNvSpPr>
          <p:nvPr>
            <p:ph idx="1"/>
          </p:nvPr>
        </p:nvSpPr>
        <p:spPr>
          <a:xfrm>
            <a:off x="838200" y="2403081"/>
            <a:ext cx="4643115" cy="3935567"/>
          </a:xfrm>
        </p:spPr>
        <p:txBody>
          <a:bodyPr/>
          <a:lstStyle/>
          <a:p>
            <a:pPr marL="0" indent="0">
              <a:spcBef>
                <a:spcPct val="50000"/>
              </a:spcBef>
              <a:buNone/>
              <a:defRPr/>
            </a:pPr>
            <a:r>
              <a:rPr lang="en-US" altLang="en-US" sz="2000" b="1" u="sng" dirty="0">
                <a:ea typeface="Calibri" panose="020F0502020204030204" pitchFamily="34" charset="0"/>
                <a:cs typeface="Arial"/>
                <a:hlinkClick r:id="rId2"/>
              </a:rPr>
              <a:t>Mixed-Use &amp; Form Based Districts:</a:t>
            </a:r>
            <a:endParaRPr lang="en-US" altLang="en-US" sz="2000" b="1" u="sng" dirty="0">
              <a:ea typeface="Calibri" panose="020F0502020204030204" pitchFamily="34" charset="0"/>
              <a:cs typeface="Arial"/>
            </a:endParaRPr>
          </a:p>
          <a:p>
            <a:pPr>
              <a:spcBef>
                <a:spcPct val="50000"/>
              </a:spcBef>
              <a:defRPr/>
            </a:pPr>
            <a:r>
              <a:rPr lang="en-US" altLang="en-US" sz="2000" dirty="0">
                <a:ea typeface="Calibri" panose="020F0502020204030204" pitchFamily="34" charset="0"/>
                <a:cs typeface="Arial"/>
              </a:rPr>
              <a:t>“</a:t>
            </a:r>
            <a:r>
              <a:rPr lang="en-US" altLang="en-US" sz="2000" b="1" dirty="0">
                <a:solidFill>
                  <a:schemeClr val="accent1"/>
                </a:solidFill>
                <a:ea typeface="Calibri" panose="020F0502020204030204" pitchFamily="34" charset="0"/>
                <a:cs typeface="Arial"/>
              </a:rPr>
              <a:t>MU-1</a:t>
            </a:r>
            <a:r>
              <a:rPr lang="en-US" altLang="en-US" sz="2000" dirty="0">
                <a:ea typeface="Calibri" panose="020F0502020204030204" pitchFamily="34" charset="0"/>
                <a:cs typeface="Arial"/>
              </a:rPr>
              <a:t>” Mix of commercial and residential uses allowed</a:t>
            </a:r>
          </a:p>
          <a:p>
            <a:pPr marL="0" indent="0">
              <a:spcBef>
                <a:spcPct val="50000"/>
              </a:spcBef>
              <a:buNone/>
              <a:defRPr/>
            </a:pPr>
            <a:endParaRPr lang="en-US" altLang="en-US" sz="2000" dirty="0">
              <a:ea typeface="Calibri" panose="020F0502020204030204" pitchFamily="34" charset="0"/>
              <a:cs typeface="Arial"/>
            </a:endParaRPr>
          </a:p>
          <a:p>
            <a:pPr>
              <a:spcBef>
                <a:spcPct val="50000"/>
              </a:spcBef>
              <a:defRPr/>
            </a:pPr>
            <a:r>
              <a:rPr lang="en-US" altLang="en-US" sz="2000" dirty="0">
                <a:ea typeface="Calibri" panose="020F0502020204030204" pitchFamily="34" charset="0"/>
                <a:cs typeface="Arial"/>
              </a:rPr>
              <a:t>“</a:t>
            </a:r>
            <a:r>
              <a:rPr lang="en-US" altLang="en-US" sz="2000" b="1" dirty="0">
                <a:solidFill>
                  <a:schemeClr val="accent1"/>
                </a:solidFill>
                <a:ea typeface="Calibri" panose="020F0502020204030204" pitchFamily="34" charset="0"/>
                <a:cs typeface="Arial"/>
              </a:rPr>
              <a:t>MU-2</a:t>
            </a:r>
            <a:r>
              <a:rPr lang="en-US" altLang="en-US" sz="2000" dirty="0">
                <a:ea typeface="Calibri" panose="020F0502020204030204" pitchFamily="34" charset="0"/>
                <a:cs typeface="Arial"/>
              </a:rPr>
              <a:t>” Mix of commercial and residential uses  and allows some light industrial</a:t>
            </a:r>
          </a:p>
          <a:p>
            <a:pPr>
              <a:spcBef>
                <a:spcPct val="50000"/>
              </a:spcBef>
              <a:defRPr/>
            </a:pPr>
            <a:endParaRPr lang="en-US" altLang="en-US" sz="2000" dirty="0">
              <a:ea typeface="Calibri" panose="020F0502020204030204" pitchFamily="34" charset="0"/>
              <a:cs typeface="Arial"/>
            </a:endParaRPr>
          </a:p>
          <a:p>
            <a:pPr>
              <a:spcBef>
                <a:spcPct val="50000"/>
              </a:spcBef>
              <a:defRPr/>
            </a:pPr>
            <a:r>
              <a:rPr lang="en-US" altLang="en-US" sz="2000" dirty="0">
                <a:ea typeface="Calibri" panose="020F0502020204030204" pitchFamily="34" charset="0"/>
                <a:cs typeface="Arial"/>
              </a:rPr>
              <a:t>“</a:t>
            </a:r>
            <a:r>
              <a:rPr lang="en-US" altLang="en-US" sz="2000" b="1" dirty="0">
                <a:solidFill>
                  <a:schemeClr val="accent1"/>
                </a:solidFill>
                <a:ea typeface="Calibri" panose="020F0502020204030204" pitchFamily="34" charset="0"/>
                <a:cs typeface="Arial"/>
              </a:rPr>
              <a:t>Form Based Districts</a:t>
            </a:r>
            <a:r>
              <a:rPr lang="en-US" altLang="en-US" sz="2000" dirty="0">
                <a:ea typeface="Calibri" panose="020F0502020204030204" pitchFamily="34" charset="0"/>
                <a:cs typeface="Arial"/>
              </a:rPr>
              <a:t>’” Based on form and function allows a mix of uses</a:t>
            </a:r>
            <a:endParaRPr lang="en-US" altLang="en-US" sz="2000" b="1" dirty="0">
              <a:ea typeface="Calibri" panose="020F0502020204030204" pitchFamily="34" charset="0"/>
              <a:cs typeface="Arial"/>
            </a:endParaRPr>
          </a:p>
        </p:txBody>
      </p:sp>
      <p:sp>
        <p:nvSpPr>
          <p:cNvPr id="4" name="Slide Number Placeholder 3">
            <a:extLst>
              <a:ext uri="{FF2B5EF4-FFF2-40B4-BE49-F238E27FC236}">
                <a16:creationId xmlns:a16="http://schemas.microsoft.com/office/drawing/2014/main" id="{B43E7D5A-0014-4988-8AD8-A6EA8C0CD1F1}"/>
              </a:ext>
            </a:extLst>
          </p:cNvPr>
          <p:cNvSpPr>
            <a:spLocks noGrp="1"/>
          </p:cNvSpPr>
          <p:nvPr>
            <p:ph type="sldNum" sz="quarter" idx="12"/>
          </p:nvPr>
        </p:nvSpPr>
        <p:spPr/>
        <p:txBody>
          <a:bodyPr/>
          <a:lstStyle/>
          <a:p>
            <a:fld id="{A603B1B1-3A7F-AE40-94E9-B6B723601248}" type="slidenum">
              <a:rPr lang="en-US" smtClean="0"/>
              <a:t>11</a:t>
            </a:fld>
            <a:endParaRPr lang="en-US"/>
          </a:p>
        </p:txBody>
      </p:sp>
      <p:grpSp>
        <p:nvGrpSpPr>
          <p:cNvPr id="11" name="Group 10">
            <a:extLst>
              <a:ext uri="{FF2B5EF4-FFF2-40B4-BE49-F238E27FC236}">
                <a16:creationId xmlns:a16="http://schemas.microsoft.com/office/drawing/2014/main" id="{379CA46B-1E2A-416F-AC9A-B180AA89F429}"/>
              </a:ext>
            </a:extLst>
          </p:cNvPr>
          <p:cNvGrpSpPr/>
          <p:nvPr/>
        </p:nvGrpSpPr>
        <p:grpSpPr>
          <a:xfrm>
            <a:off x="5529944" y="2607276"/>
            <a:ext cx="6161311" cy="3401044"/>
            <a:chOff x="5529944" y="2607276"/>
            <a:chExt cx="6161311" cy="3401044"/>
          </a:xfrm>
        </p:grpSpPr>
        <p:pic>
          <p:nvPicPr>
            <p:cNvPr id="8" name="Picture 7">
              <a:extLst>
                <a:ext uri="{FF2B5EF4-FFF2-40B4-BE49-F238E27FC236}">
                  <a16:creationId xmlns:a16="http://schemas.microsoft.com/office/drawing/2014/main" id="{56ACFD9C-CE2B-42BB-965A-2278699E97BB}"/>
                </a:ext>
              </a:extLst>
            </p:cNvPr>
            <p:cNvPicPr>
              <a:picLocks noChangeAspect="1"/>
            </p:cNvPicPr>
            <p:nvPr/>
          </p:nvPicPr>
          <p:blipFill>
            <a:blip r:embed="rId3"/>
            <a:stretch>
              <a:fillRect/>
            </a:stretch>
          </p:blipFill>
          <p:spPr>
            <a:xfrm>
              <a:off x="5529944" y="2607276"/>
              <a:ext cx="6161311" cy="3401044"/>
            </a:xfrm>
            <a:prstGeom prst="rect">
              <a:avLst/>
            </a:prstGeom>
            <a:ln>
              <a:noFill/>
            </a:ln>
            <a:effectLst>
              <a:softEdge rad="112500"/>
            </a:effectLst>
          </p:spPr>
        </p:pic>
        <p:sp>
          <p:nvSpPr>
            <p:cNvPr id="9" name="TextBox 8">
              <a:extLst>
                <a:ext uri="{FF2B5EF4-FFF2-40B4-BE49-F238E27FC236}">
                  <a16:creationId xmlns:a16="http://schemas.microsoft.com/office/drawing/2014/main" id="{6665448C-A026-4E6E-864C-FA8DB5976C74}"/>
                </a:ext>
              </a:extLst>
            </p:cNvPr>
            <p:cNvSpPr txBox="1"/>
            <p:nvPr/>
          </p:nvSpPr>
          <p:spPr>
            <a:xfrm>
              <a:off x="5627599" y="5668589"/>
              <a:ext cx="3671563" cy="215444"/>
            </a:xfrm>
            <a:prstGeom prst="rect">
              <a:avLst/>
            </a:prstGeom>
            <a:noFill/>
          </p:spPr>
          <p:txBody>
            <a:bodyPr wrap="square" rtlCol="0">
              <a:spAutoFit/>
            </a:bodyPr>
            <a:lstStyle/>
            <a:p>
              <a:r>
                <a:rPr lang="en-US" sz="800" dirty="0">
                  <a:solidFill>
                    <a:schemeClr val="bg1">
                      <a:lumMod val="85000"/>
                    </a:schemeClr>
                  </a:solidFill>
                </a:rPr>
                <a:t>https://r-o.com/uploads/portfolio/0_306410621_west-7th-012-614164630.jpg</a:t>
              </a:r>
            </a:p>
          </p:txBody>
        </p:sp>
      </p:grpSp>
    </p:spTree>
    <p:extLst>
      <p:ext uri="{BB962C8B-B14F-4D97-AF65-F5344CB8AC3E}">
        <p14:creationId xmlns:p14="http://schemas.microsoft.com/office/powerpoint/2010/main" val="1762102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7EEF7-2C35-4030-AD65-BE8EDCBC2580}"/>
              </a:ext>
            </a:extLst>
          </p:cNvPr>
          <p:cNvSpPr>
            <a:spLocks noGrp="1"/>
          </p:cNvSpPr>
          <p:nvPr>
            <p:ph type="title"/>
          </p:nvPr>
        </p:nvSpPr>
        <p:spPr/>
        <p:txBody>
          <a:bodyPr/>
          <a:lstStyle/>
          <a:p>
            <a:r>
              <a:rPr lang="en-US"/>
              <a:t>Planned Development “PD” Districts</a:t>
            </a:r>
          </a:p>
        </p:txBody>
      </p:sp>
      <p:sp>
        <p:nvSpPr>
          <p:cNvPr id="3" name="Content Placeholder 2">
            <a:extLst>
              <a:ext uri="{FF2B5EF4-FFF2-40B4-BE49-F238E27FC236}">
                <a16:creationId xmlns:a16="http://schemas.microsoft.com/office/drawing/2014/main" id="{38265B0A-3B56-4C2F-A953-3C208AAAD3C2}"/>
              </a:ext>
            </a:extLst>
          </p:cNvPr>
          <p:cNvSpPr>
            <a:spLocks noGrp="1"/>
          </p:cNvSpPr>
          <p:nvPr>
            <p:ph idx="1"/>
          </p:nvPr>
        </p:nvSpPr>
        <p:spPr>
          <a:xfrm>
            <a:off x="838200" y="2607275"/>
            <a:ext cx="6073877" cy="3829035"/>
          </a:xfrm>
        </p:spPr>
        <p:txBody>
          <a:bodyPr lIns="91440" tIns="45720" rIns="91440" bIns="45720" anchor="t"/>
          <a:lstStyle/>
          <a:p>
            <a:pPr>
              <a:buFont typeface="Arial" panose="020B0604020202020204" pitchFamily="34" charset="0"/>
              <a:buChar char="•"/>
            </a:pPr>
            <a:r>
              <a:rPr lang="en-US" altLang="en-US" sz="1800" dirty="0">
                <a:solidFill>
                  <a:srgbClr val="000000"/>
                </a:solidFill>
                <a:cs typeface="Arial"/>
              </a:rPr>
              <a:t>Is a zoning district change, not an overlay - cannot revert</a:t>
            </a:r>
            <a:endParaRPr lang="en-US" sz="1800" dirty="0">
              <a:solidFill>
                <a:srgbClr val="000000"/>
              </a:solidFill>
              <a:cs typeface="Arial"/>
            </a:endParaRPr>
          </a:p>
          <a:p>
            <a:pPr>
              <a:buFont typeface="Arial" panose="020B0604020202020204" pitchFamily="34" charset="0"/>
              <a:buChar char="•"/>
            </a:pPr>
            <a:r>
              <a:rPr lang="en-US" sz="1800" dirty="0">
                <a:solidFill>
                  <a:srgbClr val="000000"/>
                </a:solidFill>
              </a:rPr>
              <a:t>Encourages unified design of residential, commercial, industrial and institutional uses, including combinations of uses that are not otherwise attainable under conventional base zoning districts.</a:t>
            </a:r>
            <a:endParaRPr lang="en-US" sz="1800" dirty="0">
              <a:solidFill>
                <a:srgbClr val="000000"/>
              </a:solidFill>
              <a:cs typeface="Arial" panose="020B0604020202020204"/>
            </a:endParaRPr>
          </a:p>
          <a:p>
            <a:pPr>
              <a:buFont typeface="Arial" panose="020B0604020202020204" pitchFamily="34" charset="0"/>
              <a:buChar char="•"/>
            </a:pPr>
            <a:r>
              <a:rPr lang="en-US" sz="1800" dirty="0">
                <a:solidFill>
                  <a:srgbClr val="000000"/>
                </a:solidFill>
              </a:rPr>
              <a:t>A PD can be requested for any land use: </a:t>
            </a:r>
            <a:endParaRPr lang="en-US" sz="1800" dirty="0">
              <a:solidFill>
                <a:srgbClr val="000000"/>
              </a:solidFill>
              <a:cs typeface="Arial"/>
            </a:endParaRPr>
          </a:p>
          <a:p>
            <a:pPr lvl="1">
              <a:buFont typeface="Arial" panose="020B0604020202020204" pitchFamily="34" charset="0"/>
              <a:buChar char="•"/>
            </a:pPr>
            <a:r>
              <a:rPr lang="en-US" sz="1800" dirty="0">
                <a:solidFill>
                  <a:srgbClr val="000000"/>
                </a:solidFill>
              </a:rPr>
              <a:t>Mixed use, single family, multi-family, commercial or industrial uses</a:t>
            </a:r>
            <a:endParaRPr lang="en-US" sz="1800" dirty="0">
              <a:solidFill>
                <a:srgbClr val="000000"/>
              </a:solidFill>
              <a:cs typeface="Arial" panose="020B0604020202020204"/>
            </a:endParaRPr>
          </a:p>
          <a:p>
            <a:pPr>
              <a:buFont typeface="Arial" panose="020B0604020202020204" pitchFamily="34" charset="0"/>
              <a:buChar char="•"/>
            </a:pPr>
            <a:r>
              <a:rPr lang="en-US" altLang="en-US" sz="1800" dirty="0">
                <a:solidFill>
                  <a:srgbClr val="000000"/>
                </a:solidFill>
                <a:cs typeface="Arial"/>
              </a:rPr>
              <a:t>Provides details and allows additional restrictions, </a:t>
            </a:r>
            <a:r>
              <a:rPr lang="en-US" sz="1800" dirty="0">
                <a:solidFill>
                  <a:srgbClr val="000000"/>
                </a:solidFill>
                <a:cs typeface="Arial"/>
              </a:rPr>
              <a:t>Site-specific</a:t>
            </a:r>
            <a:r>
              <a:rPr lang="en-US" altLang="en-US" sz="1800" dirty="0">
                <a:solidFill>
                  <a:srgbClr val="000000"/>
                </a:solidFill>
                <a:cs typeface="Arial"/>
              </a:rPr>
              <a:t> – typically based on </a:t>
            </a:r>
            <a:r>
              <a:rPr lang="en-US" altLang="en-US" sz="1800" b="1" dirty="0">
                <a:solidFill>
                  <a:srgbClr val="000000"/>
                </a:solidFill>
                <a:cs typeface="Arial"/>
              </a:rPr>
              <a:t>site plan</a:t>
            </a:r>
            <a:br>
              <a:rPr lang="en-US" altLang="en-US" sz="1800" dirty="0">
                <a:cs typeface="Arial" panose="020B0604020202020204" pitchFamily="34" charset="0"/>
              </a:rPr>
            </a:br>
            <a:r>
              <a:rPr lang="en-US" altLang="en-US" sz="1800" dirty="0">
                <a:solidFill>
                  <a:srgbClr val="000000"/>
                </a:solidFill>
                <a:cs typeface="Arial"/>
              </a:rPr>
              <a:t>Site provides </a:t>
            </a:r>
            <a:r>
              <a:rPr lang="en-US" altLang="en-US" sz="1800" b="1" dirty="0">
                <a:solidFill>
                  <a:srgbClr val="000000"/>
                </a:solidFill>
                <a:cs typeface="Arial"/>
              </a:rPr>
              <a:t>control </a:t>
            </a:r>
            <a:r>
              <a:rPr lang="en-US" altLang="en-US" sz="1800" dirty="0">
                <a:solidFill>
                  <a:srgbClr val="000000"/>
                </a:solidFill>
                <a:cs typeface="Arial"/>
              </a:rPr>
              <a:t>over use, height, materials, signage, fencing/buffering, landscaping, etc.</a:t>
            </a:r>
            <a:endParaRPr lang="en-US" sz="1800" dirty="0">
              <a:solidFill>
                <a:srgbClr val="000000"/>
              </a:solidFill>
              <a:cs typeface="Arial"/>
            </a:endParaRPr>
          </a:p>
          <a:p>
            <a:pPr>
              <a:buFont typeface="Wingdings"/>
              <a:buChar char="Ø"/>
            </a:pPr>
            <a:endParaRPr lang="en-US" dirty="0">
              <a:solidFill>
                <a:srgbClr val="000000"/>
              </a:solidFill>
              <a:cs typeface="Arial" panose="020B0604020202020204"/>
            </a:endParaRPr>
          </a:p>
        </p:txBody>
      </p:sp>
      <p:sp>
        <p:nvSpPr>
          <p:cNvPr id="4" name="Slide Number Placeholder 3">
            <a:extLst>
              <a:ext uri="{FF2B5EF4-FFF2-40B4-BE49-F238E27FC236}">
                <a16:creationId xmlns:a16="http://schemas.microsoft.com/office/drawing/2014/main" id="{BF44F4AD-7E16-4377-B70C-8CD4AC244715}"/>
              </a:ext>
            </a:extLst>
          </p:cNvPr>
          <p:cNvSpPr>
            <a:spLocks noGrp="1"/>
          </p:cNvSpPr>
          <p:nvPr>
            <p:ph type="sldNum" sz="quarter" idx="12"/>
          </p:nvPr>
        </p:nvSpPr>
        <p:spPr/>
        <p:txBody>
          <a:bodyPr/>
          <a:lstStyle/>
          <a:p>
            <a:fld id="{A603B1B1-3A7F-AE40-94E9-B6B723601248}" type="slidenum">
              <a:rPr lang="en-US" smtClean="0"/>
              <a:t>12</a:t>
            </a:fld>
            <a:endParaRPr lang="en-US"/>
          </a:p>
        </p:txBody>
      </p:sp>
      <p:grpSp>
        <p:nvGrpSpPr>
          <p:cNvPr id="9" name="Group 8">
            <a:extLst>
              <a:ext uri="{FF2B5EF4-FFF2-40B4-BE49-F238E27FC236}">
                <a16:creationId xmlns:a16="http://schemas.microsoft.com/office/drawing/2014/main" id="{017A065E-00DF-4105-BD35-4D56AFA9E54B}"/>
              </a:ext>
            </a:extLst>
          </p:cNvPr>
          <p:cNvGrpSpPr/>
          <p:nvPr/>
        </p:nvGrpSpPr>
        <p:grpSpPr>
          <a:xfrm>
            <a:off x="6811640" y="2130641"/>
            <a:ext cx="4713609" cy="4265689"/>
            <a:chOff x="6811640" y="2130641"/>
            <a:chExt cx="4713609" cy="4265689"/>
          </a:xfrm>
        </p:grpSpPr>
        <p:pic>
          <p:nvPicPr>
            <p:cNvPr id="7" name="Picture 6">
              <a:extLst>
                <a:ext uri="{FF2B5EF4-FFF2-40B4-BE49-F238E27FC236}">
                  <a16:creationId xmlns:a16="http://schemas.microsoft.com/office/drawing/2014/main" id="{00135206-6BB6-4640-B820-1E1B181BCA92}"/>
                </a:ext>
              </a:extLst>
            </p:cNvPr>
            <p:cNvPicPr>
              <a:picLocks noChangeAspect="1"/>
            </p:cNvPicPr>
            <p:nvPr/>
          </p:nvPicPr>
          <p:blipFill>
            <a:blip r:embed="rId2"/>
            <a:stretch>
              <a:fillRect/>
            </a:stretch>
          </p:blipFill>
          <p:spPr>
            <a:xfrm>
              <a:off x="6811640" y="2130641"/>
              <a:ext cx="4713609" cy="4225709"/>
            </a:xfrm>
            <a:prstGeom prst="rect">
              <a:avLst/>
            </a:prstGeom>
          </p:spPr>
        </p:pic>
        <p:sp>
          <p:nvSpPr>
            <p:cNvPr id="8" name="TextBox 7">
              <a:extLst>
                <a:ext uri="{FF2B5EF4-FFF2-40B4-BE49-F238E27FC236}">
                  <a16:creationId xmlns:a16="http://schemas.microsoft.com/office/drawing/2014/main" id="{B5D73B8D-88B4-4636-A387-9AFD447DF82C}"/>
                </a:ext>
              </a:extLst>
            </p:cNvPr>
            <p:cNvSpPr txBox="1"/>
            <p:nvPr/>
          </p:nvSpPr>
          <p:spPr>
            <a:xfrm>
              <a:off x="7048941" y="6180886"/>
              <a:ext cx="2933259" cy="215444"/>
            </a:xfrm>
            <a:prstGeom prst="rect">
              <a:avLst/>
            </a:prstGeom>
            <a:noFill/>
          </p:spPr>
          <p:txBody>
            <a:bodyPr wrap="square" rtlCol="0">
              <a:spAutoFit/>
            </a:bodyPr>
            <a:lstStyle/>
            <a:p>
              <a:r>
                <a:rPr lang="en-US" sz="800" dirty="0">
                  <a:solidFill>
                    <a:schemeClr val="bg1">
                      <a:lumMod val="65000"/>
                    </a:schemeClr>
                  </a:solidFill>
                </a:rPr>
                <a:t>https://projectsintl.com/images/Bridges-Illustrative-Site-P.jpg</a:t>
              </a:r>
            </a:p>
          </p:txBody>
        </p:sp>
      </p:grpSp>
    </p:spTree>
    <p:extLst>
      <p:ext uri="{BB962C8B-B14F-4D97-AF65-F5344CB8AC3E}">
        <p14:creationId xmlns:p14="http://schemas.microsoft.com/office/powerpoint/2010/main" val="265678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D0420-3905-4720-93E3-E447565DF5A8}"/>
              </a:ext>
            </a:extLst>
          </p:cNvPr>
          <p:cNvSpPr>
            <a:spLocks noGrp="1"/>
          </p:cNvSpPr>
          <p:nvPr>
            <p:ph type="title"/>
          </p:nvPr>
        </p:nvSpPr>
        <p:spPr/>
        <p:txBody>
          <a:bodyPr lIns="91440" tIns="45720" rIns="91440" bIns="45720" anchor="t"/>
          <a:lstStyle/>
          <a:p>
            <a:r>
              <a:rPr lang="en-US" dirty="0"/>
              <a:t>What Does The Zoning District Mean?</a:t>
            </a:r>
          </a:p>
        </p:txBody>
      </p:sp>
      <p:sp>
        <p:nvSpPr>
          <p:cNvPr id="3" name="Content Placeholder 2">
            <a:extLst>
              <a:ext uri="{FF2B5EF4-FFF2-40B4-BE49-F238E27FC236}">
                <a16:creationId xmlns:a16="http://schemas.microsoft.com/office/drawing/2014/main" id="{1758DFBD-C500-4E05-80F7-57241A110495}"/>
              </a:ext>
            </a:extLst>
          </p:cNvPr>
          <p:cNvSpPr>
            <a:spLocks noGrp="1"/>
          </p:cNvSpPr>
          <p:nvPr>
            <p:ph idx="1"/>
          </p:nvPr>
        </p:nvSpPr>
        <p:spPr>
          <a:xfrm>
            <a:off x="838200" y="2371419"/>
            <a:ext cx="10515600" cy="4161831"/>
          </a:xfrm>
        </p:spPr>
        <p:txBody>
          <a:bodyPr lIns="91440" tIns="45720" rIns="91440" bIns="45720" anchor="t"/>
          <a:lstStyle/>
          <a:p>
            <a:pPr>
              <a:lnSpc>
                <a:spcPct val="100000"/>
              </a:lnSpc>
              <a:spcBef>
                <a:spcPct val="50000"/>
              </a:spcBef>
            </a:pPr>
            <a:r>
              <a:rPr lang="en-US" altLang="en-US" sz="1800" dirty="0"/>
              <a:t>The entire </a:t>
            </a:r>
            <a:r>
              <a:rPr lang="en-US" altLang="en-US" sz="1800" dirty="0">
                <a:hlinkClick r:id="rId2"/>
              </a:rPr>
              <a:t>zoning ordinance</a:t>
            </a:r>
            <a:r>
              <a:rPr lang="en-US" altLang="en-US" sz="1800" dirty="0"/>
              <a:t> is over 500 pages</a:t>
            </a:r>
            <a:endParaRPr lang="en-US" sz="1800" dirty="0">
              <a:cs typeface="Arial" panose="020B0604020202020204"/>
            </a:endParaRPr>
          </a:p>
          <a:p>
            <a:pPr>
              <a:lnSpc>
                <a:spcPct val="100000"/>
              </a:lnSpc>
              <a:spcBef>
                <a:spcPct val="50000"/>
              </a:spcBef>
            </a:pPr>
            <a:r>
              <a:rPr lang="en-US" altLang="en-US" sz="1800" dirty="0"/>
              <a:t>Each zoning district has its own Section with basic setbacks and other standards</a:t>
            </a:r>
            <a:endParaRPr lang="en-US" altLang="en-US" sz="1800" dirty="0">
              <a:cs typeface="Arial"/>
            </a:endParaRPr>
          </a:p>
          <a:p>
            <a:pPr>
              <a:lnSpc>
                <a:spcPct val="100000"/>
              </a:lnSpc>
              <a:spcBef>
                <a:spcPct val="50000"/>
              </a:spcBef>
            </a:pPr>
            <a:r>
              <a:rPr lang="en-US" altLang="en-US" sz="1800" dirty="0"/>
              <a:t>Allowed uses can be found in the </a:t>
            </a:r>
            <a:r>
              <a:rPr lang="en-US" altLang="en-US" sz="1800" dirty="0">
                <a:hlinkClick r:id="rId3"/>
              </a:rPr>
              <a:t>use tables</a:t>
            </a:r>
            <a:endParaRPr lang="en-US" altLang="en-US" sz="1800" dirty="0">
              <a:cs typeface="Arial" panose="020B0604020202020204"/>
            </a:endParaRPr>
          </a:p>
          <a:p>
            <a:pPr>
              <a:lnSpc>
                <a:spcPct val="100000"/>
              </a:lnSpc>
              <a:spcBef>
                <a:spcPct val="50000"/>
              </a:spcBef>
            </a:pPr>
            <a:r>
              <a:rPr lang="en-US" altLang="en-US" sz="1800" dirty="0"/>
              <a:t>The ordinance also has </a:t>
            </a:r>
            <a:r>
              <a:rPr lang="en-US" altLang="en-US" sz="1800" dirty="0">
                <a:hlinkClick r:id="rId4"/>
              </a:rPr>
              <a:t>supplemental standards</a:t>
            </a:r>
            <a:r>
              <a:rPr lang="en-US" altLang="en-US" sz="1800" dirty="0"/>
              <a:t>, mostly when non-residential districts are located adjacent to residential districts, that may include:</a:t>
            </a:r>
            <a:endParaRPr lang="en-US" altLang="en-US" sz="1800" dirty="0">
              <a:cs typeface="Arial"/>
            </a:endParaRPr>
          </a:p>
          <a:p>
            <a:pPr lvl="1">
              <a:lnSpc>
                <a:spcPct val="100000"/>
              </a:lnSpc>
              <a:spcBef>
                <a:spcPct val="50000"/>
              </a:spcBef>
            </a:pPr>
            <a:r>
              <a:rPr lang="en-US" altLang="en-US" sz="1800" dirty="0"/>
              <a:t>Supplemental setbacks</a:t>
            </a:r>
            <a:endParaRPr lang="en-US" altLang="en-US" sz="1800" dirty="0">
              <a:cs typeface="Arial"/>
            </a:endParaRPr>
          </a:p>
          <a:p>
            <a:pPr lvl="1">
              <a:lnSpc>
                <a:spcPct val="100000"/>
              </a:lnSpc>
              <a:spcBef>
                <a:spcPct val="50000"/>
              </a:spcBef>
            </a:pPr>
            <a:r>
              <a:rPr lang="en-US" altLang="en-US" sz="1800" dirty="0"/>
              <a:t>Screening fence/landscaping</a:t>
            </a:r>
            <a:endParaRPr lang="en-US" altLang="en-US" sz="1800" dirty="0">
              <a:cs typeface="Arial"/>
            </a:endParaRPr>
          </a:p>
          <a:p>
            <a:pPr lvl="1">
              <a:lnSpc>
                <a:spcPct val="100000"/>
              </a:lnSpc>
              <a:spcBef>
                <a:spcPct val="50000"/>
              </a:spcBef>
            </a:pPr>
            <a:r>
              <a:rPr lang="en-US" altLang="en-US" sz="1800" dirty="0"/>
              <a:t>Projected setbacks</a:t>
            </a:r>
            <a:endParaRPr lang="en-US" altLang="en-US" sz="1800" dirty="0">
              <a:cs typeface="Arial"/>
            </a:endParaRPr>
          </a:p>
          <a:p>
            <a:pPr lvl="1">
              <a:lnSpc>
                <a:spcPct val="100000"/>
              </a:lnSpc>
              <a:spcBef>
                <a:spcPct val="50000"/>
              </a:spcBef>
            </a:pPr>
            <a:r>
              <a:rPr lang="en-US" altLang="en-US" sz="1800" dirty="0"/>
              <a:t>Required parking</a:t>
            </a:r>
            <a:endParaRPr lang="en-US" altLang="en-US" sz="1800" dirty="0">
              <a:cs typeface="Arial"/>
            </a:endParaRPr>
          </a:p>
          <a:p>
            <a:pPr indent="-342900">
              <a:lnSpc>
                <a:spcPct val="100000"/>
              </a:lnSpc>
              <a:spcBef>
                <a:spcPct val="50000"/>
              </a:spcBef>
            </a:pPr>
            <a:r>
              <a:rPr lang="en-US" altLang="en-US" sz="1800" dirty="0">
                <a:cs typeface="Arial"/>
              </a:rPr>
              <a:t>PDs have their own ordinance and site plan that are on file with Development Services</a:t>
            </a:r>
          </a:p>
          <a:p>
            <a:endParaRPr lang="en-US" dirty="0">
              <a:cs typeface="Arial"/>
            </a:endParaRPr>
          </a:p>
        </p:txBody>
      </p:sp>
      <p:sp>
        <p:nvSpPr>
          <p:cNvPr id="4" name="Slide Number Placeholder 3">
            <a:extLst>
              <a:ext uri="{FF2B5EF4-FFF2-40B4-BE49-F238E27FC236}">
                <a16:creationId xmlns:a16="http://schemas.microsoft.com/office/drawing/2014/main" id="{5B37F013-E3AF-4D9B-AC10-E3F86DF549E7}"/>
              </a:ext>
            </a:extLst>
          </p:cNvPr>
          <p:cNvSpPr>
            <a:spLocks noGrp="1"/>
          </p:cNvSpPr>
          <p:nvPr>
            <p:ph type="sldNum" sz="quarter" idx="12"/>
          </p:nvPr>
        </p:nvSpPr>
        <p:spPr/>
        <p:txBody>
          <a:bodyPr/>
          <a:lstStyle/>
          <a:p>
            <a:fld id="{A603B1B1-3A7F-AE40-94E9-B6B723601248}" type="slidenum">
              <a:rPr lang="en-US" smtClean="0"/>
              <a:t>13</a:t>
            </a:fld>
            <a:endParaRPr lang="en-US"/>
          </a:p>
        </p:txBody>
      </p:sp>
    </p:spTree>
    <p:extLst>
      <p:ext uri="{BB962C8B-B14F-4D97-AF65-F5344CB8AC3E}">
        <p14:creationId xmlns:p14="http://schemas.microsoft.com/office/powerpoint/2010/main" val="701874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NonRes table (1)_Page_02"/>
          <p:cNvPicPr>
            <a:picLocks noChangeAspect="1" noChangeArrowheads="1"/>
          </p:cNvPicPr>
          <p:nvPr/>
        </p:nvPicPr>
        <p:blipFill>
          <a:blip r:embed="rId3">
            <a:extLst>
              <a:ext uri="{28A0092B-C50C-407E-A947-70E740481C1C}">
                <a14:useLocalDpi xmlns:a14="http://schemas.microsoft.com/office/drawing/2010/main" val="0"/>
              </a:ext>
            </a:extLst>
          </a:blip>
          <a:srcRect l="1923" t="6584" r="5769" b="11301"/>
          <a:stretch>
            <a:fillRect/>
          </a:stretch>
        </p:blipFill>
        <p:spPr bwMode="auto">
          <a:xfrm>
            <a:off x="4779463" y="1277947"/>
            <a:ext cx="7248328" cy="495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B7703C5-5356-4DA0-999F-74FA2787EBDD}"/>
              </a:ext>
            </a:extLst>
          </p:cNvPr>
          <p:cNvSpPr/>
          <p:nvPr/>
        </p:nvSpPr>
        <p:spPr>
          <a:xfrm>
            <a:off x="68959" y="1890090"/>
            <a:ext cx="4649853" cy="4016484"/>
          </a:xfrm>
          <a:prstGeom prst="rect">
            <a:avLst/>
          </a:prstGeom>
        </p:spPr>
        <p:txBody>
          <a:bodyPr wrap="square" lIns="91440" tIns="45720" rIns="91440" bIns="45720" anchor="t">
            <a:spAutoFit/>
          </a:bodyPr>
          <a:lstStyle/>
          <a:p>
            <a:pPr marL="285750" indent="-285750" algn="just">
              <a:spcBef>
                <a:spcPct val="50000"/>
              </a:spcBef>
              <a:buFont typeface="Arial" panose="020B0604020202020204" pitchFamily="34" charset="0"/>
              <a:buChar char="•"/>
              <a:defRPr/>
            </a:pPr>
            <a:r>
              <a:rPr lang="en-US" altLang="en-US" sz="1500" b="1">
                <a:latin typeface="Arial"/>
                <a:ea typeface="Calibri" panose="020F0502020204030204" pitchFamily="34" charset="0"/>
                <a:cs typeface="Arial"/>
              </a:rPr>
              <a:t>Permitted Use (P)</a:t>
            </a:r>
            <a:r>
              <a:rPr lang="en-US" altLang="en-US" sz="1500">
                <a:latin typeface="Arial"/>
                <a:ea typeface="Calibri" panose="020F0502020204030204" pitchFamily="34" charset="0"/>
                <a:cs typeface="Arial"/>
              </a:rPr>
              <a:t>. Permitted use in respective zoning district – may be subject to supplemental development standards</a:t>
            </a:r>
            <a:endParaRPr lang="en-US"/>
          </a:p>
          <a:p>
            <a:pPr marL="285750" indent="-285750" algn="just">
              <a:spcBef>
                <a:spcPct val="50000"/>
              </a:spcBef>
              <a:buFont typeface="Arial" panose="020B0604020202020204" pitchFamily="34" charset="0"/>
              <a:buChar char="•"/>
              <a:defRPr/>
            </a:pPr>
            <a:endParaRPr lang="en-US" altLang="en-US" sz="1500">
              <a:latin typeface="Arial"/>
              <a:ea typeface="Calibri" panose="020F0502020204030204" pitchFamily="34" charset="0"/>
              <a:cs typeface="Arial"/>
            </a:endParaRPr>
          </a:p>
          <a:p>
            <a:pPr marL="285750" indent="-285750" algn="just">
              <a:spcBef>
                <a:spcPct val="50000"/>
              </a:spcBef>
              <a:buFont typeface="Arial" panose="020B0604020202020204" pitchFamily="34" charset="0"/>
              <a:buChar char="•"/>
              <a:defRPr/>
            </a:pPr>
            <a:r>
              <a:rPr lang="en-US" altLang="en-US" sz="1500" b="1">
                <a:latin typeface="Arial"/>
                <a:ea typeface="Calibri" panose="020F0502020204030204" pitchFamily="34" charset="0"/>
                <a:cs typeface="Arial"/>
              </a:rPr>
              <a:t>Special exception uses (SE)</a:t>
            </a:r>
            <a:r>
              <a:rPr lang="en-US" altLang="en-US" sz="1500">
                <a:latin typeface="Arial"/>
                <a:ea typeface="Calibri" panose="020F0502020204030204" pitchFamily="34" charset="0"/>
                <a:cs typeface="Arial"/>
              </a:rPr>
              <a:t>. Permitted only as a Special Exception</a:t>
            </a:r>
            <a:endParaRPr lang="en-US" altLang="en-US" sz="1500">
              <a:latin typeface="Arial" panose="020B0604020202020204" pitchFamily="34" charset="0"/>
              <a:ea typeface="Calibri" panose="020F0502020204030204" pitchFamily="34" charset="0"/>
              <a:cs typeface="Arial" panose="020B0604020202020204" pitchFamily="34" charset="0"/>
            </a:endParaRPr>
          </a:p>
          <a:p>
            <a:pPr marL="285750" indent="-285750" algn="just">
              <a:spcBef>
                <a:spcPct val="50000"/>
              </a:spcBef>
              <a:buFont typeface="Arial" panose="020B0604020202020204" pitchFamily="34" charset="0"/>
              <a:buChar char="•"/>
              <a:defRPr/>
            </a:pPr>
            <a:endParaRPr lang="en-US" altLang="en-US" sz="1500">
              <a:latin typeface="Arial"/>
              <a:ea typeface="Calibri" panose="020F0502020204030204" pitchFamily="34" charset="0"/>
              <a:cs typeface="Arial"/>
            </a:endParaRPr>
          </a:p>
          <a:p>
            <a:pPr marL="285750" indent="-285750" algn="just">
              <a:spcBef>
                <a:spcPct val="50000"/>
              </a:spcBef>
              <a:buFont typeface="Arial" panose="020B0604020202020204" pitchFamily="34" charset="0"/>
              <a:buChar char="•"/>
              <a:defRPr/>
            </a:pPr>
            <a:r>
              <a:rPr lang="en-US" altLang="en-US" sz="1500" b="1">
                <a:latin typeface="Arial"/>
                <a:ea typeface="Calibri" panose="020F0502020204030204" pitchFamily="34" charset="0"/>
                <a:cs typeface="Arial"/>
              </a:rPr>
              <a:t>Conditional Use Permit (CUP)</a:t>
            </a:r>
            <a:r>
              <a:rPr lang="en-US" altLang="en-US" sz="1500">
                <a:latin typeface="Arial"/>
                <a:ea typeface="Calibri" panose="020F0502020204030204" pitchFamily="34" charset="0"/>
                <a:cs typeface="Arial"/>
              </a:rPr>
              <a:t>. Permitted only under the approval of a CUP – Use requires additional scrutiny based on location</a:t>
            </a:r>
          </a:p>
          <a:p>
            <a:pPr marL="285750" indent="-285750" algn="just">
              <a:spcBef>
                <a:spcPct val="50000"/>
              </a:spcBef>
              <a:buFont typeface="Arial" panose="020B0604020202020204" pitchFamily="34" charset="0"/>
              <a:buChar char="•"/>
              <a:defRPr/>
            </a:pPr>
            <a:endParaRPr lang="en-US" altLang="en-US" sz="1500">
              <a:latin typeface="Arial"/>
              <a:ea typeface="Calibri" panose="020F0502020204030204" pitchFamily="34" charset="0"/>
              <a:cs typeface="Arial"/>
            </a:endParaRPr>
          </a:p>
          <a:p>
            <a:pPr marL="285750" indent="-285750" algn="just">
              <a:spcBef>
                <a:spcPct val="50000"/>
              </a:spcBef>
              <a:buFont typeface="Arial" panose="020B0604020202020204" pitchFamily="34" charset="0"/>
              <a:buChar char="•"/>
              <a:defRPr/>
            </a:pPr>
            <a:r>
              <a:rPr lang="en-US" altLang="en-US" sz="1500" b="1">
                <a:latin typeface="Arial"/>
                <a:ea typeface="Calibri" panose="020F0502020204030204" pitchFamily="34" charset="0"/>
                <a:cs typeface="Arial"/>
              </a:rPr>
              <a:t>Uses not allowed</a:t>
            </a:r>
            <a:r>
              <a:rPr lang="en-US" altLang="en-US" sz="1500">
                <a:latin typeface="Arial"/>
                <a:ea typeface="Calibri" panose="020F0502020204030204" pitchFamily="34" charset="0"/>
                <a:cs typeface="Arial"/>
              </a:rPr>
              <a:t>. An empty cell indicates that a use is not allowed in the respective zoning district.</a:t>
            </a:r>
            <a:endParaRPr lang="en-US" altLang="en-US" sz="1500" b="1">
              <a:latin typeface="Arial"/>
              <a:ea typeface="Calibri" panose="020F0502020204030204" pitchFamily="34" charset="0"/>
              <a:cs typeface="Arial"/>
            </a:endParaRPr>
          </a:p>
        </p:txBody>
      </p:sp>
      <p:sp>
        <p:nvSpPr>
          <p:cNvPr id="6" name="Rectangle 5">
            <a:extLst>
              <a:ext uri="{FF2B5EF4-FFF2-40B4-BE49-F238E27FC236}">
                <a16:creationId xmlns:a16="http://schemas.microsoft.com/office/drawing/2014/main" id="{8BA060EE-476C-4F6E-8B6C-54A400D906C4}"/>
              </a:ext>
            </a:extLst>
          </p:cNvPr>
          <p:cNvSpPr/>
          <p:nvPr/>
        </p:nvSpPr>
        <p:spPr>
          <a:xfrm>
            <a:off x="7240047" y="785748"/>
            <a:ext cx="2316660" cy="584775"/>
          </a:xfrm>
          <a:prstGeom prst="rect">
            <a:avLst/>
          </a:prstGeom>
        </p:spPr>
        <p:txBody>
          <a:bodyPr wrap="none">
            <a:spAutoFit/>
          </a:bodyPr>
          <a:lstStyle/>
          <a:p>
            <a:r>
              <a:rPr lang="en-US" altLang="en-US" sz="3200" b="1"/>
              <a:t>Use Tables</a:t>
            </a:r>
            <a:endParaRPr lang="en-US" sz="3200"/>
          </a:p>
        </p:txBody>
      </p:sp>
      <p:sp>
        <p:nvSpPr>
          <p:cNvPr id="4" name="Rectangle 3">
            <a:extLst>
              <a:ext uri="{FF2B5EF4-FFF2-40B4-BE49-F238E27FC236}">
                <a16:creationId xmlns:a16="http://schemas.microsoft.com/office/drawing/2014/main" id="{A4A4B27F-DB0F-D91C-9BE8-ABA926CE1D20}"/>
              </a:ext>
            </a:extLst>
          </p:cNvPr>
          <p:cNvSpPr/>
          <p:nvPr/>
        </p:nvSpPr>
        <p:spPr>
          <a:xfrm>
            <a:off x="4933479" y="6206896"/>
            <a:ext cx="706155" cy="646331"/>
          </a:xfrm>
          <a:prstGeom prst="rect">
            <a:avLst/>
          </a:prstGeom>
        </p:spPr>
        <p:txBody>
          <a:bodyPr wrap="none" lIns="91440" tIns="45720" rIns="91440" bIns="45720" anchor="t">
            <a:spAutoFit/>
          </a:bodyPr>
          <a:lstStyle/>
          <a:p>
            <a:r>
              <a:rPr lang="en-US" altLang="en-US" b="1">
                <a:solidFill>
                  <a:srgbClr val="FF0000"/>
                </a:solidFill>
                <a:cs typeface="Arial"/>
              </a:rPr>
              <a:t>Use </a:t>
            </a:r>
          </a:p>
          <a:p>
            <a:r>
              <a:rPr lang="en-US" altLang="en-US" b="1">
                <a:solidFill>
                  <a:srgbClr val="FF0000"/>
                </a:solidFill>
                <a:cs typeface="Arial"/>
              </a:rPr>
              <a:t>Type</a:t>
            </a:r>
          </a:p>
        </p:txBody>
      </p:sp>
      <p:sp>
        <p:nvSpPr>
          <p:cNvPr id="5" name="Rectangle 4">
            <a:extLst>
              <a:ext uri="{FF2B5EF4-FFF2-40B4-BE49-F238E27FC236}">
                <a16:creationId xmlns:a16="http://schemas.microsoft.com/office/drawing/2014/main" id="{E9834634-B31D-87C6-F15F-DF3C9DD0493F}"/>
              </a:ext>
            </a:extLst>
          </p:cNvPr>
          <p:cNvSpPr/>
          <p:nvPr/>
        </p:nvSpPr>
        <p:spPr>
          <a:xfrm>
            <a:off x="7615150" y="6206895"/>
            <a:ext cx="1941557" cy="369332"/>
          </a:xfrm>
          <a:prstGeom prst="rect">
            <a:avLst/>
          </a:prstGeom>
        </p:spPr>
        <p:txBody>
          <a:bodyPr wrap="none" lIns="91440" tIns="45720" rIns="91440" bIns="45720" anchor="t">
            <a:spAutoFit/>
          </a:bodyPr>
          <a:lstStyle/>
          <a:p>
            <a:r>
              <a:rPr lang="en-US" altLang="en-US" b="1">
                <a:solidFill>
                  <a:srgbClr val="FF0000"/>
                </a:solidFill>
                <a:cs typeface="Arial"/>
              </a:rPr>
              <a:t>Zoning Districts</a:t>
            </a:r>
          </a:p>
        </p:txBody>
      </p:sp>
      <p:sp>
        <p:nvSpPr>
          <p:cNvPr id="7" name="Rectangle 6">
            <a:extLst>
              <a:ext uri="{FF2B5EF4-FFF2-40B4-BE49-F238E27FC236}">
                <a16:creationId xmlns:a16="http://schemas.microsoft.com/office/drawing/2014/main" id="{8C5F29C9-263D-BF7D-4F9A-F59C6DE687AD}"/>
              </a:ext>
            </a:extLst>
          </p:cNvPr>
          <p:cNvSpPr/>
          <p:nvPr/>
        </p:nvSpPr>
        <p:spPr>
          <a:xfrm>
            <a:off x="5757774" y="6206895"/>
            <a:ext cx="828392" cy="369332"/>
          </a:xfrm>
          <a:prstGeom prst="rect">
            <a:avLst/>
          </a:prstGeom>
        </p:spPr>
        <p:txBody>
          <a:bodyPr wrap="square" lIns="91440" tIns="45720" rIns="91440" bIns="45720" anchor="t">
            <a:spAutoFit/>
          </a:bodyPr>
          <a:lstStyle/>
          <a:p>
            <a:r>
              <a:rPr lang="en-US" altLang="en-US" b="1">
                <a:solidFill>
                  <a:srgbClr val="FF0000"/>
                </a:solidFill>
                <a:cs typeface="Arial"/>
              </a:rPr>
              <a:t>Use </a:t>
            </a:r>
          </a:p>
        </p:txBody>
      </p:sp>
      <p:sp>
        <p:nvSpPr>
          <p:cNvPr id="8" name="Rectangle 7">
            <a:extLst>
              <a:ext uri="{FF2B5EF4-FFF2-40B4-BE49-F238E27FC236}">
                <a16:creationId xmlns:a16="http://schemas.microsoft.com/office/drawing/2014/main" id="{72AEF51A-88F7-ACEA-51B5-3368CD8DC280}"/>
              </a:ext>
            </a:extLst>
          </p:cNvPr>
          <p:cNvSpPr/>
          <p:nvPr/>
        </p:nvSpPr>
        <p:spPr>
          <a:xfrm>
            <a:off x="10272931" y="6206895"/>
            <a:ext cx="1762021" cy="646331"/>
          </a:xfrm>
          <a:prstGeom prst="rect">
            <a:avLst/>
          </a:prstGeom>
        </p:spPr>
        <p:txBody>
          <a:bodyPr wrap="none" lIns="91440" tIns="45720" rIns="91440" bIns="45720" anchor="t">
            <a:spAutoFit/>
          </a:bodyPr>
          <a:lstStyle/>
          <a:p>
            <a:pPr algn="r"/>
            <a:r>
              <a:rPr lang="en-US" altLang="en-US" b="1">
                <a:solidFill>
                  <a:srgbClr val="FF0000"/>
                </a:solidFill>
                <a:cs typeface="Arial"/>
              </a:rPr>
              <a:t>Supplemental </a:t>
            </a:r>
          </a:p>
          <a:p>
            <a:pPr algn="r"/>
            <a:r>
              <a:rPr lang="en-US" altLang="en-US" b="1">
                <a:solidFill>
                  <a:srgbClr val="FF0000"/>
                </a:solidFill>
                <a:cs typeface="Arial"/>
              </a:rPr>
              <a:t>Standards</a:t>
            </a:r>
          </a:p>
        </p:txBody>
      </p:sp>
      <p:sp>
        <p:nvSpPr>
          <p:cNvPr id="9" name="Rectangle 8">
            <a:extLst>
              <a:ext uri="{FF2B5EF4-FFF2-40B4-BE49-F238E27FC236}">
                <a16:creationId xmlns:a16="http://schemas.microsoft.com/office/drawing/2014/main" id="{B5034DC2-80DF-FDDC-B7D2-ABBECC0D0E4A}"/>
              </a:ext>
            </a:extLst>
          </p:cNvPr>
          <p:cNvSpPr/>
          <p:nvPr/>
        </p:nvSpPr>
        <p:spPr>
          <a:xfrm>
            <a:off x="4971141" y="2047875"/>
            <a:ext cx="589076" cy="41076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7B7C5AF-2A3C-28B4-1CCD-914DE5D8DE52}"/>
              </a:ext>
            </a:extLst>
          </p:cNvPr>
          <p:cNvSpPr/>
          <p:nvPr/>
        </p:nvSpPr>
        <p:spPr>
          <a:xfrm>
            <a:off x="5560783" y="2047874"/>
            <a:ext cx="988218" cy="41076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8AAF282-2524-3D8F-A2CE-CE8E56F8988E}"/>
              </a:ext>
            </a:extLst>
          </p:cNvPr>
          <p:cNvSpPr/>
          <p:nvPr/>
        </p:nvSpPr>
        <p:spPr>
          <a:xfrm>
            <a:off x="11375568" y="2047874"/>
            <a:ext cx="516505" cy="41076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6649B5-EB82-6F25-FC1C-5CEEAF2C5DD4}"/>
              </a:ext>
            </a:extLst>
          </p:cNvPr>
          <p:cNvSpPr/>
          <p:nvPr/>
        </p:nvSpPr>
        <p:spPr>
          <a:xfrm>
            <a:off x="6549568" y="2047873"/>
            <a:ext cx="4825432" cy="41076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31D6E6D9-CD9E-4169-A9B8-22B4FB6A086C}"/>
              </a:ext>
            </a:extLst>
          </p:cNvPr>
          <p:cNvSpPr>
            <a:spLocks noGrp="1"/>
          </p:cNvSpPr>
          <p:nvPr>
            <p:ph type="sldNum" sz="quarter" idx="12"/>
          </p:nvPr>
        </p:nvSpPr>
        <p:spPr/>
        <p:txBody>
          <a:bodyPr/>
          <a:lstStyle/>
          <a:p>
            <a:fld id="{A603B1B1-3A7F-AE40-94E9-B6B723601248}" type="slidenum">
              <a:rPr lang="en-US" smtClean="0"/>
              <a:t>14</a:t>
            </a:fld>
            <a:endParaRPr lang="en-US"/>
          </a:p>
        </p:txBody>
      </p:sp>
    </p:spTree>
    <p:extLst>
      <p:ext uri="{BB962C8B-B14F-4D97-AF65-F5344CB8AC3E}">
        <p14:creationId xmlns:p14="http://schemas.microsoft.com/office/powerpoint/2010/main" val="822777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82741D-F65E-4252-9E82-178F0F24CB97}"/>
              </a:ext>
            </a:extLst>
          </p:cNvPr>
          <p:cNvSpPr>
            <a:spLocks noGrp="1"/>
          </p:cNvSpPr>
          <p:nvPr>
            <p:ph type="title"/>
          </p:nvPr>
        </p:nvSpPr>
        <p:spPr/>
        <p:txBody>
          <a:bodyPr/>
          <a:lstStyle/>
          <a:p>
            <a:r>
              <a:rPr lang="en-US" dirty="0"/>
              <a:t>What is The Comprehensive Plan? </a:t>
            </a:r>
          </a:p>
        </p:txBody>
      </p:sp>
      <p:sp>
        <p:nvSpPr>
          <p:cNvPr id="8" name="Content Placeholder 7">
            <a:extLst>
              <a:ext uri="{FF2B5EF4-FFF2-40B4-BE49-F238E27FC236}">
                <a16:creationId xmlns:a16="http://schemas.microsoft.com/office/drawing/2014/main" id="{2FDC1059-4692-41BA-8036-81655F684EF2}"/>
              </a:ext>
            </a:extLst>
          </p:cNvPr>
          <p:cNvSpPr>
            <a:spLocks noGrp="1"/>
          </p:cNvSpPr>
          <p:nvPr>
            <p:ph idx="1"/>
          </p:nvPr>
        </p:nvSpPr>
        <p:spPr>
          <a:xfrm>
            <a:off x="838200" y="2607276"/>
            <a:ext cx="5552768" cy="3544974"/>
          </a:xfrm>
        </p:spPr>
        <p:txBody>
          <a:bodyPr/>
          <a:lstStyle/>
          <a:p>
            <a:pPr>
              <a:spcBef>
                <a:spcPct val="50000"/>
              </a:spcBef>
              <a:buFont typeface="Arial" panose="020B0604020202020204" pitchFamily="34" charset="0"/>
              <a:buChar char="•"/>
              <a:defRPr/>
            </a:pPr>
            <a:r>
              <a:rPr lang="en-US" altLang="en-US" sz="2200" dirty="0">
                <a:cs typeface="Arial"/>
              </a:rPr>
              <a:t>The Comprehensive Plan is a </a:t>
            </a:r>
            <a:r>
              <a:rPr lang="en-US" altLang="en-US" sz="2200" b="1" dirty="0">
                <a:cs typeface="Arial"/>
              </a:rPr>
              <a:t>general guide </a:t>
            </a:r>
            <a:r>
              <a:rPr lang="en-US" altLang="en-US" sz="2200" dirty="0">
                <a:cs typeface="Arial"/>
              </a:rPr>
              <a:t>for making decisions about the City’s growth and development</a:t>
            </a:r>
            <a:endParaRPr lang="en-US" sz="2200" dirty="0"/>
          </a:p>
          <a:p>
            <a:pPr>
              <a:spcBef>
                <a:spcPct val="50000"/>
              </a:spcBef>
              <a:buFont typeface="Arial" panose="020B0604020202020204" pitchFamily="34" charset="0"/>
              <a:buChar char="•"/>
              <a:defRPr/>
            </a:pPr>
            <a:endParaRPr lang="en-US" altLang="en-US" sz="2200" dirty="0">
              <a:cs typeface="Arial" panose="020B0604020202020204" pitchFamily="34" charset="0"/>
            </a:endParaRPr>
          </a:p>
          <a:p>
            <a:pPr>
              <a:spcBef>
                <a:spcPct val="50000"/>
              </a:spcBef>
              <a:buFont typeface="Arial" panose="020B0604020202020204" pitchFamily="34" charset="0"/>
              <a:buChar char="•"/>
              <a:defRPr/>
            </a:pPr>
            <a:r>
              <a:rPr lang="en-US" altLang="en-US" sz="2200" dirty="0">
                <a:cs typeface="Arial"/>
              </a:rPr>
              <a:t>Presents a broad </a:t>
            </a:r>
            <a:r>
              <a:rPr lang="en-US" altLang="en-US" sz="2200" b="1" dirty="0">
                <a:cs typeface="Arial"/>
              </a:rPr>
              <a:t>vision</a:t>
            </a:r>
            <a:r>
              <a:rPr lang="en-US" altLang="en-US" sz="2200" dirty="0">
                <a:cs typeface="Arial"/>
              </a:rPr>
              <a:t> for Fort Worth’s future and describes major policies, programs, and projects to realize that vision </a:t>
            </a:r>
          </a:p>
          <a:p>
            <a:pPr marL="0" indent="0">
              <a:spcBef>
                <a:spcPct val="50000"/>
              </a:spcBef>
              <a:buNone/>
              <a:defRPr/>
            </a:pPr>
            <a:endParaRPr lang="en-US" altLang="en-US" sz="2200" dirty="0">
              <a:cs typeface="Arial" panose="020B0604020202020204" pitchFamily="34" charset="0"/>
            </a:endParaRPr>
          </a:p>
          <a:p>
            <a:pPr marL="0" indent="0">
              <a:buNone/>
            </a:pPr>
            <a:endParaRPr lang="en-US" dirty="0"/>
          </a:p>
        </p:txBody>
      </p:sp>
      <p:sp>
        <p:nvSpPr>
          <p:cNvPr id="2" name="Slide Number Placeholder 1">
            <a:extLst>
              <a:ext uri="{FF2B5EF4-FFF2-40B4-BE49-F238E27FC236}">
                <a16:creationId xmlns:a16="http://schemas.microsoft.com/office/drawing/2014/main" id="{EB241C73-1BCE-4A4F-BB84-222A526E8F53}"/>
              </a:ext>
            </a:extLst>
          </p:cNvPr>
          <p:cNvSpPr>
            <a:spLocks noGrp="1"/>
          </p:cNvSpPr>
          <p:nvPr>
            <p:ph type="sldNum" sz="quarter" idx="12"/>
          </p:nvPr>
        </p:nvSpPr>
        <p:spPr/>
        <p:txBody>
          <a:bodyPr/>
          <a:lstStyle/>
          <a:p>
            <a:fld id="{A603B1B1-3A7F-AE40-94E9-B6B723601248}" type="slidenum">
              <a:rPr lang="en-US" smtClean="0"/>
              <a:t>15</a:t>
            </a:fld>
            <a:endParaRPr lang="en-US"/>
          </a:p>
        </p:txBody>
      </p:sp>
      <p:pic>
        <p:nvPicPr>
          <p:cNvPr id="5" name="Picture 4">
            <a:extLst>
              <a:ext uri="{FF2B5EF4-FFF2-40B4-BE49-F238E27FC236}">
                <a16:creationId xmlns:a16="http://schemas.microsoft.com/office/drawing/2014/main" id="{6B2EBB6D-DD9C-20BD-1719-61EAFD59278D}"/>
              </a:ext>
            </a:extLst>
          </p:cNvPr>
          <p:cNvPicPr>
            <a:picLocks noChangeAspect="1"/>
          </p:cNvPicPr>
          <p:nvPr/>
        </p:nvPicPr>
        <p:blipFill>
          <a:blip r:embed="rId3"/>
          <a:stretch>
            <a:fillRect/>
          </a:stretch>
        </p:blipFill>
        <p:spPr>
          <a:xfrm>
            <a:off x="6809629" y="2321746"/>
            <a:ext cx="4544171" cy="3544974"/>
          </a:xfrm>
          <a:prstGeom prst="rect">
            <a:avLst/>
          </a:prstGeom>
        </p:spPr>
      </p:pic>
    </p:spTree>
    <p:extLst>
      <p:ext uri="{BB962C8B-B14F-4D97-AF65-F5344CB8AC3E}">
        <p14:creationId xmlns:p14="http://schemas.microsoft.com/office/powerpoint/2010/main" val="437986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futlu2-08"/>
          <p:cNvPicPr>
            <a:picLocks noChangeAspect="1" noChangeArrowheads="1"/>
          </p:cNvPicPr>
          <p:nvPr/>
        </p:nvPicPr>
        <p:blipFill>
          <a:blip r:embed="rId3">
            <a:extLst>
              <a:ext uri="{28A0092B-C50C-407E-A947-70E740481C1C}">
                <a14:useLocalDpi xmlns:a14="http://schemas.microsoft.com/office/drawing/2010/main" val="0"/>
              </a:ext>
            </a:extLst>
          </a:blip>
          <a:srcRect l="8777" r="9718"/>
          <a:stretch>
            <a:fillRect/>
          </a:stretch>
        </p:blipFill>
        <p:spPr bwMode="auto">
          <a:xfrm>
            <a:off x="6793889" y="1455576"/>
            <a:ext cx="4951605" cy="489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3214C436-0374-488F-8719-20EB6ADF8E2E}"/>
              </a:ext>
            </a:extLst>
          </p:cNvPr>
          <p:cNvSpPr>
            <a:spLocks noGrp="1"/>
          </p:cNvSpPr>
          <p:nvPr>
            <p:ph type="title"/>
          </p:nvPr>
        </p:nvSpPr>
        <p:spPr/>
        <p:txBody>
          <a:bodyPr/>
          <a:lstStyle/>
          <a:p>
            <a:r>
              <a:rPr lang="en-US"/>
              <a:t>Future Land Use Map</a:t>
            </a:r>
          </a:p>
        </p:txBody>
      </p:sp>
      <p:sp>
        <p:nvSpPr>
          <p:cNvPr id="4" name="Content Placeholder 3">
            <a:extLst>
              <a:ext uri="{FF2B5EF4-FFF2-40B4-BE49-F238E27FC236}">
                <a16:creationId xmlns:a16="http://schemas.microsoft.com/office/drawing/2014/main" id="{C08B8C42-AF9A-4C61-8893-ABE1F5392D96}"/>
              </a:ext>
            </a:extLst>
          </p:cNvPr>
          <p:cNvSpPr>
            <a:spLocks noGrp="1"/>
          </p:cNvSpPr>
          <p:nvPr>
            <p:ph idx="1"/>
          </p:nvPr>
        </p:nvSpPr>
        <p:spPr>
          <a:xfrm>
            <a:off x="530932" y="2285757"/>
            <a:ext cx="6082931" cy="4363618"/>
          </a:xfrm>
        </p:spPr>
        <p:txBody>
          <a:bodyPr lIns="91440" tIns="45720" rIns="91440" bIns="45720" anchor="t"/>
          <a:lstStyle/>
          <a:p>
            <a:pPr algn="just">
              <a:spcBef>
                <a:spcPct val="50000"/>
              </a:spcBef>
              <a:buFont typeface="Arial" panose="020B0604020202020204" pitchFamily="34" charset="0"/>
              <a:buChar char="•"/>
            </a:pPr>
            <a:r>
              <a:rPr lang="en-US" altLang="en-US" sz="2200" dirty="0"/>
              <a:t>Is an Appendix to the Comprehensive Plan that shows the community’s preference for appropriate locations of future land uses. The map illustrates the City’s vision for the placement of housing, employment, social activities, and protection of natural areas. </a:t>
            </a:r>
            <a:endParaRPr lang="en-US" altLang="en-US" sz="2200" dirty="0">
              <a:cs typeface="Arial"/>
            </a:endParaRPr>
          </a:p>
          <a:p>
            <a:pPr algn="just">
              <a:spcBef>
                <a:spcPct val="50000"/>
              </a:spcBef>
              <a:buFont typeface="Arial" panose="020B0604020202020204" pitchFamily="34" charset="0"/>
              <a:buChar char="•"/>
            </a:pPr>
            <a:r>
              <a:rPr lang="en-US" altLang="en-US" sz="2200" dirty="0"/>
              <a:t>Staff provides an analysis in zoning case reports on whether the proposed use is appropriate for the area.</a:t>
            </a:r>
            <a:endParaRPr lang="en-US" altLang="en-US" sz="2200" dirty="0">
              <a:cs typeface="Arial"/>
            </a:endParaRPr>
          </a:p>
          <a:p>
            <a:pPr algn="just">
              <a:spcBef>
                <a:spcPct val="50000"/>
              </a:spcBef>
              <a:buFont typeface="Arial" panose="020B0604020202020204" pitchFamily="34" charset="0"/>
              <a:buChar char="•"/>
            </a:pPr>
            <a:r>
              <a:rPr lang="en-US" altLang="en-US" sz="2200" dirty="0"/>
              <a:t>Zoning reports evaluate the consistency with existing land use and conformity with Comprehensive Plan policies and the Future Land Use Map.</a:t>
            </a:r>
          </a:p>
        </p:txBody>
      </p:sp>
      <p:sp>
        <p:nvSpPr>
          <p:cNvPr id="2" name="Slide Number Placeholder 1">
            <a:extLst>
              <a:ext uri="{FF2B5EF4-FFF2-40B4-BE49-F238E27FC236}">
                <a16:creationId xmlns:a16="http://schemas.microsoft.com/office/drawing/2014/main" id="{975C64AA-4ECA-4833-B5F6-DC4E177DA543}"/>
              </a:ext>
            </a:extLst>
          </p:cNvPr>
          <p:cNvSpPr>
            <a:spLocks noGrp="1"/>
          </p:cNvSpPr>
          <p:nvPr>
            <p:ph type="sldNum" sz="quarter" idx="12"/>
          </p:nvPr>
        </p:nvSpPr>
        <p:spPr/>
        <p:txBody>
          <a:bodyPr/>
          <a:lstStyle/>
          <a:p>
            <a:fld id="{A603B1B1-3A7F-AE40-94E9-B6B723601248}" type="slidenum">
              <a:rPr lang="en-US" smtClean="0"/>
              <a:t>16</a:t>
            </a:fld>
            <a:endParaRPr lang="en-US"/>
          </a:p>
        </p:txBody>
      </p:sp>
    </p:spTree>
    <p:extLst>
      <p:ext uri="{BB962C8B-B14F-4D97-AF65-F5344CB8AC3E}">
        <p14:creationId xmlns:p14="http://schemas.microsoft.com/office/powerpoint/2010/main" val="1805169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0FA77-434A-4CF9-846F-8CCD96AA978D}"/>
              </a:ext>
            </a:extLst>
          </p:cNvPr>
          <p:cNvSpPr>
            <a:spLocks noGrp="1"/>
          </p:cNvSpPr>
          <p:nvPr>
            <p:ph type="title"/>
          </p:nvPr>
        </p:nvSpPr>
        <p:spPr>
          <a:xfrm>
            <a:off x="66174" y="1442944"/>
            <a:ext cx="12069679" cy="818937"/>
          </a:xfrm>
        </p:spPr>
        <p:txBody>
          <a:bodyPr lIns="91440" tIns="45720" rIns="91440" bIns="45720" anchor="t"/>
          <a:lstStyle/>
          <a:p>
            <a:r>
              <a:rPr lang="en-US" sz="3800" dirty="0"/>
              <a:t>How Does the Comprehensive Plan affect Zoning?</a:t>
            </a:r>
          </a:p>
        </p:txBody>
      </p:sp>
      <p:sp>
        <p:nvSpPr>
          <p:cNvPr id="7" name="Content Placeholder 6">
            <a:extLst>
              <a:ext uri="{FF2B5EF4-FFF2-40B4-BE49-F238E27FC236}">
                <a16:creationId xmlns:a16="http://schemas.microsoft.com/office/drawing/2014/main" id="{2888BA7B-6C47-46F5-9868-B0AE1309D37C}"/>
              </a:ext>
            </a:extLst>
          </p:cNvPr>
          <p:cNvSpPr>
            <a:spLocks noGrp="1"/>
          </p:cNvSpPr>
          <p:nvPr>
            <p:ph idx="1"/>
          </p:nvPr>
        </p:nvSpPr>
        <p:spPr>
          <a:xfrm>
            <a:off x="547437" y="2366643"/>
            <a:ext cx="6418006" cy="3900991"/>
          </a:xfrm>
        </p:spPr>
        <p:txBody>
          <a:bodyPr lIns="91440" tIns="45720" rIns="91440" bIns="45720" anchor="t"/>
          <a:lstStyle/>
          <a:p>
            <a:pPr algn="just">
              <a:buFont typeface="Arial" panose="020B0604020202020204" pitchFamily="34" charset="0"/>
              <a:buChar char="•"/>
            </a:pPr>
            <a:r>
              <a:rPr lang="en-US" sz="2200" dirty="0"/>
              <a:t>Zoning implements the Future Land Use Plan as rezoning requests are submitted to the City.</a:t>
            </a:r>
          </a:p>
          <a:p>
            <a:pPr marL="0" indent="0" algn="just">
              <a:buNone/>
            </a:pPr>
            <a:endParaRPr lang="en-US" sz="2200" dirty="0">
              <a:cs typeface="Arial"/>
            </a:endParaRPr>
          </a:p>
          <a:p>
            <a:pPr algn="just">
              <a:buFont typeface="Arial" panose="020B0604020202020204" pitchFamily="34" charset="0"/>
              <a:buChar char="•"/>
            </a:pPr>
            <a:r>
              <a:rPr lang="en-US" sz="2200" dirty="0"/>
              <a:t>The Comprehensive Plan policies and Future Land Use Map and are referenced by elected and appointed officials when making zoning decisions.</a:t>
            </a:r>
            <a:endParaRPr lang="en-US" sz="2200" dirty="0">
              <a:cs typeface="Arial"/>
            </a:endParaRPr>
          </a:p>
          <a:p>
            <a:pPr algn="just">
              <a:buFont typeface="Arial" panose="020B0604020202020204" pitchFamily="34" charset="0"/>
              <a:buChar char="•"/>
            </a:pPr>
            <a:r>
              <a:rPr lang="en-US" sz="2200" dirty="0"/>
              <a:t>Future land uses and development forms are defined and categorized with the appropriate zoning classification.</a:t>
            </a:r>
            <a:endParaRPr lang="en-US" sz="2200" dirty="0">
              <a:cs typeface="Arial"/>
            </a:endParaRPr>
          </a:p>
        </p:txBody>
      </p:sp>
      <p:pic>
        <p:nvPicPr>
          <p:cNvPr id="2" name="Picture 1">
            <a:extLst>
              <a:ext uri="{FF2B5EF4-FFF2-40B4-BE49-F238E27FC236}">
                <a16:creationId xmlns:a16="http://schemas.microsoft.com/office/drawing/2014/main" id="{AF09F701-4196-5DD8-1CCD-41FB3790B46B}"/>
              </a:ext>
            </a:extLst>
          </p:cNvPr>
          <p:cNvPicPr>
            <a:picLocks noChangeAspect="1"/>
          </p:cNvPicPr>
          <p:nvPr/>
        </p:nvPicPr>
        <p:blipFill>
          <a:blip r:embed="rId3"/>
          <a:stretch>
            <a:fillRect/>
          </a:stretch>
        </p:blipFill>
        <p:spPr>
          <a:xfrm>
            <a:off x="7326649" y="2552322"/>
            <a:ext cx="4243387" cy="3173618"/>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3E1B00D7-344E-4509-9FF5-3526BD2D7C94}"/>
              </a:ext>
            </a:extLst>
          </p:cNvPr>
          <p:cNvSpPr>
            <a:spLocks noGrp="1"/>
          </p:cNvSpPr>
          <p:nvPr>
            <p:ph type="sldNum" sz="quarter" idx="12"/>
          </p:nvPr>
        </p:nvSpPr>
        <p:spPr/>
        <p:txBody>
          <a:bodyPr/>
          <a:lstStyle/>
          <a:p>
            <a:fld id="{A603B1B1-3A7F-AE40-94E9-B6B723601248}" type="slidenum">
              <a:rPr lang="en-US" smtClean="0"/>
              <a:t>17</a:t>
            </a:fld>
            <a:endParaRPr lang="en-US"/>
          </a:p>
        </p:txBody>
      </p:sp>
    </p:spTree>
    <p:extLst>
      <p:ext uri="{BB962C8B-B14F-4D97-AF65-F5344CB8AC3E}">
        <p14:creationId xmlns:p14="http://schemas.microsoft.com/office/powerpoint/2010/main" val="573414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2FA152FC-A883-9651-CDB5-67B47856E0EE}"/>
              </a:ext>
            </a:extLst>
          </p:cNvPr>
          <p:cNvPicPr>
            <a:picLocks noChangeAspect="1"/>
          </p:cNvPicPr>
          <p:nvPr/>
        </p:nvPicPr>
        <p:blipFill>
          <a:blip r:embed="rId2"/>
          <a:stretch>
            <a:fillRect/>
          </a:stretch>
        </p:blipFill>
        <p:spPr>
          <a:xfrm>
            <a:off x="105937" y="2984973"/>
            <a:ext cx="12026589" cy="2272664"/>
          </a:xfrm>
          <a:prstGeom prst="rect">
            <a:avLst/>
          </a:prstGeom>
        </p:spPr>
      </p:pic>
      <p:sp>
        <p:nvSpPr>
          <p:cNvPr id="7" name="Title 3">
            <a:extLst>
              <a:ext uri="{FF2B5EF4-FFF2-40B4-BE49-F238E27FC236}">
                <a16:creationId xmlns:a16="http://schemas.microsoft.com/office/drawing/2014/main" id="{D8485941-C009-C1B4-0B48-3B5F3063FA34}"/>
              </a:ext>
            </a:extLst>
          </p:cNvPr>
          <p:cNvSpPr>
            <a:spLocks noGrp="1"/>
          </p:cNvSpPr>
          <p:nvPr/>
        </p:nvSpPr>
        <p:spPr>
          <a:xfrm>
            <a:off x="345688" y="1464869"/>
            <a:ext cx="4836319" cy="7381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Rezoning Process</a:t>
            </a:r>
          </a:p>
        </p:txBody>
      </p:sp>
      <p:sp>
        <p:nvSpPr>
          <p:cNvPr id="2" name="Slide Number Placeholder 1">
            <a:extLst>
              <a:ext uri="{FF2B5EF4-FFF2-40B4-BE49-F238E27FC236}">
                <a16:creationId xmlns:a16="http://schemas.microsoft.com/office/drawing/2014/main" id="{42FFB25F-6F92-41B7-AD73-93554E2D301D}"/>
              </a:ext>
            </a:extLst>
          </p:cNvPr>
          <p:cNvSpPr>
            <a:spLocks noGrp="1"/>
          </p:cNvSpPr>
          <p:nvPr>
            <p:ph type="sldNum" sz="quarter" idx="12"/>
          </p:nvPr>
        </p:nvSpPr>
        <p:spPr/>
        <p:txBody>
          <a:bodyPr/>
          <a:lstStyle/>
          <a:p>
            <a:fld id="{A603B1B1-3A7F-AE40-94E9-B6B723601248}" type="slidenum">
              <a:rPr lang="en-US" smtClean="0"/>
              <a:t>18</a:t>
            </a:fld>
            <a:endParaRPr lang="en-US"/>
          </a:p>
        </p:txBody>
      </p:sp>
    </p:spTree>
    <p:extLst>
      <p:ext uri="{BB962C8B-B14F-4D97-AF65-F5344CB8AC3E}">
        <p14:creationId xmlns:p14="http://schemas.microsoft.com/office/powerpoint/2010/main" val="222439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915490C-8B22-4593-AB30-EA9C1C69DB31}"/>
              </a:ext>
            </a:extLst>
          </p:cNvPr>
          <p:cNvSpPr>
            <a:spLocks noGrp="1"/>
          </p:cNvSpPr>
          <p:nvPr>
            <p:ph idx="1"/>
          </p:nvPr>
        </p:nvSpPr>
        <p:spPr>
          <a:xfrm>
            <a:off x="593794" y="2296901"/>
            <a:ext cx="5975213" cy="4096421"/>
          </a:xfrm>
        </p:spPr>
        <p:txBody>
          <a:bodyPr lIns="91440" tIns="45720" rIns="91440" bIns="45720" anchor="t"/>
          <a:lstStyle/>
          <a:p>
            <a:pPr algn="just">
              <a:spcBef>
                <a:spcPts val="300"/>
              </a:spcBef>
              <a:spcAft>
                <a:spcPts val="300"/>
              </a:spcAft>
              <a:buFont typeface="Arial" panose="020B0604020202020204" pitchFamily="34" charset="0"/>
              <a:buChar char="•"/>
            </a:pPr>
            <a:r>
              <a:rPr lang="en-US" sz="1900" dirty="0"/>
              <a:t>Roughly 2 ½ to 3-month process</a:t>
            </a:r>
            <a:endParaRPr lang="en-US" sz="1900" dirty="0">
              <a:cs typeface="Arial"/>
            </a:endParaRPr>
          </a:p>
          <a:p>
            <a:pPr lvl="1" algn="just">
              <a:spcBef>
                <a:spcPts val="300"/>
              </a:spcBef>
              <a:spcAft>
                <a:spcPts val="300"/>
              </a:spcAft>
              <a:buFont typeface="Arial" panose="020B0604020202020204" pitchFamily="34" charset="0"/>
              <a:buChar char="•"/>
            </a:pPr>
            <a:r>
              <a:rPr lang="en-US" sz="1900" dirty="0"/>
              <a:t>Not guaranteed</a:t>
            </a:r>
            <a:endParaRPr lang="en-US" sz="1900" dirty="0">
              <a:cs typeface="Arial"/>
            </a:endParaRPr>
          </a:p>
          <a:p>
            <a:pPr algn="just">
              <a:spcBef>
                <a:spcPts val="300"/>
              </a:spcBef>
              <a:spcAft>
                <a:spcPts val="300"/>
              </a:spcAft>
              <a:buFont typeface="Arial" panose="020B0604020202020204" pitchFamily="34" charset="0"/>
              <a:buChar char="•"/>
            </a:pPr>
            <a:r>
              <a:rPr lang="en-US" sz="1900" dirty="0"/>
              <a:t>Application submittal</a:t>
            </a:r>
            <a:endParaRPr lang="en-US" sz="1900" dirty="0">
              <a:cs typeface="Arial"/>
            </a:endParaRPr>
          </a:p>
          <a:p>
            <a:pPr lvl="1" algn="just">
              <a:spcBef>
                <a:spcPts val="300"/>
              </a:spcBef>
              <a:spcAft>
                <a:spcPts val="300"/>
              </a:spcAft>
            </a:pPr>
            <a:r>
              <a:rPr lang="en-US" sz="1900" dirty="0">
                <a:cs typeface="Arial"/>
              </a:rPr>
              <a:t>Identifies property and zoning district requested</a:t>
            </a:r>
            <a:endParaRPr lang="en-US" dirty="0">
              <a:cs typeface="Arial" panose="020B0604020202020204"/>
            </a:endParaRPr>
          </a:p>
          <a:p>
            <a:pPr lvl="1" algn="just">
              <a:spcBef>
                <a:spcPts val="300"/>
              </a:spcBef>
              <a:spcAft>
                <a:spcPts val="300"/>
              </a:spcAft>
            </a:pPr>
            <a:r>
              <a:rPr lang="en-US" sz="1900" dirty="0">
                <a:cs typeface="Arial"/>
              </a:rPr>
              <a:t>Signed by property owner  </a:t>
            </a:r>
          </a:p>
          <a:p>
            <a:pPr algn="just">
              <a:spcBef>
                <a:spcPts val="300"/>
              </a:spcBef>
              <a:spcAft>
                <a:spcPts val="300"/>
              </a:spcAft>
              <a:buFont typeface="Arial" panose="020B0604020202020204" pitchFamily="34" charset="0"/>
              <a:buChar char="•"/>
            </a:pPr>
            <a:r>
              <a:rPr lang="en-US" sz="1900" dirty="0"/>
              <a:t>Zoning Commission (1st Public Hearing)</a:t>
            </a:r>
            <a:endParaRPr lang="en-US" sz="1900" dirty="0">
              <a:cs typeface="Arial"/>
            </a:endParaRPr>
          </a:p>
          <a:p>
            <a:pPr lvl="1" algn="just">
              <a:spcBef>
                <a:spcPts val="300"/>
              </a:spcBef>
              <a:spcAft>
                <a:spcPts val="300"/>
              </a:spcAft>
            </a:pPr>
            <a:r>
              <a:rPr lang="en-US" sz="1900" dirty="0"/>
              <a:t>Recommending body</a:t>
            </a:r>
            <a:endParaRPr lang="en-US" sz="1900" dirty="0">
              <a:cs typeface="Arial"/>
            </a:endParaRPr>
          </a:p>
          <a:p>
            <a:pPr algn="just">
              <a:spcBef>
                <a:spcPts val="300"/>
              </a:spcBef>
              <a:spcAft>
                <a:spcPts val="300"/>
              </a:spcAft>
              <a:buFont typeface="Arial" panose="020B0604020202020204" pitchFamily="34" charset="0"/>
              <a:buChar char="•"/>
            </a:pPr>
            <a:r>
              <a:rPr lang="en-US" sz="1900" dirty="0"/>
              <a:t>City Council (2nd Public Hearing)</a:t>
            </a:r>
            <a:endParaRPr lang="en-US" sz="1900" dirty="0">
              <a:cs typeface="Arial"/>
            </a:endParaRPr>
          </a:p>
          <a:p>
            <a:pPr lvl="1" algn="just">
              <a:spcBef>
                <a:spcPts val="300"/>
              </a:spcBef>
              <a:spcAft>
                <a:spcPts val="300"/>
              </a:spcAft>
              <a:buFont typeface="Arial" panose="020B0604020202020204" pitchFamily="34" charset="0"/>
              <a:buChar char="•"/>
            </a:pPr>
            <a:r>
              <a:rPr lang="en-US" sz="1900" dirty="0">
                <a:cs typeface="Arial"/>
              </a:rPr>
              <a:t>Final Determination</a:t>
            </a:r>
          </a:p>
          <a:p>
            <a:pPr algn="just">
              <a:spcBef>
                <a:spcPts val="300"/>
              </a:spcBef>
              <a:spcAft>
                <a:spcPts val="300"/>
              </a:spcAft>
              <a:buFont typeface="Arial" panose="020B0604020202020204" pitchFamily="34" charset="0"/>
              <a:buChar char="•"/>
            </a:pPr>
            <a:r>
              <a:rPr lang="en-US" sz="1900" dirty="0">
                <a:cs typeface="Arial"/>
              </a:rPr>
              <a:t>Public Hearings are Hybrid</a:t>
            </a:r>
          </a:p>
          <a:p>
            <a:pPr lvl="1" algn="just">
              <a:spcBef>
                <a:spcPts val="300"/>
              </a:spcBef>
              <a:spcAft>
                <a:spcPts val="300"/>
              </a:spcAft>
            </a:pPr>
            <a:r>
              <a:rPr lang="en-US" sz="1900" dirty="0">
                <a:cs typeface="Arial"/>
              </a:rPr>
              <a:t>In Person or via </a:t>
            </a:r>
            <a:r>
              <a:rPr lang="en-US" sz="1900" dirty="0" err="1">
                <a:cs typeface="Arial"/>
              </a:rPr>
              <a:t>Webex</a:t>
            </a:r>
            <a:endParaRPr lang="en-US" sz="1900" dirty="0">
              <a:cs typeface="Arial"/>
            </a:endParaRPr>
          </a:p>
          <a:p>
            <a:endParaRPr lang="en-US" dirty="0"/>
          </a:p>
        </p:txBody>
      </p:sp>
      <p:sp>
        <p:nvSpPr>
          <p:cNvPr id="8" name="Title 3">
            <a:extLst>
              <a:ext uri="{FF2B5EF4-FFF2-40B4-BE49-F238E27FC236}">
                <a16:creationId xmlns:a16="http://schemas.microsoft.com/office/drawing/2014/main" id="{C6727556-6A48-DB8D-6442-71CADE232F77}"/>
              </a:ext>
            </a:extLst>
          </p:cNvPr>
          <p:cNvSpPr>
            <a:spLocks noGrp="1"/>
          </p:cNvSpPr>
          <p:nvPr/>
        </p:nvSpPr>
        <p:spPr>
          <a:xfrm>
            <a:off x="345688" y="1464869"/>
            <a:ext cx="4836319" cy="7381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Rezoning Process</a:t>
            </a:r>
          </a:p>
        </p:txBody>
      </p:sp>
      <p:pic>
        <p:nvPicPr>
          <p:cNvPr id="9" name="Picture 8">
            <a:extLst>
              <a:ext uri="{FF2B5EF4-FFF2-40B4-BE49-F238E27FC236}">
                <a16:creationId xmlns:a16="http://schemas.microsoft.com/office/drawing/2014/main" id="{A6959035-A2BF-D900-694D-4C304B63A10D}"/>
              </a:ext>
            </a:extLst>
          </p:cNvPr>
          <p:cNvPicPr>
            <a:picLocks noChangeAspect="1"/>
          </p:cNvPicPr>
          <p:nvPr/>
        </p:nvPicPr>
        <p:blipFill>
          <a:blip r:embed="rId3"/>
          <a:stretch>
            <a:fillRect/>
          </a:stretch>
        </p:blipFill>
        <p:spPr>
          <a:xfrm>
            <a:off x="7073900" y="4125165"/>
            <a:ext cx="3731985" cy="2231185"/>
          </a:xfrm>
          <a:prstGeom prst="rect">
            <a:avLst/>
          </a:prstGeom>
        </p:spPr>
      </p:pic>
      <p:pic>
        <p:nvPicPr>
          <p:cNvPr id="10" name="Picture 9">
            <a:extLst>
              <a:ext uri="{FF2B5EF4-FFF2-40B4-BE49-F238E27FC236}">
                <a16:creationId xmlns:a16="http://schemas.microsoft.com/office/drawing/2014/main" id="{1F61A72F-7E29-A96C-ED7C-041C0655BF97}"/>
              </a:ext>
            </a:extLst>
          </p:cNvPr>
          <p:cNvPicPr>
            <a:picLocks noChangeAspect="1"/>
          </p:cNvPicPr>
          <p:nvPr/>
        </p:nvPicPr>
        <p:blipFill>
          <a:blip r:embed="rId4"/>
          <a:stretch>
            <a:fillRect/>
          </a:stretch>
        </p:blipFill>
        <p:spPr>
          <a:xfrm>
            <a:off x="7073900" y="1891844"/>
            <a:ext cx="2743200" cy="1078596"/>
          </a:xfrm>
          <a:prstGeom prst="rect">
            <a:avLst/>
          </a:prstGeom>
        </p:spPr>
      </p:pic>
      <p:pic>
        <p:nvPicPr>
          <p:cNvPr id="11" name="Picture 10">
            <a:extLst>
              <a:ext uri="{FF2B5EF4-FFF2-40B4-BE49-F238E27FC236}">
                <a16:creationId xmlns:a16="http://schemas.microsoft.com/office/drawing/2014/main" id="{1A9EE62C-F62A-3D0C-53EC-35A386155D16}"/>
              </a:ext>
            </a:extLst>
          </p:cNvPr>
          <p:cNvPicPr>
            <a:picLocks noChangeAspect="1"/>
          </p:cNvPicPr>
          <p:nvPr/>
        </p:nvPicPr>
        <p:blipFill>
          <a:blip r:embed="rId5"/>
          <a:stretch>
            <a:fillRect/>
          </a:stretch>
        </p:blipFill>
        <p:spPr>
          <a:xfrm>
            <a:off x="7073902" y="2961178"/>
            <a:ext cx="4112984" cy="1026357"/>
          </a:xfrm>
          <a:prstGeom prst="rect">
            <a:avLst/>
          </a:prstGeom>
        </p:spPr>
      </p:pic>
      <p:sp>
        <p:nvSpPr>
          <p:cNvPr id="2" name="Slide Number Placeholder 1">
            <a:extLst>
              <a:ext uri="{FF2B5EF4-FFF2-40B4-BE49-F238E27FC236}">
                <a16:creationId xmlns:a16="http://schemas.microsoft.com/office/drawing/2014/main" id="{91468847-C8B9-428A-B4B0-BD2038E9650F}"/>
              </a:ext>
            </a:extLst>
          </p:cNvPr>
          <p:cNvSpPr>
            <a:spLocks noGrp="1"/>
          </p:cNvSpPr>
          <p:nvPr>
            <p:ph type="sldNum" sz="quarter" idx="12"/>
          </p:nvPr>
        </p:nvSpPr>
        <p:spPr/>
        <p:txBody>
          <a:bodyPr/>
          <a:lstStyle/>
          <a:p>
            <a:fld id="{A603B1B1-3A7F-AE40-94E9-B6B723601248}" type="slidenum">
              <a:rPr lang="en-US" smtClean="0"/>
              <a:t>19</a:t>
            </a:fld>
            <a:endParaRPr lang="en-US"/>
          </a:p>
        </p:txBody>
      </p:sp>
    </p:spTree>
    <p:extLst>
      <p:ext uri="{BB962C8B-B14F-4D97-AF65-F5344CB8AC3E}">
        <p14:creationId xmlns:p14="http://schemas.microsoft.com/office/powerpoint/2010/main" val="3730850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9DEFD-8A1A-4B68-9E8C-4EAAAF0E1CAC}"/>
              </a:ext>
            </a:extLst>
          </p:cNvPr>
          <p:cNvSpPr>
            <a:spLocks noGrp="1"/>
          </p:cNvSpPr>
          <p:nvPr>
            <p:ph type="title"/>
          </p:nvPr>
        </p:nvSpPr>
        <p:spPr/>
        <p:txBody>
          <a:bodyPr/>
          <a:lstStyle/>
          <a:p>
            <a:r>
              <a:rPr lang="en-US" dirty="0"/>
              <a:t>What Is Zoning? </a:t>
            </a:r>
          </a:p>
        </p:txBody>
      </p:sp>
      <p:sp>
        <p:nvSpPr>
          <p:cNvPr id="7" name="Rectangle 6">
            <a:extLst>
              <a:ext uri="{FF2B5EF4-FFF2-40B4-BE49-F238E27FC236}">
                <a16:creationId xmlns:a16="http://schemas.microsoft.com/office/drawing/2014/main" id="{F6C20035-DD0B-4FC1-9F16-E305534B8DF6}"/>
              </a:ext>
            </a:extLst>
          </p:cNvPr>
          <p:cNvSpPr/>
          <p:nvPr/>
        </p:nvSpPr>
        <p:spPr>
          <a:xfrm>
            <a:off x="421304" y="2205958"/>
            <a:ext cx="6054142" cy="3539430"/>
          </a:xfrm>
          <a:prstGeom prst="rect">
            <a:avLst/>
          </a:prstGeom>
        </p:spPr>
        <p:txBody>
          <a:bodyPr wrap="square" lIns="91440" tIns="45720" rIns="91440" bIns="45720" anchor="t">
            <a:spAutoFit/>
          </a:bodyPr>
          <a:lstStyle/>
          <a:p>
            <a:pPr marL="285750" indent="-285750" algn="just">
              <a:buFont typeface="Arial"/>
              <a:buChar char="•"/>
            </a:pPr>
            <a:r>
              <a:rPr lang="en-US" sz="1600" dirty="0">
                <a:cs typeface="Arial"/>
              </a:rPr>
              <a:t>The city promotes orderly growth and land use while protecting existing property owners by </a:t>
            </a:r>
            <a:r>
              <a:rPr lang="en-US" sz="1600" b="1" u="sng" dirty="0">
                <a:solidFill>
                  <a:srgbClr val="FF0000"/>
                </a:solidFill>
                <a:cs typeface="Arial"/>
              </a:rPr>
              <a:t>grouping together compatible land uses — a practice known as zoning</a:t>
            </a:r>
            <a:r>
              <a:rPr lang="en-US" sz="1600" dirty="0">
                <a:cs typeface="Arial"/>
              </a:rPr>
              <a:t>.</a:t>
            </a:r>
          </a:p>
          <a:p>
            <a:pPr marL="285750" indent="-285750" algn="just">
              <a:buFont typeface="Arial"/>
              <a:buChar char="•"/>
            </a:pPr>
            <a:endParaRPr lang="en-US" sz="1600" dirty="0">
              <a:cs typeface="Arial"/>
            </a:endParaRPr>
          </a:p>
          <a:p>
            <a:pPr marL="285750" indent="-285750" algn="just">
              <a:buFont typeface="Arial"/>
              <a:buChar char="•"/>
            </a:pPr>
            <a:r>
              <a:rPr lang="en-US" sz="1600" dirty="0">
                <a:cs typeface="Arial"/>
              </a:rPr>
              <a:t>Before land is developed in the city, it must be zoned and platted. Property in the city’s extraterritorial jurisdiction (ETJ) is subject to platting only. </a:t>
            </a:r>
          </a:p>
          <a:p>
            <a:pPr marL="285750" indent="-285750" algn="just">
              <a:buFont typeface="Arial"/>
              <a:buChar char="•"/>
            </a:pPr>
            <a:endParaRPr lang="en-US" sz="1600" dirty="0">
              <a:cs typeface="Arial"/>
            </a:endParaRPr>
          </a:p>
          <a:p>
            <a:pPr marL="285750" indent="-285750" algn="just">
              <a:buFont typeface="Arial"/>
              <a:buChar char="•"/>
            </a:pPr>
            <a:r>
              <a:rPr lang="en-US" sz="1600" dirty="0">
                <a:cs typeface="Arial"/>
              </a:rPr>
              <a:t>The Zoning Commission reviews all zoning requests to provide recommendation for City Council, who will approve or deny the request. </a:t>
            </a:r>
          </a:p>
          <a:p>
            <a:pPr marL="285750" indent="-285750" algn="just">
              <a:buFont typeface="Arial"/>
              <a:buChar char="•"/>
            </a:pPr>
            <a:endParaRPr lang="en-US" sz="1600" dirty="0">
              <a:cs typeface="Arial"/>
            </a:endParaRPr>
          </a:p>
          <a:p>
            <a:pPr marL="285750" indent="-285750" algn="just">
              <a:buFont typeface="Arial"/>
              <a:buChar char="•"/>
            </a:pPr>
            <a:r>
              <a:rPr lang="en-US" sz="1600" dirty="0">
                <a:cs typeface="Arial"/>
              </a:rPr>
              <a:t>The Zoning regulations and districts are adopted to help implement the Comprehensive Plan and its policies. </a:t>
            </a:r>
            <a:endParaRPr lang="en-US" sz="1600" b="0" i="0" dirty="0">
              <a:solidFill>
                <a:srgbClr val="000000"/>
              </a:solidFill>
              <a:effectLst/>
              <a:latin typeface="Arial"/>
              <a:cs typeface="Arial"/>
            </a:endParaRPr>
          </a:p>
        </p:txBody>
      </p:sp>
      <p:pic>
        <p:nvPicPr>
          <p:cNvPr id="8" name="Picture 7">
            <a:extLst>
              <a:ext uri="{FF2B5EF4-FFF2-40B4-BE49-F238E27FC236}">
                <a16:creationId xmlns:a16="http://schemas.microsoft.com/office/drawing/2014/main" id="{D78F306D-1473-4B0F-86BB-7BEAA3443E58}"/>
              </a:ext>
            </a:extLst>
          </p:cNvPr>
          <p:cNvPicPr>
            <a:picLocks noChangeAspect="1"/>
          </p:cNvPicPr>
          <p:nvPr/>
        </p:nvPicPr>
        <p:blipFill>
          <a:blip r:embed="rId2"/>
          <a:stretch>
            <a:fillRect/>
          </a:stretch>
        </p:blipFill>
        <p:spPr>
          <a:xfrm>
            <a:off x="6689101" y="2205958"/>
            <a:ext cx="5187117" cy="3714366"/>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8F156AD9-273D-4D20-8A79-97242C70D47A}"/>
              </a:ext>
            </a:extLst>
          </p:cNvPr>
          <p:cNvSpPr>
            <a:spLocks noGrp="1"/>
          </p:cNvSpPr>
          <p:nvPr>
            <p:ph type="sldNum" sz="quarter" idx="12"/>
          </p:nvPr>
        </p:nvSpPr>
        <p:spPr/>
        <p:txBody>
          <a:bodyPr/>
          <a:lstStyle/>
          <a:p>
            <a:fld id="{A603B1B1-3A7F-AE40-94E9-B6B723601248}" type="slidenum">
              <a:rPr lang="en-US" smtClean="0"/>
              <a:t>2</a:t>
            </a:fld>
            <a:endParaRPr lang="en-US"/>
          </a:p>
        </p:txBody>
      </p:sp>
    </p:spTree>
    <p:extLst>
      <p:ext uri="{BB962C8B-B14F-4D97-AF65-F5344CB8AC3E}">
        <p14:creationId xmlns:p14="http://schemas.microsoft.com/office/powerpoint/2010/main" val="1251297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CC943B3-A5C9-4E7A-9840-5986339BE7F2}"/>
              </a:ext>
            </a:extLst>
          </p:cNvPr>
          <p:cNvSpPr>
            <a:spLocks noGrp="1"/>
          </p:cNvSpPr>
          <p:nvPr>
            <p:ph idx="1"/>
          </p:nvPr>
        </p:nvSpPr>
        <p:spPr>
          <a:xfrm>
            <a:off x="266700" y="2136040"/>
            <a:ext cx="6417294" cy="4467394"/>
          </a:xfrm>
        </p:spPr>
        <p:txBody>
          <a:bodyPr lIns="91440" tIns="45720" rIns="91440" bIns="45720" anchor="t"/>
          <a:lstStyle/>
          <a:p>
            <a:pPr>
              <a:buFont typeface="Arial" panose="020B0604020202020204" pitchFamily="34" charset="0"/>
              <a:buChar char="•"/>
            </a:pPr>
            <a:r>
              <a:rPr lang="en-US" sz="2000" dirty="0"/>
              <a:t>Applicant submits an </a:t>
            </a:r>
            <a:r>
              <a:rPr lang="en-US" sz="2000" b="1" dirty="0">
                <a:solidFill>
                  <a:schemeClr val="accent1"/>
                </a:solidFill>
              </a:rPr>
              <a:t>application</a:t>
            </a:r>
            <a:r>
              <a:rPr lang="en-US" sz="2000" dirty="0"/>
              <a:t> with the legal description.  Recommend  applicant contact the neighborhood and Council office if difficult case </a:t>
            </a:r>
            <a:endParaRPr lang="en-US" sz="2000" dirty="0">
              <a:cs typeface="Arial" panose="020B0604020202020204"/>
            </a:endParaRPr>
          </a:p>
          <a:p>
            <a:pPr>
              <a:buFont typeface="Arial" panose="020B0604020202020204" pitchFamily="34" charset="0"/>
              <a:buChar char="•"/>
            </a:pPr>
            <a:r>
              <a:rPr lang="en-US" sz="2000" dirty="0"/>
              <a:t>City </a:t>
            </a:r>
            <a:r>
              <a:rPr lang="en-US" sz="2000" b="1" dirty="0">
                <a:solidFill>
                  <a:schemeClr val="accent1"/>
                </a:solidFill>
              </a:rPr>
              <a:t>emails courtesy notices</a:t>
            </a:r>
            <a:r>
              <a:rPr lang="en-US" sz="2000" dirty="0"/>
              <a:t> 10 days before hearing to registered organizations within ½ mile</a:t>
            </a:r>
            <a:endParaRPr lang="en-US" sz="2000" dirty="0">
              <a:cs typeface="Arial"/>
            </a:endParaRPr>
          </a:p>
          <a:p>
            <a:pPr>
              <a:buFont typeface="Arial" panose="020B0604020202020204" pitchFamily="34" charset="0"/>
              <a:buChar char="•"/>
            </a:pPr>
            <a:r>
              <a:rPr lang="en-US" sz="2000" dirty="0"/>
              <a:t>Staff reviews case and </a:t>
            </a:r>
            <a:r>
              <a:rPr lang="en-US" sz="2000" b="1" dirty="0">
                <a:solidFill>
                  <a:schemeClr val="accent1"/>
                </a:solidFill>
              </a:rPr>
              <a:t>legal notice is mailed</a:t>
            </a:r>
            <a:r>
              <a:rPr lang="en-US" sz="2000" dirty="0"/>
              <a:t> to </a:t>
            </a:r>
            <a:r>
              <a:rPr lang="en-US" sz="2000" u="sng" dirty="0"/>
              <a:t>property owners within 300 ft.</a:t>
            </a:r>
            <a:r>
              <a:rPr lang="en-US" sz="2000" dirty="0"/>
              <a:t> 10 days before hearing. A sign is placed on the property</a:t>
            </a:r>
            <a:endParaRPr lang="en-US" sz="2000" dirty="0">
              <a:cs typeface="Arial" panose="020B0604020202020204"/>
            </a:endParaRPr>
          </a:p>
          <a:p>
            <a:pPr>
              <a:buFont typeface="Arial" panose="020B0604020202020204" pitchFamily="34" charset="0"/>
              <a:buChar char="•"/>
            </a:pPr>
            <a:r>
              <a:rPr lang="en-US" sz="2000" b="1" dirty="0">
                <a:solidFill>
                  <a:schemeClr val="accent1"/>
                </a:solidFill>
              </a:rPr>
              <a:t>Public Hearing</a:t>
            </a:r>
            <a:r>
              <a:rPr lang="en-US" sz="2000" dirty="0"/>
              <a:t> is held at the Zoning Commission, 2nd Wednesdays at 1 p.m. </a:t>
            </a:r>
            <a:endParaRPr lang="en-US" sz="2000" dirty="0">
              <a:cs typeface="Arial"/>
            </a:endParaRPr>
          </a:p>
          <a:p>
            <a:pPr>
              <a:buFont typeface="Arial" panose="020B0604020202020204" pitchFamily="34" charset="0"/>
              <a:buChar char="•"/>
            </a:pPr>
            <a:r>
              <a:rPr lang="en-US" sz="2000" b="1" dirty="0">
                <a:solidFill>
                  <a:schemeClr val="accent1"/>
                </a:solidFill>
              </a:rPr>
              <a:t>Public Hearing</a:t>
            </a:r>
            <a:r>
              <a:rPr lang="en-US" sz="2000" dirty="0"/>
              <a:t> is held at City Council meeting. Zoning cases are typically heard the second or third meeting of the month, Tuesdays at 6 p.m. Ordinance is adopted or denied in one reading</a:t>
            </a:r>
            <a:endParaRPr lang="en-US" sz="2000" dirty="0">
              <a:cs typeface="Arial"/>
            </a:endParaRPr>
          </a:p>
          <a:p>
            <a:endParaRPr lang="en-US" dirty="0"/>
          </a:p>
        </p:txBody>
      </p:sp>
      <p:grpSp>
        <p:nvGrpSpPr>
          <p:cNvPr id="1131" name="Group 1130">
            <a:extLst>
              <a:ext uri="{FF2B5EF4-FFF2-40B4-BE49-F238E27FC236}">
                <a16:creationId xmlns:a16="http://schemas.microsoft.com/office/drawing/2014/main" id="{1207E6B3-352F-B917-1272-C237A54BE47D}"/>
              </a:ext>
            </a:extLst>
          </p:cNvPr>
          <p:cNvGrpSpPr/>
          <p:nvPr/>
        </p:nvGrpSpPr>
        <p:grpSpPr>
          <a:xfrm>
            <a:off x="6797715" y="1828150"/>
            <a:ext cx="5241072" cy="4373136"/>
            <a:chOff x="6908004" y="1597545"/>
            <a:chExt cx="5241072" cy="4373136"/>
          </a:xfrm>
        </p:grpSpPr>
        <p:graphicFrame>
          <p:nvGraphicFramePr>
            <p:cNvPr id="2" name="Diagram 2">
              <a:extLst>
                <a:ext uri="{FF2B5EF4-FFF2-40B4-BE49-F238E27FC236}">
                  <a16:creationId xmlns:a16="http://schemas.microsoft.com/office/drawing/2014/main" id="{8CC06C8E-FF0F-4104-09CE-C1CCBA04FEB4}"/>
                </a:ext>
              </a:extLst>
            </p:cNvPr>
            <p:cNvGraphicFramePr/>
            <p:nvPr/>
          </p:nvGraphicFramePr>
          <p:xfrm>
            <a:off x="6908004" y="1597545"/>
            <a:ext cx="5241072" cy="4373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97" name="Oval 1096">
              <a:extLst>
                <a:ext uri="{FF2B5EF4-FFF2-40B4-BE49-F238E27FC236}">
                  <a16:creationId xmlns:a16="http://schemas.microsoft.com/office/drawing/2014/main" id="{FB8D9DFC-4AEC-29EC-D6E2-D17983394292}"/>
                </a:ext>
              </a:extLst>
            </p:cNvPr>
            <p:cNvSpPr/>
            <p:nvPr/>
          </p:nvSpPr>
          <p:spPr>
            <a:xfrm>
              <a:off x="7889488" y="2025804"/>
              <a:ext cx="873511" cy="808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itle 3">
            <a:extLst>
              <a:ext uri="{FF2B5EF4-FFF2-40B4-BE49-F238E27FC236}">
                <a16:creationId xmlns:a16="http://schemas.microsoft.com/office/drawing/2014/main" id="{4B61A8D9-B75E-6036-303F-4E2455BA4C40}"/>
              </a:ext>
            </a:extLst>
          </p:cNvPr>
          <p:cNvSpPr>
            <a:spLocks noGrp="1"/>
          </p:cNvSpPr>
          <p:nvPr/>
        </p:nvSpPr>
        <p:spPr>
          <a:xfrm>
            <a:off x="345688" y="1464869"/>
            <a:ext cx="4836319" cy="7381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Rezoning Process</a:t>
            </a:r>
          </a:p>
        </p:txBody>
      </p:sp>
      <p:sp>
        <p:nvSpPr>
          <p:cNvPr id="3" name="Slide Number Placeholder 2">
            <a:extLst>
              <a:ext uri="{FF2B5EF4-FFF2-40B4-BE49-F238E27FC236}">
                <a16:creationId xmlns:a16="http://schemas.microsoft.com/office/drawing/2014/main" id="{A3D95B1C-758E-465C-BDB8-4552427E9F5E}"/>
              </a:ext>
            </a:extLst>
          </p:cNvPr>
          <p:cNvSpPr>
            <a:spLocks noGrp="1"/>
          </p:cNvSpPr>
          <p:nvPr>
            <p:ph type="sldNum" sz="quarter" idx="12"/>
          </p:nvPr>
        </p:nvSpPr>
        <p:spPr/>
        <p:txBody>
          <a:bodyPr/>
          <a:lstStyle/>
          <a:p>
            <a:fld id="{A603B1B1-3A7F-AE40-94E9-B6B723601248}" type="slidenum">
              <a:rPr lang="en-US" smtClean="0"/>
              <a:t>20</a:t>
            </a:fld>
            <a:endParaRPr lang="en-US"/>
          </a:p>
        </p:txBody>
      </p:sp>
    </p:spTree>
    <p:extLst>
      <p:ext uri="{BB962C8B-B14F-4D97-AF65-F5344CB8AC3E}">
        <p14:creationId xmlns:p14="http://schemas.microsoft.com/office/powerpoint/2010/main" val="1996900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Rezoning Steps And Best Practices</a:t>
            </a:r>
            <a:br>
              <a:rPr lang="en-US" altLang="en-US"/>
            </a:br>
            <a:endParaRPr lang="en-US" altLang="en-US"/>
          </a:p>
        </p:txBody>
      </p:sp>
      <p:sp>
        <p:nvSpPr>
          <p:cNvPr id="4" name="Content Placeholder 3">
            <a:extLst>
              <a:ext uri="{FF2B5EF4-FFF2-40B4-BE49-F238E27FC236}">
                <a16:creationId xmlns:a16="http://schemas.microsoft.com/office/drawing/2014/main" id="{0801B0A8-F4CA-466E-92A5-8C0D0543955F}"/>
              </a:ext>
            </a:extLst>
          </p:cNvPr>
          <p:cNvSpPr>
            <a:spLocks noGrp="1"/>
          </p:cNvSpPr>
          <p:nvPr>
            <p:ph idx="1"/>
          </p:nvPr>
        </p:nvSpPr>
        <p:spPr>
          <a:xfrm>
            <a:off x="276727" y="2246329"/>
            <a:ext cx="7790200" cy="4286921"/>
          </a:xfrm>
        </p:spPr>
        <p:txBody>
          <a:bodyPr lIns="91440" tIns="45720" rIns="91440" bIns="45720" anchor="t"/>
          <a:lstStyle/>
          <a:p>
            <a:pPr>
              <a:buFont typeface="Arial" panose="020B0604020202020204" pitchFamily="34" charset="0"/>
              <a:buChar char="•"/>
            </a:pPr>
            <a:r>
              <a:rPr lang="en-US" sz="2000" b="1" dirty="0">
                <a:solidFill>
                  <a:schemeClr val="accent1"/>
                </a:solidFill>
              </a:rPr>
              <a:t>Step 1:</a:t>
            </a:r>
            <a:r>
              <a:rPr lang="en-US" sz="2000" dirty="0"/>
              <a:t> Use our </a:t>
            </a:r>
            <a:r>
              <a:rPr lang="en-US" sz="2000" dirty="0">
                <a:hlinkClick r:id="rId3"/>
              </a:rPr>
              <a:t>interactive map</a:t>
            </a:r>
            <a:r>
              <a:rPr lang="en-US" sz="2000" dirty="0"/>
              <a:t> and the </a:t>
            </a:r>
            <a:r>
              <a:rPr lang="en-US" sz="2000" dirty="0">
                <a:hlinkClick r:id="rId4"/>
              </a:rPr>
              <a:t>neighborhood database</a:t>
            </a:r>
            <a:r>
              <a:rPr lang="en-US" sz="2000" dirty="0"/>
              <a:t> to find and contact the neighborhood and property owners (300 ft) about your proposed change.</a:t>
            </a:r>
            <a:endParaRPr lang="en-US" sz="2000" dirty="0">
              <a:cs typeface="Arial"/>
            </a:endParaRPr>
          </a:p>
          <a:p>
            <a:pPr>
              <a:buFont typeface="Arial" panose="020B0604020202020204" pitchFamily="34" charset="0"/>
              <a:buChar char="•"/>
            </a:pPr>
            <a:endParaRPr lang="en-US" sz="2000" dirty="0"/>
          </a:p>
          <a:p>
            <a:pPr lvl="1">
              <a:buFont typeface="Arial" panose="020B0604020202020204" pitchFamily="34" charset="0"/>
              <a:buChar char="•"/>
            </a:pPr>
            <a:r>
              <a:rPr lang="en-US" sz="2000" dirty="0"/>
              <a:t>We recommend doing this prior to submitting a zoning change application</a:t>
            </a:r>
            <a:endParaRPr lang="en-US" sz="2000" dirty="0">
              <a:cs typeface="Arial"/>
            </a:endParaRPr>
          </a:p>
          <a:p>
            <a:pPr lvl="1">
              <a:buFont typeface="Arial" panose="020B0604020202020204" pitchFamily="34" charset="0"/>
              <a:buChar char="•"/>
            </a:pPr>
            <a:endParaRPr lang="en-US" sz="2000" dirty="0"/>
          </a:p>
          <a:p>
            <a:pPr lvl="1">
              <a:buFont typeface="Arial" panose="020B0604020202020204" pitchFamily="34" charset="0"/>
              <a:buChar char="•"/>
            </a:pPr>
            <a:r>
              <a:rPr lang="en-US" sz="2000" dirty="0"/>
              <a:t>This will give you a good idea where they stand </a:t>
            </a:r>
            <a:endParaRPr lang="en-US" sz="2000" dirty="0">
              <a:cs typeface="Arial"/>
            </a:endParaRPr>
          </a:p>
          <a:p>
            <a:pPr lvl="1">
              <a:buFont typeface="Arial" panose="020B0604020202020204" pitchFamily="34" charset="0"/>
              <a:buChar char="•"/>
            </a:pPr>
            <a:endParaRPr lang="en-US" sz="2000" dirty="0"/>
          </a:p>
          <a:p>
            <a:pPr lvl="1">
              <a:buFont typeface="Arial" panose="020B0604020202020204" pitchFamily="34" charset="0"/>
              <a:buChar char="•"/>
            </a:pPr>
            <a:r>
              <a:rPr lang="en-US" sz="2000" dirty="0"/>
              <a:t>The Zoning Commission will ask if you have met with the neighborhood</a:t>
            </a:r>
            <a:endParaRPr lang="en-US" sz="2000" dirty="0">
              <a:cs typeface="Arial"/>
            </a:endParaRPr>
          </a:p>
          <a:p>
            <a:pPr>
              <a:buFont typeface="Arial"/>
              <a:buChar char="•"/>
            </a:pPr>
            <a:endParaRPr lang="en-US" sz="1400" dirty="0"/>
          </a:p>
        </p:txBody>
      </p:sp>
      <p:pic>
        <p:nvPicPr>
          <p:cNvPr id="2" name="Picture 3">
            <a:extLst>
              <a:ext uri="{FF2B5EF4-FFF2-40B4-BE49-F238E27FC236}">
                <a16:creationId xmlns:a16="http://schemas.microsoft.com/office/drawing/2014/main" id="{194180E6-2CD2-6773-DA32-6434DD206574}"/>
              </a:ext>
            </a:extLst>
          </p:cNvPr>
          <p:cNvPicPr>
            <a:picLocks noChangeAspect="1"/>
          </p:cNvPicPr>
          <p:nvPr/>
        </p:nvPicPr>
        <p:blipFill>
          <a:blip r:embed="rId5"/>
          <a:stretch>
            <a:fillRect/>
          </a:stretch>
        </p:blipFill>
        <p:spPr>
          <a:xfrm>
            <a:off x="8066927" y="2515144"/>
            <a:ext cx="3811456" cy="3896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7F66945D-D8CB-47E7-974C-D67352EF1B04}"/>
              </a:ext>
            </a:extLst>
          </p:cNvPr>
          <p:cNvSpPr>
            <a:spLocks noGrp="1"/>
          </p:cNvSpPr>
          <p:nvPr>
            <p:ph type="sldNum" sz="quarter" idx="12"/>
          </p:nvPr>
        </p:nvSpPr>
        <p:spPr/>
        <p:txBody>
          <a:bodyPr/>
          <a:lstStyle/>
          <a:p>
            <a:fld id="{A603B1B1-3A7F-AE40-94E9-B6B723601248}" type="slidenum">
              <a:rPr lang="en-US" smtClean="0"/>
              <a:t>21</a:t>
            </a:fld>
            <a:endParaRPr lang="en-US"/>
          </a:p>
        </p:txBody>
      </p:sp>
    </p:spTree>
    <p:extLst>
      <p:ext uri="{BB962C8B-B14F-4D97-AF65-F5344CB8AC3E}">
        <p14:creationId xmlns:p14="http://schemas.microsoft.com/office/powerpoint/2010/main" val="1109255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Rezoning Steps And Best Practices</a:t>
            </a:r>
            <a:br>
              <a:rPr lang="en-US" altLang="en-US"/>
            </a:br>
            <a:endParaRPr lang="en-US" altLang="en-US"/>
          </a:p>
        </p:txBody>
      </p:sp>
      <p:sp>
        <p:nvSpPr>
          <p:cNvPr id="4" name="Content Placeholder 3">
            <a:extLst>
              <a:ext uri="{FF2B5EF4-FFF2-40B4-BE49-F238E27FC236}">
                <a16:creationId xmlns:a16="http://schemas.microsoft.com/office/drawing/2014/main" id="{0801B0A8-F4CA-466E-92A5-8C0D0543955F}"/>
              </a:ext>
            </a:extLst>
          </p:cNvPr>
          <p:cNvSpPr>
            <a:spLocks noGrp="1"/>
          </p:cNvSpPr>
          <p:nvPr>
            <p:ph idx="1"/>
          </p:nvPr>
        </p:nvSpPr>
        <p:spPr>
          <a:xfrm>
            <a:off x="276727" y="2246329"/>
            <a:ext cx="7790200" cy="4286921"/>
          </a:xfrm>
        </p:spPr>
        <p:txBody>
          <a:bodyPr lIns="91440" tIns="45720" rIns="91440" bIns="45720" anchor="t"/>
          <a:lstStyle/>
          <a:p>
            <a:pPr>
              <a:buFont typeface="Arial" panose="020B0604020202020204" pitchFamily="34" charset="0"/>
              <a:buChar char="•"/>
            </a:pPr>
            <a:r>
              <a:rPr lang="en-US" sz="2000" b="1" dirty="0">
                <a:solidFill>
                  <a:schemeClr val="accent1"/>
                </a:solidFill>
              </a:rPr>
              <a:t>Step 2:</a:t>
            </a:r>
            <a:r>
              <a:rPr lang="en-US" sz="2000" dirty="0"/>
              <a:t> Submit your zoning application </a:t>
            </a:r>
            <a:br>
              <a:rPr lang="en-US" sz="2000" dirty="0"/>
            </a:br>
            <a:r>
              <a:rPr lang="en-US" sz="2000" i="1" dirty="0"/>
              <a:t>(Typically, the 1</a:t>
            </a:r>
            <a:r>
              <a:rPr lang="en-US" sz="2000" i="1" baseline="30000" dirty="0"/>
              <a:t>st</a:t>
            </a:r>
            <a:r>
              <a:rPr lang="en-US" sz="2000" i="1" dirty="0"/>
              <a:t> Monday of the month is the deadline)</a:t>
            </a:r>
            <a:endParaRPr lang="en-US" sz="2000" i="1" dirty="0">
              <a:cs typeface="Arial"/>
            </a:endParaRPr>
          </a:p>
          <a:p>
            <a:pPr>
              <a:buFont typeface="Arial" panose="020B0604020202020204" pitchFamily="34" charset="0"/>
              <a:buChar char="•"/>
            </a:pPr>
            <a:endParaRPr lang="en-US" sz="2000" i="1" dirty="0"/>
          </a:p>
          <a:p>
            <a:pPr lvl="1">
              <a:buFont typeface="Arial" panose="020B0604020202020204" pitchFamily="34" charset="0"/>
              <a:buChar char="•"/>
            </a:pPr>
            <a:r>
              <a:rPr lang="en-US" sz="2000" u="sng" dirty="0"/>
              <a:t>Example: </a:t>
            </a:r>
            <a:r>
              <a:rPr lang="en-US" sz="2000" dirty="0"/>
              <a:t>Submit application (September deadline)</a:t>
            </a:r>
            <a:endParaRPr lang="en-US" sz="2000" dirty="0">
              <a:cs typeface="Arial"/>
            </a:endParaRPr>
          </a:p>
          <a:p>
            <a:pPr lvl="2">
              <a:buFont typeface="Arial" panose="020B0604020202020204" pitchFamily="34" charset="0"/>
              <a:buChar char="•"/>
            </a:pPr>
            <a:r>
              <a:rPr lang="en-US" sz="2000" dirty="0"/>
              <a:t>Zoning Commission (October)</a:t>
            </a:r>
            <a:endParaRPr lang="en-US" sz="2000" dirty="0">
              <a:cs typeface="Arial"/>
            </a:endParaRPr>
          </a:p>
          <a:p>
            <a:pPr lvl="2">
              <a:buFont typeface="Arial" panose="020B0604020202020204" pitchFamily="34" charset="0"/>
              <a:buChar char="•"/>
            </a:pPr>
            <a:r>
              <a:rPr lang="en-US" sz="2000" dirty="0"/>
              <a:t>Council (November)</a:t>
            </a:r>
          </a:p>
          <a:p>
            <a:pPr lvl="1">
              <a:buFont typeface="Arial" panose="020B0604020202020204" pitchFamily="34" charset="0"/>
              <a:buChar char="•"/>
            </a:pPr>
            <a:r>
              <a:rPr lang="en-US" sz="2000" dirty="0"/>
              <a:t>Please fill out the description section</a:t>
            </a:r>
            <a:endParaRPr lang="en-US" sz="2000" dirty="0">
              <a:cs typeface="Arial"/>
            </a:endParaRPr>
          </a:p>
          <a:p>
            <a:pPr lvl="2">
              <a:buFont typeface="Arial" panose="020B0604020202020204" pitchFamily="34" charset="0"/>
              <a:buChar char="•"/>
            </a:pPr>
            <a:r>
              <a:rPr lang="en-US" sz="2000" dirty="0"/>
              <a:t>Provides Zoning Commission and Council a narrative of zoning proposal </a:t>
            </a:r>
            <a:endParaRPr lang="en-US" sz="2000" dirty="0">
              <a:cs typeface="Arial"/>
            </a:endParaRPr>
          </a:p>
          <a:p>
            <a:pPr lvl="1">
              <a:buFont typeface="Arial" panose="020B0604020202020204" pitchFamily="34" charset="0"/>
              <a:buChar char="•"/>
            </a:pPr>
            <a:r>
              <a:rPr lang="en-US" sz="2000" u="sng" dirty="0"/>
              <a:t>Make sure to provide all the correct documents, or the case will be withheld.</a:t>
            </a:r>
            <a:r>
              <a:rPr lang="en-US" sz="2000" dirty="0"/>
              <a:t> </a:t>
            </a:r>
            <a:endParaRPr lang="en-US" sz="2000" dirty="0">
              <a:cs typeface="Arial"/>
            </a:endParaRPr>
          </a:p>
          <a:p>
            <a:endParaRPr lang="en-US" sz="1400" dirty="0"/>
          </a:p>
        </p:txBody>
      </p:sp>
      <p:pic>
        <p:nvPicPr>
          <p:cNvPr id="2" name="Picture 3">
            <a:extLst>
              <a:ext uri="{FF2B5EF4-FFF2-40B4-BE49-F238E27FC236}">
                <a16:creationId xmlns:a16="http://schemas.microsoft.com/office/drawing/2014/main" id="{194180E6-2CD2-6773-DA32-6434DD206574}"/>
              </a:ext>
            </a:extLst>
          </p:cNvPr>
          <p:cNvPicPr>
            <a:picLocks noChangeAspect="1"/>
          </p:cNvPicPr>
          <p:nvPr/>
        </p:nvPicPr>
        <p:blipFill>
          <a:blip r:embed="rId3"/>
          <a:stretch>
            <a:fillRect/>
          </a:stretch>
        </p:blipFill>
        <p:spPr>
          <a:xfrm>
            <a:off x="7916533" y="2446855"/>
            <a:ext cx="3811456" cy="3896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6589A9C3-DFDF-48AE-A9DA-7E1C127240DB}"/>
              </a:ext>
            </a:extLst>
          </p:cNvPr>
          <p:cNvSpPr>
            <a:spLocks noGrp="1"/>
          </p:cNvSpPr>
          <p:nvPr>
            <p:ph type="sldNum" sz="quarter" idx="12"/>
          </p:nvPr>
        </p:nvSpPr>
        <p:spPr/>
        <p:txBody>
          <a:bodyPr/>
          <a:lstStyle/>
          <a:p>
            <a:fld id="{A603B1B1-3A7F-AE40-94E9-B6B723601248}" type="slidenum">
              <a:rPr lang="en-US" smtClean="0"/>
              <a:t>22</a:t>
            </a:fld>
            <a:endParaRPr lang="en-US"/>
          </a:p>
        </p:txBody>
      </p:sp>
    </p:spTree>
    <p:extLst>
      <p:ext uri="{BB962C8B-B14F-4D97-AF65-F5344CB8AC3E}">
        <p14:creationId xmlns:p14="http://schemas.microsoft.com/office/powerpoint/2010/main" val="3701878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476224-6139-450F-910D-198AD871A4D1}"/>
              </a:ext>
            </a:extLst>
          </p:cNvPr>
          <p:cNvSpPr>
            <a:spLocks noGrp="1"/>
          </p:cNvSpPr>
          <p:nvPr>
            <p:ph idx="1"/>
          </p:nvPr>
        </p:nvSpPr>
        <p:spPr>
          <a:xfrm>
            <a:off x="376990" y="2637353"/>
            <a:ext cx="5801963" cy="4084121"/>
          </a:xfrm>
        </p:spPr>
        <p:txBody>
          <a:bodyPr lIns="91440" tIns="45720" rIns="91440" bIns="45720" anchor="t"/>
          <a:lstStyle/>
          <a:p>
            <a:pPr>
              <a:spcBef>
                <a:spcPts val="300"/>
              </a:spcBef>
              <a:spcAft>
                <a:spcPts val="300"/>
              </a:spcAft>
              <a:buClr>
                <a:schemeClr val="accent1"/>
              </a:buClr>
            </a:pPr>
            <a:r>
              <a:rPr lang="en-US" sz="2000" b="1" dirty="0">
                <a:solidFill>
                  <a:schemeClr val="accent1"/>
                </a:solidFill>
              </a:rPr>
              <a:t>Step 3</a:t>
            </a:r>
            <a:r>
              <a:rPr lang="en-US" sz="2000" dirty="0"/>
              <a:t>: Zoning Commission</a:t>
            </a:r>
            <a:endParaRPr lang="en-US" sz="2000" dirty="0">
              <a:cs typeface="Arial"/>
            </a:endParaRPr>
          </a:p>
          <a:p>
            <a:pPr lvl="1">
              <a:spcBef>
                <a:spcPts val="300"/>
              </a:spcBef>
              <a:spcAft>
                <a:spcPts val="300"/>
              </a:spcAft>
              <a:buClr>
                <a:schemeClr val="accent1"/>
              </a:buClr>
              <a:buFont typeface="Arial" panose="020B0604020202020204" pitchFamily="34" charset="0"/>
              <a:buChar char="•"/>
            </a:pPr>
            <a:r>
              <a:rPr lang="en-US" sz="2000" dirty="0"/>
              <a:t>Staff Prepares a report</a:t>
            </a:r>
            <a:endParaRPr lang="en-US" sz="2000" dirty="0">
              <a:cs typeface="Arial"/>
            </a:endParaRPr>
          </a:p>
          <a:p>
            <a:pPr marL="1200150" lvl="2" indent="-285750">
              <a:spcBef>
                <a:spcPts val="300"/>
              </a:spcBef>
              <a:spcAft>
                <a:spcPts val="300"/>
              </a:spcAft>
              <a:buClr>
                <a:schemeClr val="accent1"/>
              </a:buClr>
              <a:buFont typeface="Arial" panose="020B0604020202020204" pitchFamily="34" charset="0"/>
              <a:buChar char="•"/>
            </a:pPr>
            <a:r>
              <a:rPr lang="en-US" sz="2000" dirty="0"/>
              <a:t>Land use compatibility /  Comprehensive Plan consistency</a:t>
            </a:r>
            <a:endParaRPr lang="en-US" sz="2000" dirty="0">
              <a:cs typeface="Arial"/>
            </a:endParaRPr>
          </a:p>
          <a:p>
            <a:pPr marL="1200150" lvl="2" indent="-285750">
              <a:spcBef>
                <a:spcPts val="300"/>
              </a:spcBef>
              <a:spcAft>
                <a:spcPts val="300"/>
              </a:spcAft>
              <a:buClr>
                <a:schemeClr val="accent1"/>
              </a:buClr>
              <a:buFont typeface="Arial" panose="020B0604020202020204" pitchFamily="34" charset="0"/>
              <a:buChar char="•"/>
            </a:pPr>
            <a:r>
              <a:rPr lang="en-US" sz="2000" dirty="0"/>
              <a:t>Staff makes recommendation</a:t>
            </a:r>
            <a:endParaRPr lang="en-US" sz="2000" dirty="0">
              <a:cs typeface="Arial"/>
            </a:endParaRPr>
          </a:p>
          <a:p>
            <a:pPr marL="1200150" lvl="2" indent="-285750">
              <a:spcBef>
                <a:spcPts val="300"/>
              </a:spcBef>
              <a:spcAft>
                <a:spcPts val="300"/>
              </a:spcAft>
              <a:buClr>
                <a:schemeClr val="accent1"/>
              </a:buClr>
              <a:buFont typeface="Arial" panose="020B0604020202020204" pitchFamily="34" charset="0"/>
              <a:buChar char="•"/>
            </a:pPr>
            <a:r>
              <a:rPr lang="en-US" sz="2000" dirty="0"/>
              <a:t>Provides applicant correspondence </a:t>
            </a:r>
            <a:r>
              <a:rPr lang="en-US" sz="2000" i="1" dirty="0"/>
              <a:t>(week of hearing)</a:t>
            </a:r>
            <a:endParaRPr lang="en-US" sz="2000" i="1" dirty="0">
              <a:cs typeface="Arial"/>
            </a:endParaRPr>
          </a:p>
          <a:p>
            <a:pPr marL="742950" lvl="1" indent="-285750">
              <a:spcBef>
                <a:spcPts val="300"/>
              </a:spcBef>
              <a:spcAft>
                <a:spcPts val="300"/>
              </a:spcAft>
              <a:buClr>
                <a:schemeClr val="accent1"/>
              </a:buClr>
              <a:buFont typeface="Arial" panose="020B0604020202020204" pitchFamily="34" charset="0"/>
              <a:buChar char="•"/>
            </a:pPr>
            <a:r>
              <a:rPr lang="en-US" sz="2000" dirty="0"/>
              <a:t>Sign-up to speak prior to the public hearing </a:t>
            </a:r>
            <a:endParaRPr lang="en-US" sz="2000" dirty="0">
              <a:cs typeface="Arial" panose="020B0604020202020204"/>
            </a:endParaRPr>
          </a:p>
          <a:p>
            <a:pPr marL="742950" lvl="1" indent="-285750">
              <a:spcBef>
                <a:spcPts val="300"/>
              </a:spcBef>
              <a:spcAft>
                <a:spcPts val="300"/>
              </a:spcAft>
              <a:buClr>
                <a:schemeClr val="accent1"/>
              </a:buClr>
              <a:buFont typeface="Arial" panose="020B0604020202020204" pitchFamily="34" charset="0"/>
              <a:buChar char="•"/>
            </a:pPr>
            <a:r>
              <a:rPr lang="en-US" sz="2000" dirty="0">
                <a:hlinkClick r:id="rId3"/>
              </a:rPr>
              <a:t>Link on agenda</a:t>
            </a:r>
            <a:r>
              <a:rPr lang="en-US" sz="2000" dirty="0"/>
              <a:t> </a:t>
            </a:r>
            <a:endParaRPr lang="en-US" sz="2000" dirty="0">
              <a:cs typeface="Arial"/>
            </a:endParaRPr>
          </a:p>
          <a:p>
            <a:pPr marL="742950" lvl="1" indent="-285750">
              <a:spcBef>
                <a:spcPts val="300"/>
              </a:spcBef>
              <a:spcAft>
                <a:spcPts val="300"/>
              </a:spcAft>
              <a:buClr>
                <a:schemeClr val="accent1"/>
              </a:buClr>
              <a:buFont typeface="Arial" panose="020B0604020202020204" pitchFamily="34" charset="0"/>
              <a:buChar char="•"/>
            </a:pPr>
            <a:r>
              <a:rPr lang="en-US" sz="2000" dirty="0"/>
              <a:t>Send city staff your PowerPoint by the Monday prior to the public hearing </a:t>
            </a:r>
            <a:endParaRPr lang="en-US" sz="2000" dirty="0">
              <a:cs typeface="Arial"/>
            </a:endParaRPr>
          </a:p>
          <a:p>
            <a:endParaRPr lang="en-US" dirty="0"/>
          </a:p>
        </p:txBody>
      </p:sp>
      <p:sp>
        <p:nvSpPr>
          <p:cNvPr id="8" name="Rectangle 7">
            <a:extLst>
              <a:ext uri="{FF2B5EF4-FFF2-40B4-BE49-F238E27FC236}">
                <a16:creationId xmlns:a16="http://schemas.microsoft.com/office/drawing/2014/main" id="{3FB38569-D3B4-D158-DB7C-79225FFAE731}"/>
              </a:ext>
            </a:extLst>
          </p:cNvPr>
          <p:cNvSpPr/>
          <p:nvPr/>
        </p:nvSpPr>
        <p:spPr>
          <a:xfrm>
            <a:off x="5550477" y="2753591"/>
            <a:ext cx="6459681" cy="129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207769E9-DD4C-B35C-C5B5-943B8DA017E3}"/>
              </a:ext>
            </a:extLst>
          </p:cNvPr>
          <p:cNvGrpSpPr/>
          <p:nvPr/>
        </p:nvGrpSpPr>
        <p:grpSpPr>
          <a:xfrm>
            <a:off x="6341330" y="2946545"/>
            <a:ext cx="5312225" cy="2766695"/>
            <a:chOff x="5792931" y="2329295"/>
            <a:chExt cx="6329791" cy="3290450"/>
          </a:xfrm>
        </p:grpSpPr>
        <p:pic>
          <p:nvPicPr>
            <p:cNvPr id="9" name="Picture 9">
              <a:extLst>
                <a:ext uri="{FF2B5EF4-FFF2-40B4-BE49-F238E27FC236}">
                  <a16:creationId xmlns:a16="http://schemas.microsoft.com/office/drawing/2014/main" id="{3AA8772A-FA52-101E-9166-7A21CFE1EF01}"/>
                </a:ext>
              </a:extLst>
            </p:cNvPr>
            <p:cNvPicPr>
              <a:picLocks noChangeAspect="1"/>
            </p:cNvPicPr>
            <p:nvPr/>
          </p:nvPicPr>
          <p:blipFill>
            <a:blip r:embed="rId4"/>
            <a:stretch>
              <a:fillRect/>
            </a:stretch>
          </p:blipFill>
          <p:spPr>
            <a:xfrm>
              <a:off x="5806787" y="2424756"/>
              <a:ext cx="6241471" cy="31947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a:extLst>
                <a:ext uri="{FF2B5EF4-FFF2-40B4-BE49-F238E27FC236}">
                  <a16:creationId xmlns:a16="http://schemas.microsoft.com/office/drawing/2014/main" id="{9C121A73-D49F-4FD6-EBD5-F51DBA5E0FF9}"/>
                </a:ext>
              </a:extLst>
            </p:cNvPr>
            <p:cNvSpPr/>
            <p:nvPr/>
          </p:nvSpPr>
          <p:spPr>
            <a:xfrm>
              <a:off x="5792931" y="2329295"/>
              <a:ext cx="6269181" cy="1645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FB9AD9-703E-6F8D-A227-B55A94AADF1D}"/>
                </a:ext>
              </a:extLst>
            </p:cNvPr>
            <p:cNvSpPr/>
            <p:nvPr/>
          </p:nvSpPr>
          <p:spPr>
            <a:xfrm>
              <a:off x="5810248" y="3844636"/>
              <a:ext cx="2857500" cy="441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B82524-FCFA-1A86-6864-48C8A3732DC5}"/>
                </a:ext>
              </a:extLst>
            </p:cNvPr>
            <p:cNvSpPr/>
            <p:nvPr/>
          </p:nvSpPr>
          <p:spPr>
            <a:xfrm>
              <a:off x="8702384" y="4069771"/>
              <a:ext cx="839932" cy="3636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C80F0A-0A2B-5C87-13B9-8B06105DD412}"/>
                </a:ext>
              </a:extLst>
            </p:cNvPr>
            <p:cNvSpPr/>
            <p:nvPr/>
          </p:nvSpPr>
          <p:spPr>
            <a:xfrm>
              <a:off x="9594270" y="4069770"/>
              <a:ext cx="1091045" cy="1818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B2497B-9E05-E62F-AEED-7CF3F56E182C}"/>
                </a:ext>
              </a:extLst>
            </p:cNvPr>
            <p:cNvSpPr/>
            <p:nvPr/>
          </p:nvSpPr>
          <p:spPr>
            <a:xfrm>
              <a:off x="10737269" y="3844633"/>
              <a:ext cx="684068" cy="4069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35A92F0-8924-2D56-0231-1A97AA93C6B3}"/>
                </a:ext>
              </a:extLst>
            </p:cNvPr>
            <p:cNvSpPr/>
            <p:nvPr/>
          </p:nvSpPr>
          <p:spPr>
            <a:xfrm>
              <a:off x="10823859" y="4364178"/>
              <a:ext cx="1298863" cy="1255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B6B79D5-5444-D69C-027C-696732112AC6}"/>
                </a:ext>
              </a:extLst>
            </p:cNvPr>
            <p:cNvSpPr/>
            <p:nvPr/>
          </p:nvSpPr>
          <p:spPr>
            <a:xfrm>
              <a:off x="11473290" y="3983177"/>
              <a:ext cx="649432" cy="536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2">
            <a:extLst>
              <a:ext uri="{FF2B5EF4-FFF2-40B4-BE49-F238E27FC236}">
                <a16:creationId xmlns:a16="http://schemas.microsoft.com/office/drawing/2014/main" id="{019D0C1C-4671-5DB4-2F34-F099411D3ECF}"/>
              </a:ext>
            </a:extLst>
          </p:cNvPr>
          <p:cNvSpPr>
            <a:spLocks noGrp="1" noChangeArrowheads="1"/>
          </p:cNvSpPr>
          <p:nvPr>
            <p:ph type="title"/>
          </p:nvPr>
        </p:nvSpPr>
        <p:spPr>
          <a:xfrm>
            <a:off x="838200" y="1455576"/>
            <a:ext cx="10515600" cy="1059568"/>
          </a:xfrm>
        </p:spPr>
        <p:txBody>
          <a:bodyPr/>
          <a:lstStyle/>
          <a:p>
            <a:r>
              <a:rPr lang="en-US" altLang="en-US"/>
              <a:t>Rezoning Steps And Best Practices</a:t>
            </a:r>
            <a:br>
              <a:rPr lang="en-US" altLang="en-US"/>
            </a:br>
            <a:endParaRPr lang="en-US" altLang="en-US"/>
          </a:p>
        </p:txBody>
      </p:sp>
      <p:sp>
        <p:nvSpPr>
          <p:cNvPr id="3" name="Slide Number Placeholder 2">
            <a:extLst>
              <a:ext uri="{FF2B5EF4-FFF2-40B4-BE49-F238E27FC236}">
                <a16:creationId xmlns:a16="http://schemas.microsoft.com/office/drawing/2014/main" id="{D2D97C73-D75E-412D-A8B8-D20953B74BB5}"/>
              </a:ext>
            </a:extLst>
          </p:cNvPr>
          <p:cNvSpPr>
            <a:spLocks noGrp="1"/>
          </p:cNvSpPr>
          <p:nvPr>
            <p:ph type="sldNum" sz="quarter" idx="12"/>
          </p:nvPr>
        </p:nvSpPr>
        <p:spPr/>
        <p:txBody>
          <a:bodyPr/>
          <a:lstStyle/>
          <a:p>
            <a:fld id="{A603B1B1-3A7F-AE40-94E9-B6B723601248}" type="slidenum">
              <a:rPr lang="en-US" smtClean="0"/>
              <a:t>23</a:t>
            </a:fld>
            <a:endParaRPr lang="en-US"/>
          </a:p>
        </p:txBody>
      </p:sp>
    </p:spTree>
    <p:extLst>
      <p:ext uri="{BB962C8B-B14F-4D97-AF65-F5344CB8AC3E}">
        <p14:creationId xmlns:p14="http://schemas.microsoft.com/office/powerpoint/2010/main" val="3087502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Rezoning Steps And Best Practices</a:t>
            </a:r>
            <a:br>
              <a:rPr lang="en-US" altLang="en-US"/>
            </a:br>
            <a:endParaRPr lang="en-US" altLang="en-US"/>
          </a:p>
        </p:txBody>
      </p:sp>
      <p:sp>
        <p:nvSpPr>
          <p:cNvPr id="13" name="Content Placeholder 12">
            <a:extLst>
              <a:ext uri="{FF2B5EF4-FFF2-40B4-BE49-F238E27FC236}">
                <a16:creationId xmlns:a16="http://schemas.microsoft.com/office/drawing/2014/main" id="{F0503115-FD71-4DAF-AA55-C848568731B6}"/>
              </a:ext>
            </a:extLst>
          </p:cNvPr>
          <p:cNvSpPr>
            <a:spLocks noGrp="1"/>
          </p:cNvSpPr>
          <p:nvPr>
            <p:ph idx="1"/>
          </p:nvPr>
        </p:nvSpPr>
        <p:spPr>
          <a:xfrm>
            <a:off x="226595" y="2607276"/>
            <a:ext cx="4910751" cy="3544974"/>
          </a:xfrm>
        </p:spPr>
        <p:txBody>
          <a:bodyPr lIns="91440" tIns="45720" rIns="91440" bIns="45720" anchor="t"/>
          <a:lstStyle/>
          <a:p>
            <a:pPr>
              <a:spcBef>
                <a:spcPts val="300"/>
              </a:spcBef>
              <a:spcAft>
                <a:spcPts val="300"/>
              </a:spcAft>
              <a:buFont typeface="Arial" panose="020B0604020202020204" pitchFamily="34" charset="0"/>
              <a:buChar char="•"/>
            </a:pPr>
            <a:r>
              <a:rPr lang="en-US" sz="2000" b="1" dirty="0">
                <a:solidFill>
                  <a:schemeClr val="accent1"/>
                </a:solidFill>
              </a:rPr>
              <a:t>Step 4:</a:t>
            </a:r>
            <a:r>
              <a:rPr lang="en-US" sz="2000" dirty="0"/>
              <a:t> City Council</a:t>
            </a:r>
          </a:p>
          <a:p>
            <a:pPr>
              <a:spcBef>
                <a:spcPts val="300"/>
              </a:spcBef>
              <a:spcAft>
                <a:spcPts val="300"/>
              </a:spcAft>
              <a:buFont typeface="Arial" panose="020B0604020202020204" pitchFamily="34" charset="0"/>
              <a:buChar char="•"/>
            </a:pPr>
            <a:r>
              <a:rPr lang="en-US" sz="2000" dirty="0"/>
              <a:t>Recommendation from Zoning Commission moves forward to Council</a:t>
            </a:r>
            <a:endParaRPr lang="en-US" sz="2000" dirty="0">
              <a:cs typeface="Arial" panose="020B0604020202020204"/>
            </a:endParaRPr>
          </a:p>
          <a:p>
            <a:pPr lvl="1">
              <a:spcBef>
                <a:spcPts val="300"/>
              </a:spcBef>
              <a:spcAft>
                <a:spcPts val="300"/>
              </a:spcAft>
              <a:buFont typeface="Arial" panose="020B0604020202020204" pitchFamily="34" charset="0"/>
              <a:buChar char="•"/>
            </a:pPr>
            <a:r>
              <a:rPr lang="en-US" sz="2000" dirty="0"/>
              <a:t>City Council is final authority</a:t>
            </a:r>
            <a:endParaRPr lang="en-US" sz="2000" dirty="0">
              <a:cs typeface="Arial"/>
            </a:endParaRPr>
          </a:p>
          <a:p>
            <a:pPr lvl="1">
              <a:spcBef>
                <a:spcPts val="300"/>
              </a:spcBef>
              <a:spcAft>
                <a:spcPts val="300"/>
              </a:spcAft>
              <a:buFont typeface="Arial" panose="020B0604020202020204" pitchFamily="34" charset="0"/>
              <a:buChar char="•"/>
            </a:pPr>
            <a:r>
              <a:rPr lang="en-US" sz="2000" dirty="0"/>
              <a:t>The Zoning Commission often provides guidance on interactions with neighborhoods etc. prior to Council meeting</a:t>
            </a:r>
            <a:endParaRPr lang="en-US" sz="2000" dirty="0">
              <a:cs typeface="Arial" panose="020B0604020202020204"/>
            </a:endParaRPr>
          </a:p>
          <a:p>
            <a:pPr>
              <a:spcBef>
                <a:spcPts val="300"/>
              </a:spcBef>
              <a:spcAft>
                <a:spcPts val="300"/>
              </a:spcAft>
              <a:buFont typeface="Arial" panose="020B0604020202020204" pitchFamily="34" charset="0"/>
              <a:buChar char="•"/>
            </a:pPr>
            <a:r>
              <a:rPr lang="en-US" sz="2000" dirty="0"/>
              <a:t>Sign-up to speak prior to the public hearing </a:t>
            </a:r>
            <a:endParaRPr lang="en-US" sz="2000" dirty="0">
              <a:cs typeface="Arial"/>
            </a:endParaRPr>
          </a:p>
          <a:p>
            <a:pPr lvl="1">
              <a:spcBef>
                <a:spcPts val="300"/>
              </a:spcBef>
              <a:spcAft>
                <a:spcPts val="300"/>
              </a:spcAft>
              <a:buFont typeface="Arial" panose="020B0604020202020204" pitchFamily="34" charset="0"/>
              <a:buChar char="•"/>
            </a:pPr>
            <a:r>
              <a:rPr lang="en-US" sz="2000" dirty="0"/>
              <a:t>Link on Council Agenda</a:t>
            </a:r>
            <a:endParaRPr lang="en-US" sz="2000" dirty="0">
              <a:cs typeface="Arial" panose="020B0604020202020204"/>
            </a:endParaRPr>
          </a:p>
          <a:p>
            <a:endParaRPr lang="en-US" sz="2000" dirty="0"/>
          </a:p>
        </p:txBody>
      </p:sp>
      <p:sp>
        <p:nvSpPr>
          <p:cNvPr id="6" name="Rectangle 5">
            <a:extLst>
              <a:ext uri="{FF2B5EF4-FFF2-40B4-BE49-F238E27FC236}">
                <a16:creationId xmlns:a16="http://schemas.microsoft.com/office/drawing/2014/main" id="{0C468E11-5548-8B9D-9F45-13B3063C5B11}"/>
              </a:ext>
            </a:extLst>
          </p:cNvPr>
          <p:cNvSpPr/>
          <p:nvPr/>
        </p:nvSpPr>
        <p:spPr>
          <a:xfrm rot="19800000">
            <a:off x="5309991" y="2617700"/>
            <a:ext cx="458931" cy="4069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9A577F50-3C07-BCAA-26BD-2B898ABFD2BE}"/>
              </a:ext>
            </a:extLst>
          </p:cNvPr>
          <p:cNvGrpSpPr/>
          <p:nvPr/>
        </p:nvGrpSpPr>
        <p:grpSpPr>
          <a:xfrm>
            <a:off x="5234648" y="2711662"/>
            <a:ext cx="6840680" cy="2641022"/>
            <a:chOff x="5264727" y="2511136"/>
            <a:chExt cx="6840680" cy="2641022"/>
          </a:xfrm>
        </p:grpSpPr>
        <p:grpSp>
          <p:nvGrpSpPr>
            <p:cNvPr id="10" name="Group 9">
              <a:extLst>
                <a:ext uri="{FF2B5EF4-FFF2-40B4-BE49-F238E27FC236}">
                  <a16:creationId xmlns:a16="http://schemas.microsoft.com/office/drawing/2014/main" id="{C4C8D998-D982-3F77-5772-BEEDE67A5588}"/>
                </a:ext>
              </a:extLst>
            </p:cNvPr>
            <p:cNvGrpSpPr/>
            <p:nvPr/>
          </p:nvGrpSpPr>
          <p:grpSpPr>
            <a:xfrm>
              <a:off x="5316681" y="2511136"/>
              <a:ext cx="6788726" cy="2641022"/>
              <a:chOff x="5316681" y="2511136"/>
              <a:chExt cx="6788726" cy="2641022"/>
            </a:xfrm>
          </p:grpSpPr>
          <p:pic>
            <p:nvPicPr>
              <p:cNvPr id="2" name="Picture 3">
                <a:extLst>
                  <a:ext uri="{FF2B5EF4-FFF2-40B4-BE49-F238E27FC236}">
                    <a16:creationId xmlns:a16="http://schemas.microsoft.com/office/drawing/2014/main" id="{ACA38165-B358-057F-3BDF-5685927F1866}"/>
                  </a:ext>
                </a:extLst>
              </p:cNvPr>
              <p:cNvPicPr>
                <a:picLocks noChangeAspect="1"/>
              </p:cNvPicPr>
              <p:nvPr/>
            </p:nvPicPr>
            <p:blipFill>
              <a:blip r:embed="rId3"/>
              <a:stretch>
                <a:fillRect/>
              </a:stretch>
            </p:blipFill>
            <p:spPr>
              <a:xfrm>
                <a:off x="5391150" y="2636817"/>
                <a:ext cx="6631131" cy="2147207"/>
              </a:xfrm>
              <a:prstGeom prst="rect">
                <a:avLst/>
              </a:prstGeom>
            </p:spPr>
          </p:pic>
          <p:sp>
            <p:nvSpPr>
              <p:cNvPr id="4" name="Rectangle 3">
                <a:extLst>
                  <a:ext uri="{FF2B5EF4-FFF2-40B4-BE49-F238E27FC236}">
                    <a16:creationId xmlns:a16="http://schemas.microsoft.com/office/drawing/2014/main" id="{D1F474AD-F0AF-FEA9-2533-D228F19A2183}"/>
                  </a:ext>
                </a:extLst>
              </p:cNvPr>
              <p:cNvSpPr/>
              <p:nvPr/>
            </p:nvSpPr>
            <p:spPr>
              <a:xfrm>
                <a:off x="5316681" y="2511136"/>
                <a:ext cx="6710795" cy="233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8D8BB7-0F95-E10E-D5FC-9276912E1647}"/>
                  </a:ext>
                </a:extLst>
              </p:cNvPr>
              <p:cNvSpPr/>
              <p:nvPr/>
            </p:nvSpPr>
            <p:spPr>
              <a:xfrm>
                <a:off x="5385954" y="3766704"/>
                <a:ext cx="363681" cy="207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CE2EDA8-F28B-5B07-8897-D93066B6FC77}"/>
                  </a:ext>
                </a:extLst>
              </p:cNvPr>
              <p:cNvSpPr/>
              <p:nvPr/>
            </p:nvSpPr>
            <p:spPr>
              <a:xfrm>
                <a:off x="5784271" y="3714749"/>
                <a:ext cx="6321136" cy="2337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69C5B0D-CAB8-8956-30F3-9430C67BDEF2}"/>
                  </a:ext>
                </a:extLst>
              </p:cNvPr>
              <p:cNvSpPr/>
              <p:nvPr/>
            </p:nvSpPr>
            <p:spPr>
              <a:xfrm>
                <a:off x="9490363" y="3861954"/>
                <a:ext cx="2580409" cy="12902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53CB7B63-2EB4-C37D-B42C-79563B35A727}"/>
                </a:ext>
              </a:extLst>
            </p:cNvPr>
            <p:cNvSpPr/>
            <p:nvPr/>
          </p:nvSpPr>
          <p:spPr>
            <a:xfrm rot="19500000">
              <a:off x="5264727" y="2701635"/>
              <a:ext cx="554181" cy="329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9797CF98-EC87-4E87-9749-5127CAB2EC35}"/>
              </a:ext>
            </a:extLst>
          </p:cNvPr>
          <p:cNvSpPr>
            <a:spLocks noGrp="1"/>
          </p:cNvSpPr>
          <p:nvPr>
            <p:ph type="sldNum" sz="quarter" idx="12"/>
          </p:nvPr>
        </p:nvSpPr>
        <p:spPr/>
        <p:txBody>
          <a:bodyPr/>
          <a:lstStyle/>
          <a:p>
            <a:fld id="{A603B1B1-3A7F-AE40-94E9-B6B723601248}" type="slidenum">
              <a:rPr lang="en-US" smtClean="0"/>
              <a:t>24</a:t>
            </a:fld>
            <a:endParaRPr lang="en-US"/>
          </a:p>
        </p:txBody>
      </p:sp>
    </p:spTree>
    <p:extLst>
      <p:ext uri="{BB962C8B-B14F-4D97-AF65-F5344CB8AC3E}">
        <p14:creationId xmlns:p14="http://schemas.microsoft.com/office/powerpoint/2010/main" val="1949210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C61C4-CA99-451F-9940-B14183799796}"/>
              </a:ext>
            </a:extLst>
          </p:cNvPr>
          <p:cNvSpPr>
            <a:spLocks noGrp="1"/>
          </p:cNvSpPr>
          <p:nvPr>
            <p:ph type="title"/>
          </p:nvPr>
        </p:nvSpPr>
        <p:spPr>
          <a:xfrm>
            <a:off x="-4009" y="1495681"/>
            <a:ext cx="12410572" cy="1059568"/>
          </a:xfrm>
        </p:spPr>
        <p:txBody>
          <a:bodyPr lIns="91440" tIns="45720" rIns="91440" bIns="45720" anchor="t"/>
          <a:lstStyle/>
          <a:p>
            <a:pPr algn="ctr"/>
            <a:r>
              <a:rPr lang="en-US" sz="4000"/>
              <a:t>Options For City Council Motions For Zoning Cases </a:t>
            </a:r>
          </a:p>
        </p:txBody>
      </p:sp>
      <p:sp>
        <p:nvSpPr>
          <p:cNvPr id="3" name="Content Placeholder 2">
            <a:extLst>
              <a:ext uri="{FF2B5EF4-FFF2-40B4-BE49-F238E27FC236}">
                <a16:creationId xmlns:a16="http://schemas.microsoft.com/office/drawing/2014/main" id="{00292E88-2999-45C6-AD5B-89BB0B4CC2A6}"/>
              </a:ext>
            </a:extLst>
          </p:cNvPr>
          <p:cNvSpPr>
            <a:spLocks noGrp="1"/>
          </p:cNvSpPr>
          <p:nvPr>
            <p:ph idx="1"/>
          </p:nvPr>
        </p:nvSpPr>
        <p:spPr/>
        <p:txBody>
          <a:bodyPr lIns="91440" tIns="45720" rIns="91440" bIns="45720" anchor="t"/>
          <a:lstStyle/>
          <a:p>
            <a:pPr marL="0" indent="0">
              <a:spcBef>
                <a:spcPts val="300"/>
              </a:spcBef>
              <a:spcAft>
                <a:spcPts val="300"/>
              </a:spcAft>
              <a:buNone/>
            </a:pPr>
            <a:r>
              <a:rPr lang="en-US" sz="2200" dirty="0"/>
              <a:t>The City Council has the below alternates for findings: </a:t>
            </a:r>
            <a:endParaRPr lang="en-US" sz="2200" dirty="0">
              <a:cs typeface="Arial" panose="020B0604020202020204"/>
            </a:endParaRPr>
          </a:p>
          <a:p>
            <a:pPr marL="685800" indent="-342900">
              <a:spcBef>
                <a:spcPts val="500"/>
              </a:spcBef>
              <a:spcAft>
                <a:spcPts val="500"/>
              </a:spcAft>
              <a:buAutoNum type="arabicPeriod"/>
            </a:pPr>
            <a:r>
              <a:rPr lang="en-US" sz="2200" b="1" dirty="0"/>
              <a:t>Approve</a:t>
            </a:r>
            <a:r>
              <a:rPr lang="en-US" sz="2200" dirty="0"/>
              <a:t> as recommended; </a:t>
            </a:r>
            <a:endParaRPr lang="en-US" sz="2200" dirty="0">
              <a:cs typeface="Arial"/>
            </a:endParaRPr>
          </a:p>
          <a:p>
            <a:pPr marL="685800" indent="-342900">
              <a:spcBef>
                <a:spcPts val="500"/>
              </a:spcBef>
              <a:spcAft>
                <a:spcPts val="500"/>
              </a:spcAft>
              <a:buAutoNum type="arabicPeriod"/>
            </a:pPr>
            <a:r>
              <a:rPr lang="en-US" sz="2200" b="1" dirty="0"/>
              <a:t>Deny with prejudice</a:t>
            </a:r>
            <a:r>
              <a:rPr lang="en-US" sz="2200" dirty="0"/>
              <a:t>; no new applications of like nature shall be accepted within a period of twelve (12) months. Also applies when the applicant has withdrawn his proposal after Zoning Commission recommendation of Denial; </a:t>
            </a:r>
            <a:endParaRPr lang="en-US" sz="2200" dirty="0">
              <a:cs typeface="Arial" panose="020B0604020202020204"/>
            </a:endParaRPr>
          </a:p>
          <a:p>
            <a:pPr marL="685800" indent="-342900">
              <a:spcBef>
                <a:spcPts val="500"/>
              </a:spcBef>
              <a:spcAft>
                <a:spcPts val="500"/>
              </a:spcAft>
              <a:buAutoNum type="arabicPeriod"/>
            </a:pPr>
            <a:r>
              <a:rPr lang="en-US" sz="2200" b="1" dirty="0"/>
              <a:t>Deny without prejudice</a:t>
            </a:r>
            <a:r>
              <a:rPr lang="en-US" sz="2200" dirty="0"/>
              <a:t>; no one year wait period;</a:t>
            </a:r>
            <a:endParaRPr lang="en-US" sz="2200" dirty="0">
              <a:cs typeface="Arial" panose="020B0604020202020204"/>
            </a:endParaRPr>
          </a:p>
          <a:p>
            <a:pPr marL="685800" indent="-342900">
              <a:spcBef>
                <a:spcPts val="500"/>
              </a:spcBef>
              <a:spcAft>
                <a:spcPts val="500"/>
              </a:spcAft>
              <a:buAutoNum type="arabicPeriod"/>
            </a:pPr>
            <a:r>
              <a:rPr lang="en-US" sz="2200" b="1" dirty="0"/>
              <a:t>Continue</a:t>
            </a:r>
            <a:r>
              <a:rPr lang="en-US" sz="2200" dirty="0"/>
              <a:t> case to future hearing date; re-send notices if necessary; </a:t>
            </a:r>
            <a:endParaRPr lang="en-US" sz="2200" dirty="0">
              <a:ea typeface="+mn-lt"/>
              <a:cs typeface="+mn-lt"/>
            </a:endParaRPr>
          </a:p>
          <a:p>
            <a:pPr marL="685800" indent="-342900">
              <a:spcBef>
                <a:spcPts val="500"/>
              </a:spcBef>
              <a:spcAft>
                <a:spcPts val="500"/>
              </a:spcAft>
              <a:buAutoNum type="arabicPeriod"/>
            </a:pPr>
            <a:r>
              <a:rPr lang="en-US" sz="2200" b="1" dirty="0">
                <a:ea typeface="+mn-lt"/>
                <a:cs typeface="+mn-lt"/>
              </a:rPr>
              <a:t>Return (remand) to Zoning Commission</a:t>
            </a:r>
            <a:r>
              <a:rPr lang="en-US" sz="2200" dirty="0">
                <a:ea typeface="+mn-lt"/>
                <a:cs typeface="+mn-lt"/>
              </a:rPr>
              <a:t> for rehearing</a:t>
            </a:r>
            <a:endParaRPr lang="en-US" sz="2200" dirty="0">
              <a:cs typeface="Arial"/>
            </a:endParaRPr>
          </a:p>
          <a:p>
            <a:endParaRPr lang="en-US" dirty="0"/>
          </a:p>
        </p:txBody>
      </p:sp>
      <p:sp>
        <p:nvSpPr>
          <p:cNvPr id="5" name="TextBox 4">
            <a:extLst>
              <a:ext uri="{FF2B5EF4-FFF2-40B4-BE49-F238E27FC236}">
                <a16:creationId xmlns:a16="http://schemas.microsoft.com/office/drawing/2014/main" id="{B671860C-6CD2-4581-C239-D2216850DE8C}"/>
              </a:ext>
            </a:extLst>
          </p:cNvPr>
          <p:cNvSpPr txBox="1"/>
          <p:nvPr/>
        </p:nvSpPr>
        <p:spPr>
          <a:xfrm>
            <a:off x="-530438" y="905797"/>
            <a:ext cx="111078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endParaRPr lang="en-US"/>
          </a:p>
        </p:txBody>
      </p:sp>
      <p:sp>
        <p:nvSpPr>
          <p:cNvPr id="4" name="Slide Number Placeholder 3">
            <a:extLst>
              <a:ext uri="{FF2B5EF4-FFF2-40B4-BE49-F238E27FC236}">
                <a16:creationId xmlns:a16="http://schemas.microsoft.com/office/drawing/2014/main" id="{A3562431-C6E9-429B-ACC8-4F8B3B53E9B0}"/>
              </a:ext>
            </a:extLst>
          </p:cNvPr>
          <p:cNvSpPr>
            <a:spLocks noGrp="1"/>
          </p:cNvSpPr>
          <p:nvPr>
            <p:ph type="sldNum" sz="quarter" idx="12"/>
          </p:nvPr>
        </p:nvSpPr>
        <p:spPr/>
        <p:txBody>
          <a:bodyPr/>
          <a:lstStyle/>
          <a:p>
            <a:fld id="{A603B1B1-3A7F-AE40-94E9-B6B723601248}" type="slidenum">
              <a:rPr lang="en-US" smtClean="0"/>
              <a:t>25</a:t>
            </a:fld>
            <a:endParaRPr lang="en-US"/>
          </a:p>
        </p:txBody>
      </p:sp>
    </p:spTree>
    <p:extLst>
      <p:ext uri="{BB962C8B-B14F-4D97-AF65-F5344CB8AC3E}">
        <p14:creationId xmlns:p14="http://schemas.microsoft.com/office/powerpoint/2010/main" val="1014405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EED223-FED8-4312-A2C2-29F38AEAF6B0}"/>
              </a:ext>
            </a:extLst>
          </p:cNvPr>
          <p:cNvSpPr>
            <a:spLocks noGrp="1"/>
          </p:cNvSpPr>
          <p:nvPr>
            <p:ph type="title"/>
          </p:nvPr>
        </p:nvSpPr>
        <p:spPr/>
        <p:txBody>
          <a:bodyPr/>
          <a:lstStyle/>
          <a:p>
            <a:r>
              <a:rPr lang="en-US"/>
              <a:t>Who We Notify</a:t>
            </a:r>
          </a:p>
        </p:txBody>
      </p:sp>
      <p:sp>
        <p:nvSpPr>
          <p:cNvPr id="7" name="Content Placeholder 6">
            <a:extLst>
              <a:ext uri="{FF2B5EF4-FFF2-40B4-BE49-F238E27FC236}">
                <a16:creationId xmlns:a16="http://schemas.microsoft.com/office/drawing/2014/main" id="{670D7FF9-6838-4485-9C3A-785199388E14}"/>
              </a:ext>
            </a:extLst>
          </p:cNvPr>
          <p:cNvSpPr>
            <a:spLocks noGrp="1"/>
          </p:cNvSpPr>
          <p:nvPr>
            <p:ph idx="1"/>
          </p:nvPr>
        </p:nvSpPr>
        <p:spPr>
          <a:xfrm>
            <a:off x="206543" y="2607276"/>
            <a:ext cx="4914300" cy="3544974"/>
          </a:xfrm>
        </p:spPr>
        <p:txBody>
          <a:bodyPr/>
          <a:lstStyle/>
          <a:p>
            <a:r>
              <a:rPr lang="en-US" sz="2400" dirty="0"/>
              <a:t>All property owners as indicated on the municipal tax roll and within 300 feet of the property requesting rezoning will receive a notice by mail</a:t>
            </a:r>
          </a:p>
          <a:p>
            <a:r>
              <a:rPr lang="en-US" sz="2400" dirty="0"/>
              <a:t>Scan the QR Code on the top of the notice to find out more details of the request</a:t>
            </a:r>
          </a:p>
          <a:p>
            <a:endParaRPr lang="en-US" dirty="0"/>
          </a:p>
        </p:txBody>
      </p:sp>
      <p:sp>
        <p:nvSpPr>
          <p:cNvPr id="2" name="Slide Number Placeholder 1">
            <a:extLst>
              <a:ext uri="{FF2B5EF4-FFF2-40B4-BE49-F238E27FC236}">
                <a16:creationId xmlns:a16="http://schemas.microsoft.com/office/drawing/2014/main" id="{B852E4DF-6708-45F0-AEAB-F0D666E93C23}"/>
              </a:ext>
            </a:extLst>
          </p:cNvPr>
          <p:cNvSpPr>
            <a:spLocks noGrp="1"/>
          </p:cNvSpPr>
          <p:nvPr>
            <p:ph type="sldNum" sz="quarter" idx="12"/>
          </p:nvPr>
        </p:nvSpPr>
        <p:spPr/>
        <p:txBody>
          <a:bodyPr/>
          <a:lstStyle/>
          <a:p>
            <a:fld id="{A603B1B1-3A7F-AE40-94E9-B6B723601248}" type="slidenum">
              <a:rPr lang="en-US" smtClean="0"/>
              <a:t>26</a:t>
            </a:fld>
            <a:endParaRPr lang="en-US"/>
          </a:p>
        </p:txBody>
      </p:sp>
      <p:pic>
        <p:nvPicPr>
          <p:cNvPr id="9" name="Picture 8">
            <a:extLst>
              <a:ext uri="{FF2B5EF4-FFF2-40B4-BE49-F238E27FC236}">
                <a16:creationId xmlns:a16="http://schemas.microsoft.com/office/drawing/2014/main" id="{4070F520-EA46-99E7-5528-29A5E538EFE1}"/>
              </a:ext>
            </a:extLst>
          </p:cNvPr>
          <p:cNvPicPr>
            <a:picLocks noChangeAspect="1"/>
          </p:cNvPicPr>
          <p:nvPr/>
        </p:nvPicPr>
        <p:blipFill>
          <a:blip r:embed="rId3"/>
          <a:stretch>
            <a:fillRect/>
          </a:stretch>
        </p:blipFill>
        <p:spPr>
          <a:xfrm>
            <a:off x="5348715" y="2061547"/>
            <a:ext cx="5901761" cy="3699173"/>
          </a:xfrm>
          <a:prstGeom prst="rect">
            <a:avLst/>
          </a:prstGeom>
        </p:spPr>
      </p:pic>
    </p:spTree>
    <p:extLst>
      <p:ext uri="{BB962C8B-B14F-4D97-AF65-F5344CB8AC3E}">
        <p14:creationId xmlns:p14="http://schemas.microsoft.com/office/powerpoint/2010/main" val="1087884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9A48B87-A6F3-49BC-A323-1FB0FA6119E9-L0-001"/>
          <p:cNvPicPr/>
          <p:nvPr/>
        </p:nvPicPr>
        <p:blipFill rotWithShape="1">
          <a:blip r:embed="rId3">
            <a:extLst>
              <a:ext uri="{28A0092B-C50C-407E-A947-70E740481C1C}">
                <a14:useLocalDpi xmlns:a14="http://schemas.microsoft.com/office/drawing/2010/main" val="0"/>
              </a:ext>
            </a:extLst>
          </a:blip>
          <a:srcRect l="27724" t="855" r="16747" b="1709"/>
          <a:stretch/>
        </p:blipFill>
        <p:spPr bwMode="auto">
          <a:xfrm rot="5400000">
            <a:off x="7600005" y="2037708"/>
            <a:ext cx="3545189" cy="4572000"/>
          </a:xfrm>
          <a:prstGeom prst="rect">
            <a:avLst/>
          </a:prstGeom>
          <a:ln>
            <a:noFill/>
          </a:ln>
          <a:effectLst>
            <a:softEdge rad="112500"/>
          </a:effectLst>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290FD5F9-95D2-47B3-ABD9-1E0455E7244E}"/>
              </a:ext>
            </a:extLst>
          </p:cNvPr>
          <p:cNvSpPr>
            <a:spLocks noGrp="1"/>
          </p:cNvSpPr>
          <p:nvPr>
            <p:ph type="title"/>
          </p:nvPr>
        </p:nvSpPr>
        <p:spPr/>
        <p:txBody>
          <a:bodyPr/>
          <a:lstStyle/>
          <a:p>
            <a:r>
              <a:rPr lang="en-US"/>
              <a:t>Who We Notify</a:t>
            </a:r>
          </a:p>
        </p:txBody>
      </p:sp>
      <p:sp>
        <p:nvSpPr>
          <p:cNvPr id="3" name="Content Placeholder 2">
            <a:extLst>
              <a:ext uri="{FF2B5EF4-FFF2-40B4-BE49-F238E27FC236}">
                <a16:creationId xmlns:a16="http://schemas.microsoft.com/office/drawing/2014/main" id="{56687A18-A6E5-4C60-B11F-FA006A9CB80E}"/>
              </a:ext>
            </a:extLst>
          </p:cNvPr>
          <p:cNvSpPr>
            <a:spLocks noGrp="1"/>
          </p:cNvSpPr>
          <p:nvPr>
            <p:ph idx="1"/>
          </p:nvPr>
        </p:nvSpPr>
        <p:spPr>
          <a:xfrm>
            <a:off x="838200" y="2607276"/>
            <a:ext cx="5582265" cy="3544974"/>
          </a:xfrm>
        </p:spPr>
        <p:txBody>
          <a:bodyPr lIns="91440" tIns="45720" rIns="91440" bIns="45720" anchor="t"/>
          <a:lstStyle/>
          <a:p>
            <a:r>
              <a:rPr lang="en-US" altLang="en-US" sz="2400" dirty="0">
                <a:latin typeface="Arial"/>
                <a:ea typeface="Calibri" panose="020F0502020204030204" pitchFamily="34" charset="0"/>
                <a:cs typeface="Arial"/>
              </a:rPr>
              <a:t>Registered Neighborhood Organizations are notified within a ½ mile of proposed zoning changes</a:t>
            </a:r>
          </a:p>
          <a:p>
            <a:r>
              <a:rPr lang="en-US" altLang="en-US" sz="2400" dirty="0">
                <a:latin typeface="Arial"/>
                <a:ea typeface="Calibri" panose="020F0502020204030204" pitchFamily="34" charset="0"/>
                <a:cs typeface="Arial"/>
              </a:rPr>
              <a:t>Sign will be placed in front of proposed rezoning</a:t>
            </a:r>
          </a:p>
          <a:p>
            <a:r>
              <a:rPr lang="en-US" sz="2400" b="1" u="sng" dirty="0">
                <a:solidFill>
                  <a:srgbClr val="FF0000"/>
                </a:solidFill>
              </a:rPr>
              <a:t>NEW</a:t>
            </a:r>
            <a:r>
              <a:rPr lang="en-US" sz="2400" dirty="0"/>
              <a:t> - Email list serve</a:t>
            </a:r>
          </a:p>
          <a:p>
            <a:pPr lvl="1"/>
            <a:r>
              <a:rPr lang="en-US" sz="2400" dirty="0"/>
              <a:t>Citizens sign up for Zoning Cases each month in their district</a:t>
            </a:r>
            <a:endParaRPr lang="en-US" sz="2400" dirty="0">
              <a:cs typeface="Arial" panose="020B0604020202020204"/>
            </a:endParaRPr>
          </a:p>
          <a:p>
            <a:endParaRPr lang="en-US" altLang="en-US"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FF06308D-E529-4EAC-8DFD-0F2B7D49F02F}"/>
              </a:ext>
            </a:extLst>
          </p:cNvPr>
          <p:cNvSpPr>
            <a:spLocks noGrp="1"/>
          </p:cNvSpPr>
          <p:nvPr>
            <p:ph type="sldNum" sz="quarter" idx="12"/>
          </p:nvPr>
        </p:nvSpPr>
        <p:spPr/>
        <p:txBody>
          <a:bodyPr/>
          <a:lstStyle/>
          <a:p>
            <a:fld id="{A603B1B1-3A7F-AE40-94E9-B6B723601248}" type="slidenum">
              <a:rPr lang="en-US" smtClean="0"/>
              <a:t>27</a:t>
            </a:fld>
            <a:endParaRPr lang="en-US"/>
          </a:p>
        </p:txBody>
      </p:sp>
    </p:spTree>
    <p:extLst>
      <p:ext uri="{BB962C8B-B14F-4D97-AF65-F5344CB8AC3E}">
        <p14:creationId xmlns:p14="http://schemas.microsoft.com/office/powerpoint/2010/main" val="496429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D5F9-95D2-47B3-ABD9-1E0455E7244E}"/>
              </a:ext>
            </a:extLst>
          </p:cNvPr>
          <p:cNvSpPr>
            <a:spLocks noGrp="1"/>
          </p:cNvSpPr>
          <p:nvPr>
            <p:ph type="title"/>
          </p:nvPr>
        </p:nvSpPr>
        <p:spPr/>
        <p:txBody>
          <a:bodyPr/>
          <a:lstStyle/>
          <a:p>
            <a:r>
              <a:rPr lang="en-US"/>
              <a:t>Who We Notify</a:t>
            </a:r>
          </a:p>
        </p:txBody>
      </p:sp>
      <p:sp>
        <p:nvSpPr>
          <p:cNvPr id="3" name="Content Placeholder 2">
            <a:extLst>
              <a:ext uri="{FF2B5EF4-FFF2-40B4-BE49-F238E27FC236}">
                <a16:creationId xmlns:a16="http://schemas.microsoft.com/office/drawing/2014/main" id="{56687A18-A6E5-4C60-B11F-FA006A9CB80E}"/>
              </a:ext>
            </a:extLst>
          </p:cNvPr>
          <p:cNvSpPr>
            <a:spLocks noGrp="1"/>
          </p:cNvSpPr>
          <p:nvPr>
            <p:ph idx="1"/>
          </p:nvPr>
        </p:nvSpPr>
        <p:spPr>
          <a:xfrm>
            <a:off x="838200" y="2607276"/>
            <a:ext cx="5582265" cy="3544974"/>
          </a:xfrm>
        </p:spPr>
        <p:txBody>
          <a:bodyPr/>
          <a:lstStyle/>
          <a:p>
            <a:r>
              <a:rPr lang="en-US" sz="2400" dirty="0"/>
              <a:t>Visit </a:t>
            </a:r>
            <a:r>
              <a:rPr lang="en-US" sz="2400" dirty="0">
                <a:hlinkClick r:id="rId3"/>
              </a:rPr>
              <a:t>www.fortworthtexas.gov/departments/development-services/zoning</a:t>
            </a:r>
            <a:r>
              <a:rPr lang="en-US" sz="2400" dirty="0"/>
              <a:t> to view the Upcoming Boards and Commissions Story Map to view location and details of the request</a:t>
            </a:r>
            <a:endParaRPr lang="en-US" sz="2400" dirty="0">
              <a:cs typeface="Arial" panose="020B0604020202020204"/>
            </a:endParaRPr>
          </a:p>
          <a:p>
            <a:endParaRPr lang="en-US" altLang="en-US" sz="2400" dirty="0">
              <a:latin typeface="Arial" panose="020B0604020202020204" pitchFamily="34" charset="0"/>
              <a:ea typeface="Calibri" panose="020F0502020204030204" pitchFamily="34" charset="0"/>
              <a:cs typeface="Arial" panose="020B0604020202020204" pitchFamily="34" charset="0"/>
            </a:endParaRPr>
          </a:p>
          <a:p>
            <a:endParaRPr lang="en-US" altLang="en-US"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5" name="Picture 4">
            <a:extLst>
              <a:ext uri="{FF2B5EF4-FFF2-40B4-BE49-F238E27FC236}">
                <a16:creationId xmlns:a16="http://schemas.microsoft.com/office/drawing/2014/main" id="{2C1F0843-2D6F-402B-9965-4EC2CC481E47}"/>
              </a:ext>
            </a:extLst>
          </p:cNvPr>
          <p:cNvPicPr>
            <a:picLocks noChangeAspect="1"/>
          </p:cNvPicPr>
          <p:nvPr/>
        </p:nvPicPr>
        <p:blipFill>
          <a:blip r:embed="rId4"/>
          <a:stretch>
            <a:fillRect/>
          </a:stretch>
        </p:blipFill>
        <p:spPr>
          <a:xfrm>
            <a:off x="6967106" y="1715644"/>
            <a:ext cx="4864675" cy="4422506"/>
          </a:xfrm>
          <a:prstGeom prst="ellipse">
            <a:avLst/>
          </a:prstGeom>
          <a:ln>
            <a:noFill/>
          </a:ln>
          <a:effectLst>
            <a:softEdge rad="112500"/>
          </a:effectLst>
        </p:spPr>
      </p:pic>
      <p:sp>
        <p:nvSpPr>
          <p:cNvPr id="4" name="Slide Number Placeholder 3">
            <a:extLst>
              <a:ext uri="{FF2B5EF4-FFF2-40B4-BE49-F238E27FC236}">
                <a16:creationId xmlns:a16="http://schemas.microsoft.com/office/drawing/2014/main" id="{54F97AF4-8869-430C-903D-906A68F96918}"/>
              </a:ext>
            </a:extLst>
          </p:cNvPr>
          <p:cNvSpPr>
            <a:spLocks noGrp="1"/>
          </p:cNvSpPr>
          <p:nvPr>
            <p:ph type="sldNum" sz="quarter" idx="12"/>
          </p:nvPr>
        </p:nvSpPr>
        <p:spPr/>
        <p:txBody>
          <a:bodyPr/>
          <a:lstStyle/>
          <a:p>
            <a:fld id="{A603B1B1-3A7F-AE40-94E9-B6B723601248}" type="slidenum">
              <a:rPr lang="en-US" smtClean="0"/>
              <a:t>28</a:t>
            </a:fld>
            <a:endParaRPr lang="en-US"/>
          </a:p>
        </p:txBody>
      </p:sp>
    </p:spTree>
    <p:extLst>
      <p:ext uri="{BB962C8B-B14F-4D97-AF65-F5344CB8AC3E}">
        <p14:creationId xmlns:p14="http://schemas.microsoft.com/office/powerpoint/2010/main" val="1439243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967F59-2B38-4AA2-9DD9-B88FDC476F8F}"/>
              </a:ext>
            </a:extLst>
          </p:cNvPr>
          <p:cNvPicPr>
            <a:picLocks noChangeAspect="1"/>
          </p:cNvPicPr>
          <p:nvPr/>
        </p:nvPicPr>
        <p:blipFill>
          <a:blip r:embed="rId3"/>
          <a:stretch>
            <a:fillRect/>
          </a:stretch>
        </p:blipFill>
        <p:spPr>
          <a:xfrm>
            <a:off x="4038600" y="2332972"/>
            <a:ext cx="7315200" cy="3810818"/>
          </a:xfrm>
          <a:prstGeom prst="rect">
            <a:avLst/>
          </a:prstGeom>
        </p:spPr>
      </p:pic>
      <p:pic>
        <p:nvPicPr>
          <p:cNvPr id="9" name="Picture 8">
            <a:extLst>
              <a:ext uri="{FF2B5EF4-FFF2-40B4-BE49-F238E27FC236}">
                <a16:creationId xmlns:a16="http://schemas.microsoft.com/office/drawing/2014/main" id="{A4C25CDD-9BF1-4FB3-8801-758B19C7A3DB}"/>
              </a:ext>
            </a:extLst>
          </p:cNvPr>
          <p:cNvPicPr>
            <a:picLocks noChangeAspect="1"/>
          </p:cNvPicPr>
          <p:nvPr/>
        </p:nvPicPr>
        <p:blipFill>
          <a:blip r:embed="rId4"/>
          <a:stretch>
            <a:fillRect/>
          </a:stretch>
        </p:blipFill>
        <p:spPr>
          <a:xfrm>
            <a:off x="7755135" y="2029064"/>
            <a:ext cx="3698670" cy="4674707"/>
          </a:xfrm>
          <a:prstGeom prst="rect">
            <a:avLst/>
          </a:prstGeom>
          <a:ln w="50800">
            <a:solidFill>
              <a:srgbClr val="00B0F0"/>
            </a:solidFill>
          </a:ln>
        </p:spPr>
      </p:pic>
      <p:sp>
        <p:nvSpPr>
          <p:cNvPr id="10" name="Rectangle 9">
            <a:extLst>
              <a:ext uri="{FF2B5EF4-FFF2-40B4-BE49-F238E27FC236}">
                <a16:creationId xmlns:a16="http://schemas.microsoft.com/office/drawing/2014/main" id="{6F9DAA7E-B906-47DA-8468-61A4340CAE8F}"/>
              </a:ext>
            </a:extLst>
          </p:cNvPr>
          <p:cNvSpPr/>
          <p:nvPr/>
        </p:nvSpPr>
        <p:spPr>
          <a:xfrm>
            <a:off x="4038600" y="2845837"/>
            <a:ext cx="701351" cy="613826"/>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CB13F1-BFFC-4332-85A9-C0447AE85EEE}"/>
              </a:ext>
            </a:extLst>
          </p:cNvPr>
          <p:cNvSpPr>
            <a:spLocks noGrp="1"/>
          </p:cNvSpPr>
          <p:nvPr>
            <p:ph type="title"/>
          </p:nvPr>
        </p:nvSpPr>
        <p:spPr>
          <a:xfrm>
            <a:off x="122663" y="1464869"/>
            <a:ext cx="7774259" cy="650690"/>
          </a:xfrm>
        </p:spPr>
        <p:txBody>
          <a:bodyPr/>
          <a:lstStyle/>
          <a:p>
            <a:r>
              <a:rPr lang="en-US"/>
              <a:t>How To Find A Zoning Change</a:t>
            </a:r>
          </a:p>
        </p:txBody>
      </p:sp>
      <p:sp>
        <p:nvSpPr>
          <p:cNvPr id="4" name="Content Placeholder 3">
            <a:extLst>
              <a:ext uri="{FF2B5EF4-FFF2-40B4-BE49-F238E27FC236}">
                <a16:creationId xmlns:a16="http://schemas.microsoft.com/office/drawing/2014/main" id="{7337A708-2D21-402E-A5F1-B292413FC1F8}"/>
              </a:ext>
            </a:extLst>
          </p:cNvPr>
          <p:cNvSpPr>
            <a:spLocks noGrp="1"/>
          </p:cNvSpPr>
          <p:nvPr>
            <p:ph idx="1"/>
          </p:nvPr>
        </p:nvSpPr>
        <p:spPr>
          <a:xfrm>
            <a:off x="838200" y="2607276"/>
            <a:ext cx="2728965" cy="3544974"/>
          </a:xfrm>
        </p:spPr>
        <p:txBody>
          <a:bodyPr lIns="91440" tIns="45720" rIns="91440" bIns="45720" anchor="t"/>
          <a:lstStyle/>
          <a:p>
            <a:pPr algn="just">
              <a:buFont typeface="Arial" panose="020B0604020202020204" pitchFamily="34" charset="0"/>
              <a:buChar char="•"/>
            </a:pPr>
            <a:r>
              <a:rPr lang="en-US" sz="2000"/>
              <a:t>View the </a:t>
            </a:r>
            <a:r>
              <a:rPr lang="en-US" sz="2000">
                <a:hlinkClick r:id="rId5"/>
              </a:rPr>
              <a:t>Story Map</a:t>
            </a:r>
            <a:endParaRPr lang="en-US" sz="2000"/>
          </a:p>
          <a:p>
            <a:pPr>
              <a:buFont typeface="Arial" panose="020B0604020202020204" pitchFamily="34" charset="0"/>
              <a:buChar char="•"/>
            </a:pPr>
            <a:r>
              <a:rPr lang="en-US" sz="2000"/>
              <a:t>Click on the Case You Want to View</a:t>
            </a:r>
            <a:endParaRPr lang="en-US" sz="2000">
              <a:cs typeface="Arial"/>
            </a:endParaRPr>
          </a:p>
          <a:p>
            <a:pPr>
              <a:buFont typeface="Arial" panose="020B0604020202020204" pitchFamily="34" charset="0"/>
              <a:buChar char="•"/>
            </a:pPr>
            <a:r>
              <a:rPr lang="en-US" sz="2000"/>
              <a:t>Review request and any attached details such as a site plan if applicable</a:t>
            </a:r>
            <a:endParaRPr lang="en-US" sz="2000">
              <a:cs typeface="Arial"/>
            </a:endParaRPr>
          </a:p>
          <a:p>
            <a:endParaRPr lang="en-US"/>
          </a:p>
        </p:txBody>
      </p:sp>
      <p:sp>
        <p:nvSpPr>
          <p:cNvPr id="3" name="Slide Number Placeholder 2">
            <a:extLst>
              <a:ext uri="{FF2B5EF4-FFF2-40B4-BE49-F238E27FC236}">
                <a16:creationId xmlns:a16="http://schemas.microsoft.com/office/drawing/2014/main" id="{566224CC-89EA-436B-B5DA-9AB1A933E32E}"/>
              </a:ext>
            </a:extLst>
          </p:cNvPr>
          <p:cNvSpPr>
            <a:spLocks noGrp="1"/>
          </p:cNvSpPr>
          <p:nvPr>
            <p:ph type="sldNum" sz="quarter" idx="12"/>
          </p:nvPr>
        </p:nvSpPr>
        <p:spPr/>
        <p:txBody>
          <a:bodyPr/>
          <a:lstStyle/>
          <a:p>
            <a:fld id="{A603B1B1-3A7F-AE40-94E9-B6B723601248}" type="slidenum">
              <a:rPr lang="en-US" smtClean="0"/>
              <a:t>29</a:t>
            </a:fld>
            <a:endParaRPr lang="en-US"/>
          </a:p>
        </p:txBody>
      </p:sp>
    </p:spTree>
    <p:extLst>
      <p:ext uri="{BB962C8B-B14F-4D97-AF65-F5344CB8AC3E}">
        <p14:creationId xmlns:p14="http://schemas.microsoft.com/office/powerpoint/2010/main" val="4011882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25B4-1BBB-43D8-BC1F-DB80F754BBAB}"/>
              </a:ext>
            </a:extLst>
          </p:cNvPr>
          <p:cNvSpPr>
            <a:spLocks noGrp="1"/>
          </p:cNvSpPr>
          <p:nvPr>
            <p:ph type="title"/>
          </p:nvPr>
        </p:nvSpPr>
        <p:spPr/>
        <p:txBody>
          <a:bodyPr/>
          <a:lstStyle/>
          <a:p>
            <a:r>
              <a:rPr lang="en-US"/>
              <a:t>What Does Zoning Regulate?</a:t>
            </a:r>
          </a:p>
        </p:txBody>
      </p:sp>
      <p:grpSp>
        <p:nvGrpSpPr>
          <p:cNvPr id="6" name="Group 5">
            <a:extLst>
              <a:ext uri="{FF2B5EF4-FFF2-40B4-BE49-F238E27FC236}">
                <a16:creationId xmlns:a16="http://schemas.microsoft.com/office/drawing/2014/main" id="{D77309A4-F820-4A44-8BFD-735C880E12DA}"/>
              </a:ext>
            </a:extLst>
          </p:cNvPr>
          <p:cNvGrpSpPr/>
          <p:nvPr/>
        </p:nvGrpSpPr>
        <p:grpSpPr>
          <a:xfrm>
            <a:off x="1668241" y="2303147"/>
            <a:ext cx="1362270" cy="644298"/>
            <a:chOff x="2015412" y="2304661"/>
            <a:chExt cx="1362270" cy="644298"/>
          </a:xfrm>
        </p:grpSpPr>
        <p:sp>
          <p:nvSpPr>
            <p:cNvPr id="7" name="Rectangle: Rounded Corners 6">
              <a:extLst>
                <a:ext uri="{FF2B5EF4-FFF2-40B4-BE49-F238E27FC236}">
                  <a16:creationId xmlns:a16="http://schemas.microsoft.com/office/drawing/2014/main" id="{B38BA522-313B-4E3D-9F73-0079CFCEF16B}"/>
                </a:ext>
              </a:extLst>
            </p:cNvPr>
            <p:cNvSpPr/>
            <p:nvPr/>
          </p:nvSpPr>
          <p:spPr>
            <a:xfrm>
              <a:off x="2015412" y="2304661"/>
              <a:ext cx="1362270" cy="64429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FC5363-234D-4898-A51B-323D963CE0BD}"/>
                </a:ext>
              </a:extLst>
            </p:cNvPr>
            <p:cNvSpPr txBox="1"/>
            <p:nvPr/>
          </p:nvSpPr>
          <p:spPr>
            <a:xfrm>
              <a:off x="2132045" y="2442144"/>
              <a:ext cx="1129004" cy="369332"/>
            </a:xfrm>
            <a:prstGeom prst="rect">
              <a:avLst/>
            </a:prstGeom>
            <a:noFill/>
          </p:spPr>
          <p:txBody>
            <a:bodyPr wrap="square" rtlCol="0">
              <a:spAutoFit/>
            </a:bodyPr>
            <a:lstStyle/>
            <a:p>
              <a:r>
                <a:rPr lang="en-US" dirty="0"/>
                <a:t>Lot Size</a:t>
              </a:r>
            </a:p>
          </p:txBody>
        </p:sp>
      </p:grpSp>
      <p:grpSp>
        <p:nvGrpSpPr>
          <p:cNvPr id="9" name="Group 8">
            <a:extLst>
              <a:ext uri="{FF2B5EF4-FFF2-40B4-BE49-F238E27FC236}">
                <a16:creationId xmlns:a16="http://schemas.microsoft.com/office/drawing/2014/main" id="{04292526-3085-4377-A7F7-4849F860EACB}"/>
              </a:ext>
            </a:extLst>
          </p:cNvPr>
          <p:cNvGrpSpPr/>
          <p:nvPr/>
        </p:nvGrpSpPr>
        <p:grpSpPr>
          <a:xfrm>
            <a:off x="9021113" y="5402424"/>
            <a:ext cx="1362270" cy="644298"/>
            <a:chOff x="2015412" y="2304661"/>
            <a:chExt cx="1362270" cy="644298"/>
          </a:xfrm>
        </p:grpSpPr>
        <p:sp>
          <p:nvSpPr>
            <p:cNvPr id="10" name="Rectangle: Rounded Corners 9">
              <a:extLst>
                <a:ext uri="{FF2B5EF4-FFF2-40B4-BE49-F238E27FC236}">
                  <a16:creationId xmlns:a16="http://schemas.microsoft.com/office/drawing/2014/main" id="{22119F78-3E94-4EE5-9AF0-486D89305B57}"/>
                </a:ext>
              </a:extLst>
            </p:cNvPr>
            <p:cNvSpPr/>
            <p:nvPr/>
          </p:nvSpPr>
          <p:spPr>
            <a:xfrm>
              <a:off x="2015412" y="2304661"/>
              <a:ext cx="1362270" cy="64429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38055C6-0A0A-4383-86FA-C26FAC08A03C}"/>
                </a:ext>
              </a:extLst>
            </p:cNvPr>
            <p:cNvSpPr txBox="1"/>
            <p:nvPr/>
          </p:nvSpPr>
          <p:spPr>
            <a:xfrm>
              <a:off x="2073728" y="2442144"/>
              <a:ext cx="1245637" cy="369332"/>
            </a:xfrm>
            <a:prstGeom prst="rect">
              <a:avLst/>
            </a:prstGeom>
            <a:noFill/>
          </p:spPr>
          <p:txBody>
            <a:bodyPr wrap="square" rtlCol="0">
              <a:spAutoFit/>
            </a:bodyPr>
            <a:lstStyle/>
            <a:p>
              <a:r>
                <a:rPr lang="en-US"/>
                <a:t>Land Use</a:t>
              </a:r>
            </a:p>
          </p:txBody>
        </p:sp>
      </p:grpSp>
      <p:grpSp>
        <p:nvGrpSpPr>
          <p:cNvPr id="12" name="Group 11">
            <a:extLst>
              <a:ext uri="{FF2B5EF4-FFF2-40B4-BE49-F238E27FC236}">
                <a16:creationId xmlns:a16="http://schemas.microsoft.com/office/drawing/2014/main" id="{5F1FB9A6-8CAC-404C-AB6C-E35101B1FCF7}"/>
              </a:ext>
            </a:extLst>
          </p:cNvPr>
          <p:cNvGrpSpPr/>
          <p:nvPr/>
        </p:nvGrpSpPr>
        <p:grpSpPr>
          <a:xfrm>
            <a:off x="8946671" y="2303147"/>
            <a:ext cx="1435360" cy="644298"/>
            <a:chOff x="2015412" y="2304661"/>
            <a:chExt cx="1435360" cy="644298"/>
          </a:xfrm>
        </p:grpSpPr>
        <p:sp>
          <p:nvSpPr>
            <p:cNvPr id="13" name="Rectangle: Rounded Corners 12">
              <a:extLst>
                <a:ext uri="{FF2B5EF4-FFF2-40B4-BE49-F238E27FC236}">
                  <a16:creationId xmlns:a16="http://schemas.microsoft.com/office/drawing/2014/main" id="{AB620BA5-6074-47FF-84E4-0C8CCA0F1490}"/>
                </a:ext>
              </a:extLst>
            </p:cNvPr>
            <p:cNvSpPr/>
            <p:nvPr/>
          </p:nvSpPr>
          <p:spPr>
            <a:xfrm>
              <a:off x="2015412" y="2304661"/>
              <a:ext cx="1362270" cy="64429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DDC100A-7670-40E6-80CF-39770241F4A6}"/>
                </a:ext>
              </a:extLst>
            </p:cNvPr>
            <p:cNvSpPr txBox="1"/>
            <p:nvPr/>
          </p:nvSpPr>
          <p:spPr>
            <a:xfrm>
              <a:off x="2205135" y="2442144"/>
              <a:ext cx="1245637" cy="369332"/>
            </a:xfrm>
            <a:prstGeom prst="rect">
              <a:avLst/>
            </a:prstGeom>
            <a:noFill/>
          </p:spPr>
          <p:txBody>
            <a:bodyPr wrap="square" rtlCol="0">
              <a:spAutoFit/>
            </a:bodyPr>
            <a:lstStyle/>
            <a:p>
              <a:r>
                <a:rPr lang="en-US" dirty="0"/>
                <a:t>Parking</a:t>
              </a:r>
            </a:p>
          </p:txBody>
        </p:sp>
      </p:grpSp>
      <p:grpSp>
        <p:nvGrpSpPr>
          <p:cNvPr id="15" name="Group 14">
            <a:extLst>
              <a:ext uri="{FF2B5EF4-FFF2-40B4-BE49-F238E27FC236}">
                <a16:creationId xmlns:a16="http://schemas.microsoft.com/office/drawing/2014/main" id="{17B3947D-0A6A-4EE2-B957-796550335283}"/>
              </a:ext>
            </a:extLst>
          </p:cNvPr>
          <p:cNvGrpSpPr/>
          <p:nvPr/>
        </p:nvGrpSpPr>
        <p:grpSpPr>
          <a:xfrm>
            <a:off x="1668241" y="4352197"/>
            <a:ext cx="1362270" cy="644298"/>
            <a:chOff x="1998094" y="2527374"/>
            <a:chExt cx="1362270" cy="644298"/>
          </a:xfrm>
        </p:grpSpPr>
        <p:sp>
          <p:nvSpPr>
            <p:cNvPr id="16" name="Rectangle: Rounded Corners 15">
              <a:extLst>
                <a:ext uri="{FF2B5EF4-FFF2-40B4-BE49-F238E27FC236}">
                  <a16:creationId xmlns:a16="http://schemas.microsoft.com/office/drawing/2014/main" id="{028F8F8D-F2F8-45E3-A7A4-4E9C5952C6BD}"/>
                </a:ext>
              </a:extLst>
            </p:cNvPr>
            <p:cNvSpPr/>
            <p:nvPr/>
          </p:nvSpPr>
          <p:spPr>
            <a:xfrm>
              <a:off x="1998094" y="2527374"/>
              <a:ext cx="1362270" cy="64429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520B5FF-B461-4DDF-AEE6-53D8D43CD38B}"/>
                </a:ext>
              </a:extLst>
            </p:cNvPr>
            <p:cNvSpPr txBox="1"/>
            <p:nvPr/>
          </p:nvSpPr>
          <p:spPr>
            <a:xfrm>
              <a:off x="2088927" y="2675505"/>
              <a:ext cx="1245637" cy="369332"/>
            </a:xfrm>
            <a:prstGeom prst="rect">
              <a:avLst/>
            </a:prstGeom>
            <a:noFill/>
          </p:spPr>
          <p:txBody>
            <a:bodyPr wrap="square" rtlCol="0">
              <a:spAutoFit/>
            </a:bodyPr>
            <a:lstStyle/>
            <a:p>
              <a:r>
                <a:rPr lang="en-US" dirty="0"/>
                <a:t>Setbacks</a:t>
              </a:r>
            </a:p>
          </p:txBody>
        </p:sp>
      </p:grpSp>
      <p:grpSp>
        <p:nvGrpSpPr>
          <p:cNvPr id="18" name="Group 17">
            <a:extLst>
              <a:ext uri="{FF2B5EF4-FFF2-40B4-BE49-F238E27FC236}">
                <a16:creationId xmlns:a16="http://schemas.microsoft.com/office/drawing/2014/main" id="{29C5A2C5-AEC9-4B9D-819C-08F35D943AC9}"/>
              </a:ext>
            </a:extLst>
          </p:cNvPr>
          <p:cNvGrpSpPr/>
          <p:nvPr/>
        </p:nvGrpSpPr>
        <p:grpSpPr>
          <a:xfrm>
            <a:off x="8897469" y="3309304"/>
            <a:ext cx="1643300" cy="798579"/>
            <a:chOff x="2015412" y="2304661"/>
            <a:chExt cx="1362270" cy="798579"/>
          </a:xfrm>
        </p:grpSpPr>
        <p:sp>
          <p:nvSpPr>
            <p:cNvPr id="19" name="Rectangle: Rounded Corners 18">
              <a:extLst>
                <a:ext uri="{FF2B5EF4-FFF2-40B4-BE49-F238E27FC236}">
                  <a16:creationId xmlns:a16="http://schemas.microsoft.com/office/drawing/2014/main" id="{F14CE46B-5DCE-473F-859F-D26F07706F7D}"/>
                </a:ext>
              </a:extLst>
            </p:cNvPr>
            <p:cNvSpPr/>
            <p:nvPr/>
          </p:nvSpPr>
          <p:spPr>
            <a:xfrm>
              <a:off x="2015412" y="2304661"/>
              <a:ext cx="1362270" cy="64429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2CE4E40-4AEB-43D6-A307-E624E506EDA8}"/>
                </a:ext>
              </a:extLst>
            </p:cNvPr>
            <p:cNvSpPr txBox="1"/>
            <p:nvPr/>
          </p:nvSpPr>
          <p:spPr>
            <a:xfrm>
              <a:off x="2037184" y="2456909"/>
              <a:ext cx="1245637" cy="646331"/>
            </a:xfrm>
            <a:prstGeom prst="rect">
              <a:avLst/>
            </a:prstGeom>
            <a:noFill/>
          </p:spPr>
          <p:txBody>
            <a:bodyPr wrap="square" rtlCol="0">
              <a:spAutoFit/>
            </a:bodyPr>
            <a:lstStyle/>
            <a:p>
              <a:r>
                <a:rPr lang="en-US" dirty="0"/>
                <a:t>Landscaping</a:t>
              </a:r>
            </a:p>
          </p:txBody>
        </p:sp>
      </p:grpSp>
      <p:grpSp>
        <p:nvGrpSpPr>
          <p:cNvPr id="21" name="Group 20">
            <a:extLst>
              <a:ext uri="{FF2B5EF4-FFF2-40B4-BE49-F238E27FC236}">
                <a16:creationId xmlns:a16="http://schemas.microsoft.com/office/drawing/2014/main" id="{881E50E5-5693-4706-8028-804A5A1E9582}"/>
              </a:ext>
            </a:extLst>
          </p:cNvPr>
          <p:cNvGrpSpPr/>
          <p:nvPr/>
        </p:nvGrpSpPr>
        <p:grpSpPr>
          <a:xfrm>
            <a:off x="1668241" y="5401134"/>
            <a:ext cx="1560678" cy="644298"/>
            <a:chOff x="2015412" y="2304661"/>
            <a:chExt cx="1560678" cy="644298"/>
          </a:xfrm>
        </p:grpSpPr>
        <p:sp>
          <p:nvSpPr>
            <p:cNvPr id="22" name="Rectangle: Rounded Corners 21">
              <a:extLst>
                <a:ext uri="{FF2B5EF4-FFF2-40B4-BE49-F238E27FC236}">
                  <a16:creationId xmlns:a16="http://schemas.microsoft.com/office/drawing/2014/main" id="{A33EDECC-C87B-4707-9DC8-57715E4D0C31}"/>
                </a:ext>
              </a:extLst>
            </p:cNvPr>
            <p:cNvSpPr/>
            <p:nvPr/>
          </p:nvSpPr>
          <p:spPr>
            <a:xfrm>
              <a:off x="2015412" y="2304661"/>
              <a:ext cx="1362270" cy="64429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4333681-FAEF-4F83-B424-AED6B6737191}"/>
                </a:ext>
              </a:extLst>
            </p:cNvPr>
            <p:cNvSpPr txBox="1"/>
            <p:nvPr/>
          </p:nvSpPr>
          <p:spPr>
            <a:xfrm>
              <a:off x="2330453" y="2442144"/>
              <a:ext cx="1245637" cy="369332"/>
            </a:xfrm>
            <a:prstGeom prst="rect">
              <a:avLst/>
            </a:prstGeom>
            <a:noFill/>
          </p:spPr>
          <p:txBody>
            <a:bodyPr wrap="square" rtlCol="0">
              <a:spAutoFit/>
            </a:bodyPr>
            <a:lstStyle/>
            <a:p>
              <a:r>
                <a:rPr lang="en-US"/>
                <a:t>Signs</a:t>
              </a:r>
            </a:p>
          </p:txBody>
        </p:sp>
      </p:grpSp>
      <p:pic>
        <p:nvPicPr>
          <p:cNvPr id="27" name="Picture 27">
            <a:extLst>
              <a:ext uri="{FF2B5EF4-FFF2-40B4-BE49-F238E27FC236}">
                <a16:creationId xmlns:a16="http://schemas.microsoft.com/office/drawing/2014/main" id="{AE1D07ED-58C9-0BC0-1A6E-FCA58B2C35DA}"/>
              </a:ext>
            </a:extLst>
          </p:cNvPr>
          <p:cNvPicPr>
            <a:picLocks noChangeAspect="1"/>
          </p:cNvPicPr>
          <p:nvPr/>
        </p:nvPicPr>
        <p:blipFill>
          <a:blip r:embed="rId2"/>
          <a:stretch>
            <a:fillRect/>
          </a:stretch>
        </p:blipFill>
        <p:spPr>
          <a:xfrm>
            <a:off x="8949227" y="4315461"/>
            <a:ext cx="1591542" cy="1110977"/>
          </a:xfrm>
          <a:prstGeom prst="rect">
            <a:avLst/>
          </a:prstGeom>
        </p:spPr>
      </p:pic>
      <p:pic>
        <p:nvPicPr>
          <p:cNvPr id="3" name="Picture 2">
            <a:extLst>
              <a:ext uri="{FF2B5EF4-FFF2-40B4-BE49-F238E27FC236}">
                <a16:creationId xmlns:a16="http://schemas.microsoft.com/office/drawing/2014/main" id="{024A08D3-BFFF-96EF-9F15-C3A3F30AF0AF}"/>
              </a:ext>
            </a:extLst>
          </p:cNvPr>
          <p:cNvPicPr>
            <a:picLocks noChangeAspect="1"/>
          </p:cNvPicPr>
          <p:nvPr/>
        </p:nvPicPr>
        <p:blipFill>
          <a:blip r:embed="rId3"/>
          <a:stretch>
            <a:fillRect/>
          </a:stretch>
        </p:blipFill>
        <p:spPr>
          <a:xfrm>
            <a:off x="3711843" y="2303147"/>
            <a:ext cx="4568192" cy="3958331"/>
          </a:xfrm>
          <a:prstGeom prst="rect">
            <a:avLst/>
          </a:prstGeom>
        </p:spPr>
      </p:pic>
      <p:sp>
        <p:nvSpPr>
          <p:cNvPr id="4" name="Slide Number Placeholder 3">
            <a:extLst>
              <a:ext uri="{FF2B5EF4-FFF2-40B4-BE49-F238E27FC236}">
                <a16:creationId xmlns:a16="http://schemas.microsoft.com/office/drawing/2014/main" id="{15E7F6ED-C7D9-4134-BD62-5FCF69ECD7F6}"/>
              </a:ext>
            </a:extLst>
          </p:cNvPr>
          <p:cNvSpPr>
            <a:spLocks noGrp="1"/>
          </p:cNvSpPr>
          <p:nvPr>
            <p:ph type="sldNum" sz="quarter" idx="12"/>
          </p:nvPr>
        </p:nvSpPr>
        <p:spPr/>
        <p:txBody>
          <a:bodyPr/>
          <a:lstStyle/>
          <a:p>
            <a:fld id="{A603B1B1-3A7F-AE40-94E9-B6B723601248}" type="slidenum">
              <a:rPr lang="en-US" smtClean="0"/>
              <a:t>3</a:t>
            </a:fld>
            <a:endParaRPr lang="en-US"/>
          </a:p>
        </p:txBody>
      </p:sp>
      <p:sp>
        <p:nvSpPr>
          <p:cNvPr id="28" name="Rectangle: Rounded Corners 27">
            <a:extLst>
              <a:ext uri="{FF2B5EF4-FFF2-40B4-BE49-F238E27FC236}">
                <a16:creationId xmlns:a16="http://schemas.microsoft.com/office/drawing/2014/main" id="{FE64BA94-991A-7076-46A9-75D0A37A6104}"/>
              </a:ext>
            </a:extLst>
          </p:cNvPr>
          <p:cNvSpPr/>
          <p:nvPr/>
        </p:nvSpPr>
        <p:spPr>
          <a:xfrm>
            <a:off x="1668241" y="3308014"/>
            <a:ext cx="1362270" cy="64429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Height</a:t>
            </a:r>
          </a:p>
        </p:txBody>
      </p:sp>
    </p:spTree>
    <p:extLst>
      <p:ext uri="{BB962C8B-B14F-4D97-AF65-F5344CB8AC3E}">
        <p14:creationId xmlns:p14="http://schemas.microsoft.com/office/powerpoint/2010/main" val="3119836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FEADC8A-490B-4F1E-B702-7D832F6805E6}"/>
              </a:ext>
            </a:extLst>
          </p:cNvPr>
          <p:cNvSpPr>
            <a:spLocks noGrp="1"/>
          </p:cNvSpPr>
          <p:nvPr>
            <p:ph type="title"/>
          </p:nvPr>
        </p:nvSpPr>
        <p:spPr/>
        <p:txBody>
          <a:bodyPr/>
          <a:lstStyle/>
          <a:p>
            <a:r>
              <a:rPr lang="en-US"/>
              <a:t>Email List Serve</a:t>
            </a:r>
          </a:p>
        </p:txBody>
      </p:sp>
      <p:sp>
        <p:nvSpPr>
          <p:cNvPr id="17" name="Content Placeholder 16">
            <a:extLst>
              <a:ext uri="{FF2B5EF4-FFF2-40B4-BE49-F238E27FC236}">
                <a16:creationId xmlns:a16="http://schemas.microsoft.com/office/drawing/2014/main" id="{C7F8C05B-3B17-49BF-9A97-A33C224B5A38}"/>
              </a:ext>
            </a:extLst>
          </p:cNvPr>
          <p:cNvSpPr>
            <a:spLocks noGrp="1"/>
          </p:cNvSpPr>
          <p:nvPr>
            <p:ph idx="1"/>
          </p:nvPr>
        </p:nvSpPr>
        <p:spPr>
          <a:xfrm>
            <a:off x="838200" y="2607276"/>
            <a:ext cx="6804222" cy="3544974"/>
          </a:xfrm>
        </p:spPr>
        <p:txBody>
          <a:bodyPr/>
          <a:lstStyle/>
          <a:p>
            <a:pPr>
              <a:buFont typeface="Arial" panose="020B0604020202020204" pitchFamily="34" charset="0"/>
              <a:buChar char="•"/>
            </a:pPr>
            <a:r>
              <a:rPr lang="en-US">
                <a:cs typeface="Arial"/>
              </a:rPr>
              <a:t>Sign up for "push" notifications</a:t>
            </a:r>
          </a:p>
          <a:p>
            <a:pPr>
              <a:buFont typeface="Arial" panose="020B0604020202020204" pitchFamily="34" charset="0"/>
              <a:buChar char="•"/>
            </a:pPr>
            <a:r>
              <a:rPr lang="en-US">
                <a:cs typeface="Arial"/>
              </a:rPr>
              <a:t>Receive information on upcoming zoning cases by Council District</a:t>
            </a:r>
          </a:p>
          <a:p>
            <a:pPr>
              <a:buFont typeface="Arial" panose="020B0604020202020204" pitchFamily="34" charset="0"/>
              <a:buChar char="•"/>
            </a:pPr>
            <a:r>
              <a:rPr lang="en-US">
                <a:cs typeface="Arial"/>
              </a:rPr>
              <a:t>You can register for multiple Council Districts</a:t>
            </a:r>
            <a:endParaRPr lang="en-US"/>
          </a:p>
          <a:p>
            <a:pPr>
              <a:buFont typeface="Arial" panose="020B0604020202020204" pitchFamily="34" charset="0"/>
              <a:buChar char="•"/>
            </a:pPr>
            <a:r>
              <a:rPr lang="en-US">
                <a:hlinkClick r:id="rId2"/>
              </a:rPr>
              <a:t>Zoning – Welcome to the City of Fort Worth (fortworthtexas.gov)</a:t>
            </a:r>
            <a:endParaRPr lang="en-US">
              <a:cs typeface="Arial"/>
            </a:endParaRPr>
          </a:p>
          <a:p>
            <a:endParaRPr lang="en-US"/>
          </a:p>
        </p:txBody>
      </p:sp>
      <p:pic>
        <p:nvPicPr>
          <p:cNvPr id="3" name="Picture 4">
            <a:extLst>
              <a:ext uri="{FF2B5EF4-FFF2-40B4-BE49-F238E27FC236}">
                <a16:creationId xmlns:a16="http://schemas.microsoft.com/office/drawing/2014/main" id="{1494C01E-BD2F-FEBE-D6A1-325CB2530817}"/>
              </a:ext>
            </a:extLst>
          </p:cNvPr>
          <p:cNvPicPr>
            <a:picLocks noChangeAspect="1"/>
          </p:cNvPicPr>
          <p:nvPr/>
        </p:nvPicPr>
        <p:blipFill>
          <a:blip r:embed="rId3"/>
          <a:stretch>
            <a:fillRect/>
          </a:stretch>
        </p:blipFill>
        <p:spPr>
          <a:xfrm>
            <a:off x="8091486" y="1129990"/>
            <a:ext cx="2709055" cy="5545873"/>
          </a:xfrm>
          <a:prstGeom prst="rect">
            <a:avLst/>
          </a:prstGeom>
        </p:spPr>
      </p:pic>
      <p:sp>
        <p:nvSpPr>
          <p:cNvPr id="6" name="Arrow: Right 5">
            <a:extLst>
              <a:ext uri="{FF2B5EF4-FFF2-40B4-BE49-F238E27FC236}">
                <a16:creationId xmlns:a16="http://schemas.microsoft.com/office/drawing/2014/main" id="{FB390F01-11A8-E1FE-EB0E-66BEF8EEBC08}"/>
              </a:ext>
            </a:extLst>
          </p:cNvPr>
          <p:cNvSpPr/>
          <p:nvPr/>
        </p:nvSpPr>
        <p:spPr>
          <a:xfrm>
            <a:off x="7034561" y="1951463"/>
            <a:ext cx="1087243" cy="3252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F05D81-B79A-84D1-1580-0CF53D2CBA23}"/>
              </a:ext>
            </a:extLst>
          </p:cNvPr>
          <p:cNvSpPr/>
          <p:nvPr/>
        </p:nvSpPr>
        <p:spPr>
          <a:xfrm>
            <a:off x="8066049" y="1059365"/>
            <a:ext cx="2518316" cy="8920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3B2A45-F777-AA50-734C-DEB5BF8A8079}"/>
              </a:ext>
            </a:extLst>
          </p:cNvPr>
          <p:cNvSpPr/>
          <p:nvPr/>
        </p:nvSpPr>
        <p:spPr>
          <a:xfrm>
            <a:off x="8038171" y="5780048"/>
            <a:ext cx="2815681" cy="8920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F4CF59-2C6C-1DA6-4A13-056703C09ED7}"/>
              </a:ext>
            </a:extLst>
          </p:cNvPr>
          <p:cNvSpPr/>
          <p:nvPr/>
        </p:nvSpPr>
        <p:spPr>
          <a:xfrm>
            <a:off x="6811537" y="1719145"/>
            <a:ext cx="910681" cy="8920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4D19420D-ADBD-BF43-1056-16916F4A7FB5}"/>
              </a:ext>
            </a:extLst>
          </p:cNvPr>
          <p:cNvPicPr>
            <a:picLocks noChangeAspect="1"/>
          </p:cNvPicPr>
          <p:nvPr/>
        </p:nvPicPr>
        <p:blipFill>
          <a:blip r:embed="rId4"/>
          <a:stretch>
            <a:fillRect/>
          </a:stretch>
        </p:blipFill>
        <p:spPr>
          <a:xfrm>
            <a:off x="7475035" y="1794271"/>
            <a:ext cx="3746809" cy="4263775"/>
          </a:xfrm>
          <a:prstGeom prst="rect">
            <a:avLst/>
          </a:prstGeom>
          <a:ln>
            <a:solidFill>
              <a:srgbClr val="000000"/>
            </a:solidFill>
          </a:ln>
        </p:spPr>
      </p:pic>
      <p:grpSp>
        <p:nvGrpSpPr>
          <p:cNvPr id="15" name="Group 14">
            <a:extLst>
              <a:ext uri="{FF2B5EF4-FFF2-40B4-BE49-F238E27FC236}">
                <a16:creationId xmlns:a16="http://schemas.microsoft.com/office/drawing/2014/main" id="{3C62E7EF-1611-BA1A-478E-74F2F1D94A8E}"/>
              </a:ext>
            </a:extLst>
          </p:cNvPr>
          <p:cNvGrpSpPr/>
          <p:nvPr/>
        </p:nvGrpSpPr>
        <p:grpSpPr>
          <a:xfrm>
            <a:off x="7387682" y="1167161"/>
            <a:ext cx="4042316" cy="5555165"/>
            <a:chOff x="7387682" y="1167161"/>
            <a:chExt cx="4042316" cy="5555165"/>
          </a:xfrm>
        </p:grpSpPr>
        <p:sp>
          <p:nvSpPr>
            <p:cNvPr id="12" name="Rectangle 11">
              <a:extLst>
                <a:ext uri="{FF2B5EF4-FFF2-40B4-BE49-F238E27FC236}">
                  <a16:creationId xmlns:a16="http://schemas.microsoft.com/office/drawing/2014/main" id="{249D1719-9CBC-D0AD-45D7-75AC41398441}"/>
                </a:ext>
              </a:extLst>
            </p:cNvPr>
            <p:cNvSpPr/>
            <p:nvPr/>
          </p:nvSpPr>
          <p:spPr>
            <a:xfrm>
              <a:off x="7387682" y="1747023"/>
              <a:ext cx="724829" cy="4423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5A728A9-4B79-A4A7-C2DB-2AF6BCB8E460}"/>
                </a:ext>
              </a:extLst>
            </p:cNvPr>
            <p:cNvSpPr/>
            <p:nvPr/>
          </p:nvSpPr>
          <p:spPr>
            <a:xfrm>
              <a:off x="10073267" y="1607632"/>
              <a:ext cx="1356731" cy="4618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6A69F0BD-1205-0233-4E49-014DB9518E3D}"/>
                </a:ext>
              </a:extLst>
            </p:cNvPr>
            <p:cNvPicPr>
              <a:picLocks noChangeAspect="1"/>
            </p:cNvPicPr>
            <p:nvPr/>
          </p:nvPicPr>
          <p:blipFill>
            <a:blip r:embed="rId5"/>
            <a:stretch>
              <a:fillRect/>
            </a:stretch>
          </p:blipFill>
          <p:spPr>
            <a:xfrm>
              <a:off x="7751326" y="1167161"/>
              <a:ext cx="2497274" cy="5555165"/>
            </a:xfrm>
            <a:prstGeom prst="rect">
              <a:avLst/>
            </a:prstGeom>
            <a:ln>
              <a:solidFill>
                <a:schemeClr val="tx1"/>
              </a:solidFill>
            </a:ln>
          </p:spPr>
        </p:pic>
        <p:sp>
          <p:nvSpPr>
            <p:cNvPr id="14" name="Rectangle 13">
              <a:extLst>
                <a:ext uri="{FF2B5EF4-FFF2-40B4-BE49-F238E27FC236}">
                  <a16:creationId xmlns:a16="http://schemas.microsoft.com/office/drawing/2014/main" id="{13D0D58E-220D-DF63-03F5-B6D7BAB2E4A1}"/>
                </a:ext>
              </a:extLst>
            </p:cNvPr>
            <p:cNvSpPr/>
            <p:nvPr/>
          </p:nvSpPr>
          <p:spPr>
            <a:xfrm>
              <a:off x="8063725" y="4516244"/>
              <a:ext cx="1619250" cy="216456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A1F88F1D-D7A1-407A-86DB-E09F32FAB618}"/>
              </a:ext>
            </a:extLst>
          </p:cNvPr>
          <p:cNvSpPr>
            <a:spLocks noGrp="1"/>
          </p:cNvSpPr>
          <p:nvPr>
            <p:ph type="sldNum" sz="quarter" idx="12"/>
          </p:nvPr>
        </p:nvSpPr>
        <p:spPr/>
        <p:txBody>
          <a:bodyPr/>
          <a:lstStyle/>
          <a:p>
            <a:fld id="{A603B1B1-3A7F-AE40-94E9-B6B723601248}" type="slidenum">
              <a:rPr lang="en-US" smtClean="0"/>
              <a:t>30</a:t>
            </a:fld>
            <a:endParaRPr lang="en-US"/>
          </a:p>
        </p:txBody>
      </p:sp>
    </p:spTree>
    <p:extLst>
      <p:ext uri="{BB962C8B-B14F-4D97-AF65-F5344CB8AC3E}">
        <p14:creationId xmlns:p14="http://schemas.microsoft.com/office/powerpoint/2010/main" val="973779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317BBE7-9913-496F-AF71-896C9814BB4F}"/>
              </a:ext>
            </a:extLst>
          </p:cNvPr>
          <p:cNvSpPr>
            <a:spLocks noGrp="1"/>
          </p:cNvSpPr>
          <p:nvPr>
            <p:ph idx="1"/>
          </p:nvPr>
        </p:nvSpPr>
        <p:spPr>
          <a:xfrm>
            <a:off x="838200" y="2438599"/>
            <a:ext cx="10515600" cy="3837913"/>
          </a:xfrm>
        </p:spPr>
        <p:txBody>
          <a:bodyPr lIns="91440" tIns="45720" rIns="91440" bIns="45720" anchor="t"/>
          <a:lstStyle/>
          <a:p>
            <a:pPr marL="0" indent="0">
              <a:spcBef>
                <a:spcPct val="50000"/>
              </a:spcBef>
              <a:buNone/>
              <a:defRPr/>
            </a:pPr>
            <a:r>
              <a:rPr lang="en-US" altLang="en-US" sz="2400" b="1" dirty="0">
                <a:ea typeface="Calibri" panose="020F0502020204030204" pitchFamily="34" charset="0"/>
                <a:cs typeface="Arial"/>
              </a:rPr>
              <a:t>Attend public hearings on zoning cases located in/near your neighborhood</a:t>
            </a:r>
          </a:p>
          <a:p>
            <a:pPr>
              <a:spcBef>
                <a:spcPct val="50000"/>
              </a:spcBef>
              <a:buFont typeface="Arial" panose="020B0604020202020204" pitchFamily="34" charset="0"/>
              <a:buChar char="•"/>
              <a:defRPr/>
            </a:pPr>
            <a:r>
              <a:rPr lang="en-US" altLang="en-US" sz="2400" dirty="0">
                <a:ea typeface="Calibri" panose="020F0502020204030204" pitchFamily="34" charset="0"/>
                <a:cs typeface="Arial"/>
              </a:rPr>
              <a:t>Zoning Commission</a:t>
            </a:r>
          </a:p>
          <a:p>
            <a:pPr lvl="1">
              <a:spcBef>
                <a:spcPct val="50000"/>
              </a:spcBef>
              <a:buFont typeface="Arial" panose="020B0604020202020204" pitchFamily="34" charset="0"/>
              <a:buChar char="•"/>
              <a:defRPr/>
            </a:pPr>
            <a:r>
              <a:rPr lang="en-US" altLang="en-US" sz="2400" dirty="0">
                <a:ea typeface="Calibri" panose="020F0502020204030204" pitchFamily="34" charset="0"/>
                <a:cs typeface="Arial"/>
              </a:rPr>
              <a:t>Applicant has 5 minutes to speak</a:t>
            </a:r>
          </a:p>
          <a:p>
            <a:pPr marL="749300" lvl="1" indent="-285750">
              <a:spcBef>
                <a:spcPct val="50000"/>
              </a:spcBef>
              <a:buFont typeface="Arial" panose="020B0604020202020204" pitchFamily="34" charset="0"/>
              <a:buChar char="•"/>
              <a:defRPr/>
            </a:pPr>
            <a:r>
              <a:rPr lang="en-US" altLang="en-US" sz="2400" dirty="0">
                <a:ea typeface="Calibri" panose="020F0502020204030204" pitchFamily="34" charset="0"/>
                <a:cs typeface="Arial"/>
              </a:rPr>
              <a:t>All opposition has 7 minutes to speak unless extra time is granted</a:t>
            </a:r>
          </a:p>
          <a:p>
            <a:pPr marL="749300" lvl="1" indent="-285750">
              <a:spcBef>
                <a:spcPct val="50000"/>
              </a:spcBef>
              <a:buFont typeface="Arial" panose="020B0604020202020204" pitchFamily="34" charset="0"/>
              <a:buChar char="•"/>
              <a:defRPr/>
            </a:pPr>
            <a:r>
              <a:rPr lang="en-US" altLang="en-US" sz="2400" dirty="0">
                <a:ea typeface="Calibri" panose="020F0502020204030204" pitchFamily="34" charset="0"/>
                <a:cs typeface="Arial"/>
              </a:rPr>
              <a:t>Applicant is provided 2 minutes to address any public comments given</a:t>
            </a:r>
          </a:p>
          <a:p>
            <a:pPr>
              <a:spcBef>
                <a:spcPct val="50000"/>
              </a:spcBef>
              <a:buFont typeface="Arial" panose="020B0604020202020204" pitchFamily="34" charset="0"/>
              <a:buChar char="•"/>
              <a:defRPr/>
            </a:pPr>
            <a:r>
              <a:rPr lang="en-US" altLang="en-US" sz="2400" dirty="0">
                <a:ea typeface="Calibri" panose="020F0502020204030204" pitchFamily="34" charset="0"/>
                <a:cs typeface="Arial"/>
              </a:rPr>
              <a:t>City Council</a:t>
            </a:r>
          </a:p>
          <a:p>
            <a:pPr marL="749300" lvl="1" indent="-285750">
              <a:spcBef>
                <a:spcPct val="50000"/>
              </a:spcBef>
              <a:buFont typeface="Arial" panose="020B0604020202020204" pitchFamily="34" charset="0"/>
              <a:buChar char="•"/>
              <a:defRPr/>
            </a:pPr>
            <a:r>
              <a:rPr lang="en-US" altLang="en-US" sz="2400" dirty="0">
                <a:ea typeface="Calibri" panose="020F0502020204030204" pitchFamily="34" charset="0"/>
                <a:cs typeface="Arial"/>
              </a:rPr>
              <a:t>Each individual has 3 minutes to speak</a:t>
            </a:r>
          </a:p>
          <a:p>
            <a:endParaRPr lang="en-US" dirty="0"/>
          </a:p>
        </p:txBody>
      </p:sp>
      <p:sp>
        <p:nvSpPr>
          <p:cNvPr id="5" name="Title 2">
            <a:extLst>
              <a:ext uri="{FF2B5EF4-FFF2-40B4-BE49-F238E27FC236}">
                <a16:creationId xmlns:a16="http://schemas.microsoft.com/office/drawing/2014/main" id="{D39C2248-328A-13BA-7816-478D2E689212}"/>
              </a:ext>
            </a:extLst>
          </p:cNvPr>
          <p:cNvSpPr txBox="1">
            <a:spLocks/>
          </p:cNvSpPr>
          <p:nvPr/>
        </p:nvSpPr>
        <p:spPr>
          <a:xfrm>
            <a:off x="990600" y="1607976"/>
            <a:ext cx="10515600" cy="10595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Citizen Involvement</a:t>
            </a:r>
          </a:p>
        </p:txBody>
      </p:sp>
      <p:sp>
        <p:nvSpPr>
          <p:cNvPr id="2" name="Slide Number Placeholder 1">
            <a:extLst>
              <a:ext uri="{FF2B5EF4-FFF2-40B4-BE49-F238E27FC236}">
                <a16:creationId xmlns:a16="http://schemas.microsoft.com/office/drawing/2014/main" id="{37B91BF8-AA09-4DDB-BBBC-4D52A5DA4564}"/>
              </a:ext>
            </a:extLst>
          </p:cNvPr>
          <p:cNvSpPr>
            <a:spLocks noGrp="1"/>
          </p:cNvSpPr>
          <p:nvPr>
            <p:ph type="sldNum" sz="quarter" idx="12"/>
          </p:nvPr>
        </p:nvSpPr>
        <p:spPr/>
        <p:txBody>
          <a:bodyPr/>
          <a:lstStyle/>
          <a:p>
            <a:fld id="{A603B1B1-3A7F-AE40-94E9-B6B723601248}" type="slidenum">
              <a:rPr lang="en-US" smtClean="0"/>
              <a:t>31</a:t>
            </a:fld>
            <a:endParaRPr lang="en-US"/>
          </a:p>
        </p:txBody>
      </p:sp>
    </p:spTree>
    <p:extLst>
      <p:ext uri="{BB962C8B-B14F-4D97-AF65-F5344CB8AC3E}">
        <p14:creationId xmlns:p14="http://schemas.microsoft.com/office/powerpoint/2010/main" val="265119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227795" y="1358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itle 2">
            <a:extLst>
              <a:ext uri="{FF2B5EF4-FFF2-40B4-BE49-F238E27FC236}">
                <a16:creationId xmlns:a16="http://schemas.microsoft.com/office/drawing/2014/main" id="{475ACADB-FDC9-4A63-AAB7-21190D37CA10}"/>
              </a:ext>
            </a:extLst>
          </p:cNvPr>
          <p:cNvSpPr>
            <a:spLocks noGrp="1"/>
          </p:cNvSpPr>
          <p:nvPr>
            <p:ph type="title"/>
          </p:nvPr>
        </p:nvSpPr>
        <p:spPr/>
        <p:txBody>
          <a:bodyPr/>
          <a:lstStyle/>
          <a:p>
            <a:r>
              <a:rPr lang="en-US"/>
              <a:t>Citizen Involvement</a:t>
            </a:r>
          </a:p>
        </p:txBody>
      </p:sp>
      <p:sp>
        <p:nvSpPr>
          <p:cNvPr id="4" name="Content Placeholder 3">
            <a:extLst>
              <a:ext uri="{FF2B5EF4-FFF2-40B4-BE49-F238E27FC236}">
                <a16:creationId xmlns:a16="http://schemas.microsoft.com/office/drawing/2014/main" id="{E34D5474-D5BA-431A-99FB-0952CF1EE327}"/>
              </a:ext>
            </a:extLst>
          </p:cNvPr>
          <p:cNvSpPr>
            <a:spLocks noGrp="1"/>
          </p:cNvSpPr>
          <p:nvPr>
            <p:ph idx="1"/>
          </p:nvPr>
        </p:nvSpPr>
        <p:spPr>
          <a:xfrm>
            <a:off x="838200" y="2455764"/>
            <a:ext cx="10515600" cy="3544974"/>
          </a:xfrm>
        </p:spPr>
        <p:txBody>
          <a:bodyPr lIns="91440" tIns="45720" rIns="91440" bIns="45720" anchor="t"/>
          <a:lstStyle/>
          <a:p>
            <a:pPr marL="0" indent="0">
              <a:spcBef>
                <a:spcPct val="50000"/>
              </a:spcBef>
              <a:buNone/>
              <a:defRPr/>
            </a:pPr>
            <a:r>
              <a:rPr lang="en-US" altLang="en-US" b="1" dirty="0">
                <a:latin typeface="Arial"/>
                <a:ea typeface="Calibri" panose="020F0502020204030204" pitchFamily="34" charset="0"/>
                <a:cs typeface="Arial"/>
              </a:rPr>
              <a:t>Citizens may provide correspondence on zoning cases located in/near their neighborhood</a:t>
            </a:r>
          </a:p>
          <a:p>
            <a:pPr>
              <a:spcBef>
                <a:spcPct val="50000"/>
              </a:spcBef>
              <a:defRPr/>
            </a:pPr>
            <a:r>
              <a:rPr lang="en-US" altLang="en-US" dirty="0">
                <a:latin typeface="Arial"/>
                <a:ea typeface="Calibri" panose="020F0502020204030204" pitchFamily="34" charset="0"/>
                <a:cs typeface="Arial"/>
              </a:rPr>
              <a:t>Email correspondence to:</a:t>
            </a:r>
          </a:p>
          <a:p>
            <a:pPr lvl="1">
              <a:spcBef>
                <a:spcPct val="50000"/>
              </a:spcBef>
              <a:defRPr/>
            </a:pPr>
            <a:r>
              <a:rPr lang="en-US" altLang="en-US" dirty="0">
                <a:latin typeface="Arial"/>
                <a:ea typeface="Calibri" panose="020F0502020204030204" pitchFamily="34" charset="0"/>
                <a:cs typeface="Arial"/>
                <a:hlinkClick r:id="rId4"/>
              </a:rPr>
              <a:t>zoninglanduse@fortworthtexas.gov</a:t>
            </a:r>
            <a:endParaRPr lang="en-US" altLang="en-US" dirty="0">
              <a:latin typeface="Arial"/>
              <a:ea typeface="Calibri" panose="020F0502020204030204" pitchFamily="34" charset="0"/>
              <a:cs typeface="Arial"/>
            </a:endParaRPr>
          </a:p>
          <a:p>
            <a:pPr>
              <a:spcBef>
                <a:spcPct val="50000"/>
              </a:spcBef>
              <a:defRPr/>
            </a:pPr>
            <a:r>
              <a:rPr lang="en-US" altLang="en-US" dirty="0">
                <a:latin typeface="Arial"/>
                <a:ea typeface="Calibri" panose="020F0502020204030204" pitchFamily="34" charset="0"/>
                <a:cs typeface="Arial"/>
              </a:rPr>
              <a:t>Include the Zoning Case Number</a:t>
            </a:r>
          </a:p>
          <a:p>
            <a:pPr>
              <a:spcBef>
                <a:spcPct val="50000"/>
              </a:spcBef>
              <a:defRPr/>
            </a:pPr>
            <a:r>
              <a:rPr lang="en-US" altLang="en-US" dirty="0">
                <a:latin typeface="Arial"/>
                <a:ea typeface="Calibri" panose="020F0502020204030204" pitchFamily="34" charset="0"/>
                <a:cs typeface="Arial"/>
              </a:rPr>
              <a:t>Provide specific reasons for support/opposition to the case</a:t>
            </a:r>
          </a:p>
          <a:p>
            <a:pPr>
              <a:spcBef>
                <a:spcPct val="50000"/>
              </a:spcBef>
              <a:defRPr/>
            </a:pPr>
            <a:r>
              <a:rPr lang="en-US" altLang="en-US" dirty="0">
                <a:latin typeface="Arial"/>
                <a:ea typeface="Calibri" panose="020F0502020204030204" pitchFamily="34" charset="0"/>
                <a:cs typeface="Arial"/>
              </a:rPr>
              <a:t>Helpful to get the information to us Monday prior to the meeting</a:t>
            </a:r>
          </a:p>
          <a:p>
            <a:endParaRPr lang="en-US" dirty="0"/>
          </a:p>
        </p:txBody>
      </p:sp>
      <p:sp>
        <p:nvSpPr>
          <p:cNvPr id="5" name="Slide Number Placeholder 4">
            <a:extLst>
              <a:ext uri="{FF2B5EF4-FFF2-40B4-BE49-F238E27FC236}">
                <a16:creationId xmlns:a16="http://schemas.microsoft.com/office/drawing/2014/main" id="{41F25B78-E8B5-487D-BB59-A0269C20C85A}"/>
              </a:ext>
            </a:extLst>
          </p:cNvPr>
          <p:cNvSpPr>
            <a:spLocks noGrp="1"/>
          </p:cNvSpPr>
          <p:nvPr>
            <p:ph type="sldNum" sz="quarter" idx="12"/>
          </p:nvPr>
        </p:nvSpPr>
        <p:spPr/>
        <p:txBody>
          <a:bodyPr/>
          <a:lstStyle/>
          <a:p>
            <a:fld id="{A603B1B1-3A7F-AE40-94E9-B6B723601248}" type="slidenum">
              <a:rPr lang="en-US" smtClean="0"/>
              <a:t>32</a:t>
            </a:fld>
            <a:endParaRPr lang="en-US"/>
          </a:p>
        </p:txBody>
      </p:sp>
    </p:spTree>
    <p:extLst>
      <p:ext uri="{BB962C8B-B14F-4D97-AF65-F5344CB8AC3E}">
        <p14:creationId xmlns:p14="http://schemas.microsoft.com/office/powerpoint/2010/main" val="2616167305"/>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srcRect l="4563" t="3605" r="60589" b="15966"/>
          <a:stretch/>
        </p:blipFill>
        <p:spPr bwMode="auto">
          <a:xfrm>
            <a:off x="6076820" y="4013407"/>
            <a:ext cx="4447223" cy="2591422"/>
          </a:xfrm>
          <a:prstGeom prst="rect">
            <a:avLst/>
          </a:prstGeom>
          <a:solidFill>
            <a:srgbClr val="000000">
              <a:shade val="95000"/>
            </a:srgbClr>
          </a:solidFill>
          <a:ln w="57150" cap="sq">
            <a:solidFill>
              <a:srgbClr val="000000"/>
            </a:solidFill>
            <a:miter lim="800000"/>
          </a:ln>
          <a:effectLst>
            <a:outerShdw blurRad="254000" dist="190500" dir="2700000" sy="90000" algn="bl" rotWithShape="0">
              <a:srgbClr val="000000">
                <a:alpha val="40000"/>
              </a:srgbClr>
            </a:outerShdw>
          </a:effectLst>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9BA35DC9-9EC0-654F-1C2B-5384D8375714}"/>
              </a:ext>
            </a:extLst>
          </p:cNvPr>
          <p:cNvPicPr>
            <a:picLocks noChangeAspect="1"/>
          </p:cNvPicPr>
          <p:nvPr/>
        </p:nvPicPr>
        <p:blipFill rotWithShape="1">
          <a:blip r:embed="rId4"/>
          <a:srcRect t="23469" b="-340"/>
          <a:stretch/>
        </p:blipFill>
        <p:spPr>
          <a:xfrm>
            <a:off x="6077649" y="1396107"/>
            <a:ext cx="4236724" cy="2297539"/>
          </a:xfrm>
          <a:prstGeom prst="rect">
            <a:avLst/>
          </a:prstGeom>
          <a:solidFill>
            <a:srgbClr val="000000">
              <a:shade val="95000"/>
            </a:srgbClr>
          </a:solidFill>
          <a:ln w="57150" cap="sq">
            <a:solidFill>
              <a:srgbClr val="000000"/>
            </a:solidFill>
            <a:miter lim="800000"/>
          </a:ln>
          <a:effectLst>
            <a:outerShdw blurRad="254000" dist="190500" dir="2700000" sy="90000" algn="bl" rotWithShape="0">
              <a:srgbClr val="000000">
                <a:alpha val="40000"/>
              </a:srgbClr>
            </a:outerShdw>
          </a:effectLst>
        </p:spPr>
      </p:pic>
      <p:pic>
        <p:nvPicPr>
          <p:cNvPr id="3" name="Picture 2">
            <a:extLst>
              <a:ext uri="{FF2B5EF4-FFF2-40B4-BE49-F238E27FC236}">
                <a16:creationId xmlns:a16="http://schemas.microsoft.com/office/drawing/2014/main" id="{D438630B-FC44-788D-017E-712F95552D47}"/>
              </a:ext>
            </a:extLst>
          </p:cNvPr>
          <p:cNvPicPr>
            <a:picLocks noChangeAspect="1"/>
          </p:cNvPicPr>
          <p:nvPr/>
        </p:nvPicPr>
        <p:blipFill>
          <a:blip r:embed="rId5"/>
          <a:stretch>
            <a:fillRect/>
          </a:stretch>
        </p:blipFill>
        <p:spPr>
          <a:xfrm>
            <a:off x="8268929" y="2724609"/>
            <a:ext cx="3475048" cy="2299771"/>
          </a:xfrm>
          <a:prstGeom prst="rect">
            <a:avLst/>
          </a:prstGeom>
          <a:solidFill>
            <a:srgbClr val="000000">
              <a:shade val="95000"/>
            </a:srgbClr>
          </a:solidFill>
          <a:ln w="57150" cap="sq">
            <a:solidFill>
              <a:srgbClr val="000000"/>
            </a:solidFill>
            <a:miter lim="800000"/>
          </a:ln>
          <a:effectLst>
            <a:outerShdw blurRad="254000" dist="190500" dir="2700000" sy="90000" algn="bl" rotWithShape="0">
              <a:srgbClr val="000000">
                <a:alpha val="40000"/>
              </a:srgbClr>
            </a:outerShdw>
          </a:effectLst>
        </p:spPr>
      </p:pic>
      <p:sp>
        <p:nvSpPr>
          <p:cNvPr id="4" name="Title 3">
            <a:extLst>
              <a:ext uri="{FF2B5EF4-FFF2-40B4-BE49-F238E27FC236}">
                <a16:creationId xmlns:a16="http://schemas.microsoft.com/office/drawing/2014/main" id="{4DB19BAA-AC34-486E-A921-EAAEC89B4E9F}"/>
              </a:ext>
            </a:extLst>
          </p:cNvPr>
          <p:cNvSpPr>
            <a:spLocks noGrp="1"/>
          </p:cNvSpPr>
          <p:nvPr>
            <p:ph type="title"/>
          </p:nvPr>
        </p:nvSpPr>
        <p:spPr/>
        <p:txBody>
          <a:bodyPr/>
          <a:lstStyle/>
          <a:p>
            <a:r>
              <a:rPr lang="en-US" dirty="0"/>
              <a:t>Resources</a:t>
            </a:r>
          </a:p>
        </p:txBody>
      </p:sp>
      <p:sp>
        <p:nvSpPr>
          <p:cNvPr id="6" name="Content Placeholder 5">
            <a:extLst>
              <a:ext uri="{FF2B5EF4-FFF2-40B4-BE49-F238E27FC236}">
                <a16:creationId xmlns:a16="http://schemas.microsoft.com/office/drawing/2014/main" id="{DB628BE8-1147-4E86-A3AB-42F0400CA654}"/>
              </a:ext>
            </a:extLst>
          </p:cNvPr>
          <p:cNvSpPr>
            <a:spLocks noGrp="1"/>
          </p:cNvSpPr>
          <p:nvPr>
            <p:ph idx="1"/>
          </p:nvPr>
        </p:nvSpPr>
        <p:spPr>
          <a:xfrm>
            <a:off x="838200" y="2607276"/>
            <a:ext cx="5159477" cy="3544974"/>
          </a:xfrm>
        </p:spPr>
        <p:txBody>
          <a:bodyPr/>
          <a:lstStyle/>
          <a:p>
            <a:pPr>
              <a:spcBef>
                <a:spcPct val="50000"/>
              </a:spcBef>
              <a:buClr>
                <a:schemeClr val="accent1"/>
              </a:buClr>
              <a:buFont typeface="Arial" panose="020B0604020202020204" pitchFamily="34" charset="0"/>
              <a:buChar char="•"/>
              <a:defRPr/>
            </a:pPr>
            <a:r>
              <a:rPr lang="en-US" altLang="en-US" b="1">
                <a:latin typeface="Arial" panose="020B0604020202020204" pitchFamily="34" charset="0"/>
                <a:ea typeface="Calibri" panose="020F0502020204030204" pitchFamily="34" charset="0"/>
                <a:cs typeface="Arial" panose="020B0604020202020204" pitchFamily="34" charset="0"/>
                <a:hlinkClick r:id="rId6"/>
              </a:rPr>
              <a:t>City of Fort Worth Zoning</a:t>
            </a:r>
            <a:endParaRPr lang="en-US" altLang="en-US" b="1">
              <a:latin typeface="Arial" panose="020B0604020202020204" pitchFamily="34" charset="0"/>
              <a:ea typeface="Calibri" panose="020F0502020204030204" pitchFamily="34" charset="0"/>
              <a:cs typeface="Arial" panose="020B0604020202020204" pitchFamily="34" charset="0"/>
            </a:endParaRPr>
          </a:p>
          <a:p>
            <a:pPr>
              <a:spcBef>
                <a:spcPct val="50000"/>
              </a:spcBef>
              <a:buClr>
                <a:schemeClr val="accent1"/>
              </a:buClr>
              <a:buFont typeface="Arial" panose="020B0604020202020204" pitchFamily="34" charset="0"/>
              <a:buChar char="•"/>
              <a:defRPr/>
            </a:pPr>
            <a:r>
              <a:rPr lang="en-US" altLang="en-US" b="1">
                <a:latin typeface="Arial" panose="020B0604020202020204" pitchFamily="34" charset="0"/>
                <a:ea typeface="Calibri" panose="020F0502020204030204" pitchFamily="34" charset="0"/>
                <a:cs typeface="Arial" panose="020B0604020202020204" pitchFamily="34" charset="0"/>
                <a:hlinkClick r:id="rId7"/>
              </a:rPr>
              <a:t>Zoning Map</a:t>
            </a:r>
            <a:endParaRPr lang="en-US" altLang="en-US" b="1">
              <a:latin typeface="Arial" panose="020B0604020202020204" pitchFamily="34" charset="0"/>
              <a:ea typeface="Calibri" panose="020F0502020204030204" pitchFamily="34" charset="0"/>
              <a:cs typeface="Arial" panose="020B0604020202020204" pitchFamily="34" charset="0"/>
            </a:endParaRPr>
          </a:p>
          <a:p>
            <a:pPr>
              <a:spcBef>
                <a:spcPct val="50000"/>
              </a:spcBef>
              <a:buClr>
                <a:schemeClr val="accent1"/>
              </a:buClr>
              <a:buFont typeface="Arial" panose="020B0604020202020204" pitchFamily="34" charset="0"/>
              <a:buChar char="•"/>
              <a:defRPr/>
            </a:pPr>
            <a:r>
              <a:rPr lang="en-US" altLang="en-US" b="1">
                <a:latin typeface="Arial" panose="020B0604020202020204" pitchFamily="34" charset="0"/>
                <a:ea typeface="Calibri" panose="020F0502020204030204" pitchFamily="34" charset="0"/>
                <a:cs typeface="Arial" panose="020B0604020202020204" pitchFamily="34" charset="0"/>
                <a:hlinkClick r:id="rId8"/>
              </a:rPr>
              <a:t>Ordinance</a:t>
            </a:r>
            <a:endParaRPr lang="en-US" altLang="en-US" b="1">
              <a:latin typeface="Arial" panose="020B0604020202020204" pitchFamily="34" charset="0"/>
              <a:ea typeface="Calibri" panose="020F0502020204030204" pitchFamily="34" charset="0"/>
              <a:cs typeface="Arial" panose="020B0604020202020204" pitchFamily="34" charset="0"/>
            </a:endParaRPr>
          </a:p>
          <a:p>
            <a:pPr>
              <a:spcBef>
                <a:spcPct val="50000"/>
              </a:spcBef>
              <a:buClr>
                <a:schemeClr val="accent1"/>
              </a:buClr>
              <a:buFont typeface="Arial" panose="020B0604020202020204" pitchFamily="34" charset="0"/>
              <a:buChar char="•"/>
              <a:defRPr/>
            </a:pPr>
            <a:r>
              <a:rPr lang="en-US" altLang="en-US" b="1">
                <a:latin typeface="Arial" panose="020B0604020202020204" pitchFamily="34" charset="0"/>
                <a:ea typeface="Calibri" panose="020F0502020204030204" pitchFamily="34" charset="0"/>
                <a:cs typeface="Arial" panose="020B0604020202020204" pitchFamily="34" charset="0"/>
                <a:hlinkClick r:id="rId9"/>
              </a:rPr>
              <a:t>Story Map</a:t>
            </a:r>
            <a:endParaRPr lang="en-US" altLang="en-US" b="1">
              <a:latin typeface="Arial" panose="020B0604020202020204" pitchFamily="34" charset="0"/>
              <a:ea typeface="Calibri" panose="020F0502020204030204" pitchFamily="34" charset="0"/>
              <a:cs typeface="Arial" panose="020B0604020202020204" pitchFamily="34" charset="0"/>
            </a:endParaRPr>
          </a:p>
          <a:p>
            <a:pPr>
              <a:spcBef>
                <a:spcPct val="50000"/>
              </a:spcBef>
              <a:buClr>
                <a:schemeClr val="accent1"/>
              </a:buClr>
              <a:buFont typeface="Arial" panose="020B0604020202020204" pitchFamily="34" charset="0"/>
              <a:buChar char="•"/>
              <a:defRPr/>
            </a:pPr>
            <a:r>
              <a:rPr lang="en-US" altLang="en-US" b="1">
                <a:latin typeface="Arial" panose="020B0604020202020204" pitchFamily="34" charset="0"/>
                <a:ea typeface="Calibri" panose="020F0502020204030204" pitchFamily="34" charset="0"/>
                <a:cs typeface="Arial" panose="020B0604020202020204" pitchFamily="34" charset="0"/>
                <a:hlinkClick r:id="rId10"/>
              </a:rPr>
              <a:t>Fort Worth Television</a:t>
            </a:r>
            <a:endParaRPr lang="en-US"/>
          </a:p>
        </p:txBody>
      </p:sp>
      <p:sp>
        <p:nvSpPr>
          <p:cNvPr id="7" name="Slide Number Placeholder 6">
            <a:extLst>
              <a:ext uri="{FF2B5EF4-FFF2-40B4-BE49-F238E27FC236}">
                <a16:creationId xmlns:a16="http://schemas.microsoft.com/office/drawing/2014/main" id="{27F2B1A1-1546-4CB3-8BD5-9A471BBC382B}"/>
              </a:ext>
            </a:extLst>
          </p:cNvPr>
          <p:cNvSpPr>
            <a:spLocks noGrp="1"/>
          </p:cNvSpPr>
          <p:nvPr>
            <p:ph type="sldNum" sz="quarter" idx="12"/>
          </p:nvPr>
        </p:nvSpPr>
        <p:spPr/>
        <p:txBody>
          <a:bodyPr/>
          <a:lstStyle/>
          <a:p>
            <a:fld id="{A603B1B1-3A7F-AE40-94E9-B6B723601248}" type="slidenum">
              <a:rPr lang="en-US" smtClean="0"/>
              <a:t>33</a:t>
            </a:fld>
            <a:endParaRPr lang="en-US"/>
          </a:p>
        </p:txBody>
      </p:sp>
    </p:spTree>
    <p:extLst>
      <p:ext uri="{BB962C8B-B14F-4D97-AF65-F5344CB8AC3E}">
        <p14:creationId xmlns:p14="http://schemas.microsoft.com/office/powerpoint/2010/main" val="3267866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97B5DA-4D26-419D-BC6D-0EF88DDA1137}"/>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813746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72AD5-8548-65AE-5772-D7580D8D4B6C}"/>
              </a:ext>
            </a:extLst>
          </p:cNvPr>
          <p:cNvSpPr>
            <a:spLocks noGrp="1"/>
          </p:cNvSpPr>
          <p:nvPr>
            <p:ph type="title"/>
          </p:nvPr>
        </p:nvSpPr>
        <p:spPr/>
        <p:txBody>
          <a:bodyPr lIns="91440" tIns="45720" rIns="91440" bIns="45720" anchor="t"/>
          <a:lstStyle/>
          <a:p>
            <a:r>
              <a:rPr lang="en-US">
                <a:cs typeface="Arial"/>
              </a:rPr>
              <a:t>The Different Roles Of Zoning</a:t>
            </a:r>
          </a:p>
        </p:txBody>
      </p:sp>
      <p:sp>
        <p:nvSpPr>
          <p:cNvPr id="10" name="TextBox 9">
            <a:extLst>
              <a:ext uri="{FF2B5EF4-FFF2-40B4-BE49-F238E27FC236}">
                <a16:creationId xmlns:a16="http://schemas.microsoft.com/office/drawing/2014/main" id="{6B2BCB1A-99F0-7630-D3DD-111AC9930A63}"/>
              </a:ext>
            </a:extLst>
          </p:cNvPr>
          <p:cNvSpPr txBox="1"/>
          <p:nvPr/>
        </p:nvSpPr>
        <p:spPr>
          <a:xfrm>
            <a:off x="674503" y="3762928"/>
            <a:ext cx="208940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a:cs typeface="Arial"/>
              </a:rPr>
              <a:t>Responsibilities:</a:t>
            </a:r>
            <a:endParaRPr lang="en-US" b="1" u="sng"/>
          </a:p>
          <a:p>
            <a:pPr marL="342900" indent="-342900">
              <a:buFont typeface="Arial"/>
              <a:buChar char="•"/>
            </a:pPr>
            <a:r>
              <a:rPr lang="en-US">
                <a:ea typeface="+mn-lt"/>
                <a:cs typeface="+mn-lt"/>
              </a:rPr>
              <a:t>Zoning Change </a:t>
            </a:r>
            <a:endParaRPr lang="en-US"/>
          </a:p>
          <a:p>
            <a:pPr marL="342900" indent="-342900">
              <a:buFont typeface="Arial"/>
              <a:buChar char="•"/>
            </a:pPr>
            <a:r>
              <a:rPr lang="en-US">
                <a:cs typeface="Arial" panose="020B0604020202020204"/>
              </a:rPr>
              <a:t>Land Use</a:t>
            </a:r>
          </a:p>
          <a:p>
            <a:pPr marL="342900" indent="-342900">
              <a:buFont typeface="Arial"/>
              <a:buChar char="•"/>
            </a:pPr>
            <a:r>
              <a:rPr lang="en-US">
                <a:cs typeface="Arial" panose="020B0604020202020204"/>
              </a:rPr>
              <a:t>Bulk, Mass and Site Aesthetics</a:t>
            </a:r>
          </a:p>
          <a:p>
            <a:endParaRPr lang="en-US">
              <a:highlight>
                <a:srgbClr val="FFFF00"/>
              </a:highlight>
              <a:cs typeface="Arial"/>
            </a:endParaRPr>
          </a:p>
          <a:p>
            <a:endParaRPr lang="en-US">
              <a:cs typeface="Arial"/>
            </a:endParaRPr>
          </a:p>
        </p:txBody>
      </p:sp>
      <p:sp>
        <p:nvSpPr>
          <p:cNvPr id="11" name="TextBox 10">
            <a:extLst>
              <a:ext uri="{FF2B5EF4-FFF2-40B4-BE49-F238E27FC236}">
                <a16:creationId xmlns:a16="http://schemas.microsoft.com/office/drawing/2014/main" id="{093E6C67-D4D1-8326-A7A5-99DBD6A75037}"/>
              </a:ext>
            </a:extLst>
          </p:cNvPr>
          <p:cNvSpPr txBox="1"/>
          <p:nvPr/>
        </p:nvSpPr>
        <p:spPr>
          <a:xfrm>
            <a:off x="2916200" y="3762928"/>
            <a:ext cx="208940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dirty="0">
                <a:cs typeface="Arial"/>
              </a:rPr>
              <a:t>Responsibilities:</a:t>
            </a:r>
            <a:endParaRPr lang="en-US" b="1" u="sng" dirty="0"/>
          </a:p>
          <a:p>
            <a:pPr marL="285750" indent="-285750">
              <a:buFont typeface="Arial"/>
              <a:buChar char="•"/>
            </a:pPr>
            <a:r>
              <a:rPr lang="en-US" dirty="0">
                <a:cs typeface="Arial"/>
              </a:rPr>
              <a:t>Historic Preservation Program</a:t>
            </a:r>
          </a:p>
          <a:p>
            <a:pPr marL="285750" indent="-285750">
              <a:buFont typeface="Arial"/>
              <a:buChar char="•"/>
            </a:pPr>
            <a:r>
              <a:rPr lang="en-US" dirty="0">
                <a:cs typeface="Arial"/>
              </a:rPr>
              <a:t>Urban design &amp; form-based code districts</a:t>
            </a:r>
          </a:p>
          <a:p>
            <a:pPr marL="285750" indent="-285750">
              <a:buFont typeface="Arial"/>
              <a:buChar char="•"/>
            </a:pPr>
            <a:r>
              <a:rPr lang="en-US" dirty="0">
                <a:cs typeface="Arial"/>
              </a:rPr>
              <a:t>Commission administration</a:t>
            </a:r>
          </a:p>
          <a:p>
            <a:endParaRPr lang="en-US" dirty="0">
              <a:cs typeface="Arial"/>
            </a:endParaRPr>
          </a:p>
        </p:txBody>
      </p:sp>
      <p:sp>
        <p:nvSpPr>
          <p:cNvPr id="12" name="TextBox 11">
            <a:extLst>
              <a:ext uri="{FF2B5EF4-FFF2-40B4-BE49-F238E27FC236}">
                <a16:creationId xmlns:a16="http://schemas.microsoft.com/office/drawing/2014/main" id="{87A43344-88C6-5CCA-E927-DFC2C6BC10A3}"/>
              </a:ext>
            </a:extLst>
          </p:cNvPr>
          <p:cNvSpPr txBox="1"/>
          <p:nvPr/>
        </p:nvSpPr>
        <p:spPr>
          <a:xfrm>
            <a:off x="5042711" y="3762927"/>
            <a:ext cx="208940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a:cs typeface="Arial"/>
              </a:rPr>
              <a:t>Responsibilities:</a:t>
            </a:r>
            <a:endParaRPr lang="en-US" b="1" u="sng"/>
          </a:p>
          <a:p>
            <a:pPr marL="285750" indent="-285750">
              <a:buFont typeface="Arial"/>
              <a:buChar char="•"/>
            </a:pPr>
            <a:r>
              <a:rPr lang="en-US">
                <a:cs typeface="Arial"/>
              </a:rPr>
              <a:t>Design review</a:t>
            </a:r>
          </a:p>
          <a:p>
            <a:pPr marL="285750" indent="-285750">
              <a:buFont typeface="Arial"/>
              <a:buChar char="•"/>
            </a:pPr>
            <a:r>
              <a:rPr lang="en-US">
                <a:cs typeface="Arial"/>
              </a:rPr>
              <a:t>Board administration</a:t>
            </a:r>
          </a:p>
          <a:p>
            <a:pPr marL="285750" indent="-285750">
              <a:buFont typeface="Arial"/>
              <a:buChar char="•"/>
            </a:pPr>
            <a:r>
              <a:rPr lang="en-US">
                <a:cs typeface="Arial"/>
              </a:rPr>
              <a:t>Community engagement</a:t>
            </a:r>
          </a:p>
        </p:txBody>
      </p:sp>
      <p:sp>
        <p:nvSpPr>
          <p:cNvPr id="13" name="TextBox 12">
            <a:extLst>
              <a:ext uri="{FF2B5EF4-FFF2-40B4-BE49-F238E27FC236}">
                <a16:creationId xmlns:a16="http://schemas.microsoft.com/office/drawing/2014/main" id="{582D0227-F6B4-AB74-02B2-8C4E1428E329}"/>
              </a:ext>
            </a:extLst>
          </p:cNvPr>
          <p:cNvSpPr txBox="1"/>
          <p:nvPr/>
        </p:nvSpPr>
        <p:spPr>
          <a:xfrm>
            <a:off x="7284410" y="3762928"/>
            <a:ext cx="208940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a:cs typeface="Arial"/>
              </a:rPr>
              <a:t>Responsibilities:</a:t>
            </a:r>
            <a:endParaRPr lang="en-US" b="1" u="sng"/>
          </a:p>
          <a:p>
            <a:pPr marL="285750" indent="-285750">
              <a:buFont typeface="Arial"/>
              <a:buChar char="•"/>
            </a:pPr>
            <a:r>
              <a:rPr lang="en-US">
                <a:cs typeface="Arial"/>
              </a:rPr>
              <a:t>Design Review</a:t>
            </a:r>
          </a:p>
          <a:p>
            <a:pPr marL="285750" indent="-285750">
              <a:buFont typeface="Arial"/>
              <a:buChar char="•"/>
            </a:pPr>
            <a:r>
              <a:rPr lang="en-US">
                <a:ea typeface="+mn-lt"/>
                <a:cs typeface="+mn-lt"/>
              </a:rPr>
              <a:t>Prepares written reports to Boards</a:t>
            </a:r>
          </a:p>
          <a:p>
            <a:pPr marL="285750" indent="-285750">
              <a:buFont typeface="Arial"/>
              <a:buChar char="•"/>
            </a:pPr>
            <a:r>
              <a:rPr lang="en-US">
                <a:ea typeface="+mn-lt"/>
                <a:cs typeface="+mn-lt"/>
              </a:rPr>
              <a:t>Public Approvals Process</a:t>
            </a:r>
          </a:p>
          <a:p>
            <a:endParaRPr lang="en-US">
              <a:cs typeface="Arial"/>
            </a:endParaRPr>
          </a:p>
        </p:txBody>
      </p:sp>
      <p:sp>
        <p:nvSpPr>
          <p:cNvPr id="14" name="TextBox 13">
            <a:extLst>
              <a:ext uri="{FF2B5EF4-FFF2-40B4-BE49-F238E27FC236}">
                <a16:creationId xmlns:a16="http://schemas.microsoft.com/office/drawing/2014/main" id="{11420A53-117C-45C3-75F5-33F031AEE9A0}"/>
              </a:ext>
            </a:extLst>
          </p:cNvPr>
          <p:cNvSpPr txBox="1"/>
          <p:nvPr/>
        </p:nvSpPr>
        <p:spPr>
          <a:xfrm>
            <a:off x="9526107" y="3762927"/>
            <a:ext cx="208940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a:cs typeface="Arial"/>
              </a:rPr>
              <a:t>Responsibilities:</a:t>
            </a:r>
          </a:p>
          <a:p>
            <a:pPr marL="285750" indent="-285750">
              <a:buFont typeface="Arial"/>
              <a:buChar char="•"/>
            </a:pPr>
            <a:r>
              <a:rPr lang="en-US">
                <a:solidFill>
                  <a:srgbClr val="000000"/>
                </a:solidFill>
                <a:cs typeface="Arial"/>
              </a:rPr>
              <a:t>Exceptions for Certain Structures</a:t>
            </a:r>
          </a:p>
          <a:p>
            <a:pPr marL="285750" indent="-285750">
              <a:buFont typeface="Arial"/>
              <a:buChar char="•"/>
            </a:pPr>
            <a:r>
              <a:rPr lang="en-US">
                <a:solidFill>
                  <a:srgbClr val="000000"/>
                </a:solidFill>
                <a:cs typeface="Arial"/>
              </a:rPr>
              <a:t>Zoning Standards Waivers</a:t>
            </a:r>
          </a:p>
          <a:p>
            <a:pPr marL="285750" indent="-285750">
              <a:buFont typeface="Arial"/>
              <a:buChar char="•"/>
            </a:pPr>
            <a:r>
              <a:rPr lang="en-US">
                <a:solidFill>
                  <a:srgbClr val="000000"/>
                </a:solidFill>
                <a:cs typeface="Arial"/>
              </a:rPr>
              <a:t>Quasi-Judicial</a:t>
            </a:r>
          </a:p>
          <a:p>
            <a:endParaRPr lang="en-US">
              <a:cs typeface="Arial"/>
            </a:endParaRPr>
          </a:p>
        </p:txBody>
      </p:sp>
      <p:pic>
        <p:nvPicPr>
          <p:cNvPr id="7" name="Content Placeholder 6">
            <a:extLst>
              <a:ext uri="{FF2B5EF4-FFF2-40B4-BE49-F238E27FC236}">
                <a16:creationId xmlns:a16="http://schemas.microsoft.com/office/drawing/2014/main" id="{470874EB-D80A-6744-5698-D728E3698AC8}"/>
              </a:ext>
            </a:extLst>
          </p:cNvPr>
          <p:cNvPicPr>
            <a:picLocks noGrp="1" noChangeAspect="1"/>
          </p:cNvPicPr>
          <p:nvPr>
            <p:ph idx="1"/>
          </p:nvPr>
        </p:nvPicPr>
        <p:blipFill>
          <a:blip r:embed="rId2"/>
          <a:stretch>
            <a:fillRect/>
          </a:stretch>
        </p:blipFill>
        <p:spPr>
          <a:xfrm>
            <a:off x="838200" y="2583996"/>
            <a:ext cx="10515600" cy="1075161"/>
          </a:xfrm>
        </p:spPr>
      </p:pic>
      <p:sp>
        <p:nvSpPr>
          <p:cNvPr id="3" name="Slide Number Placeholder 2">
            <a:extLst>
              <a:ext uri="{FF2B5EF4-FFF2-40B4-BE49-F238E27FC236}">
                <a16:creationId xmlns:a16="http://schemas.microsoft.com/office/drawing/2014/main" id="{C1F84C9D-CD57-42D8-A59C-2D5E70D49A5F}"/>
              </a:ext>
            </a:extLst>
          </p:cNvPr>
          <p:cNvSpPr>
            <a:spLocks noGrp="1"/>
          </p:cNvSpPr>
          <p:nvPr>
            <p:ph type="sldNum" sz="quarter" idx="12"/>
          </p:nvPr>
        </p:nvSpPr>
        <p:spPr/>
        <p:txBody>
          <a:bodyPr/>
          <a:lstStyle/>
          <a:p>
            <a:fld id="{A603B1B1-3A7F-AE40-94E9-B6B723601248}" type="slidenum">
              <a:rPr lang="en-US" smtClean="0"/>
              <a:t>4</a:t>
            </a:fld>
            <a:endParaRPr lang="en-US"/>
          </a:p>
        </p:txBody>
      </p:sp>
    </p:spTree>
    <p:extLst>
      <p:ext uri="{BB962C8B-B14F-4D97-AF65-F5344CB8AC3E}">
        <p14:creationId xmlns:p14="http://schemas.microsoft.com/office/powerpoint/2010/main" val="2012480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831850" y="3225115"/>
            <a:ext cx="10515600"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endParaRPr lang="en-US">
              <a:solidFill>
                <a:srgbClr val="002060"/>
              </a:solidFill>
            </a:endParaRPr>
          </a:p>
        </p:txBody>
      </p:sp>
      <p:pic>
        <p:nvPicPr>
          <p:cNvPr id="8" name="Picture 7">
            <a:extLst>
              <a:ext uri="{FF2B5EF4-FFF2-40B4-BE49-F238E27FC236}">
                <a16:creationId xmlns:a16="http://schemas.microsoft.com/office/drawing/2014/main" id="{4FF9CE52-5033-4FFF-9724-5DBD773F28E1}"/>
              </a:ext>
            </a:extLst>
          </p:cNvPr>
          <p:cNvPicPr>
            <a:picLocks noChangeAspect="1"/>
          </p:cNvPicPr>
          <p:nvPr/>
        </p:nvPicPr>
        <p:blipFill>
          <a:blip r:embed="rId2"/>
          <a:stretch>
            <a:fillRect/>
          </a:stretch>
        </p:blipFill>
        <p:spPr>
          <a:xfrm>
            <a:off x="1316726" y="2773886"/>
            <a:ext cx="9430571" cy="3707662"/>
          </a:xfrm>
          <a:prstGeom prst="rect">
            <a:avLst/>
          </a:prstGeom>
        </p:spPr>
      </p:pic>
      <p:sp>
        <p:nvSpPr>
          <p:cNvPr id="10" name="Text Placeholder 2">
            <a:extLst>
              <a:ext uri="{FF2B5EF4-FFF2-40B4-BE49-F238E27FC236}">
                <a16:creationId xmlns:a16="http://schemas.microsoft.com/office/drawing/2014/main" id="{6417A621-6F3F-45F4-8A24-F96BAF91708A}"/>
              </a:ext>
            </a:extLst>
          </p:cNvPr>
          <p:cNvSpPr>
            <a:spLocks noGrp="1"/>
          </p:cNvSpPr>
          <p:nvPr>
            <p:ph type="body" idx="1"/>
          </p:nvPr>
        </p:nvSpPr>
        <p:spPr>
          <a:xfrm>
            <a:off x="421304" y="1575616"/>
            <a:ext cx="11323853" cy="776961"/>
          </a:xfrm>
        </p:spPr>
        <p:txBody>
          <a:bodyPr lIns="91440" tIns="45720" rIns="91440" bIns="45720" anchor="t">
            <a:noAutofit/>
          </a:bodyPr>
          <a:lstStyle/>
          <a:p>
            <a:pPr>
              <a:lnSpc>
                <a:spcPct val="100000"/>
              </a:lnSpc>
            </a:pPr>
            <a:r>
              <a:rPr lang="en-US" b="1">
                <a:solidFill>
                  <a:srgbClr val="002060"/>
                </a:solidFill>
              </a:rPr>
              <a:t>Development Services works with the community to create and adopt plans that ultimately lead to the regulatory documents that encompass zoning:</a:t>
            </a:r>
            <a:endParaRPr lang="en-US">
              <a:cs typeface="Arial" panose="020B0604020202020204"/>
            </a:endParaRPr>
          </a:p>
          <a:p>
            <a:pPr>
              <a:lnSpc>
                <a:spcPct val="100000"/>
              </a:lnSpc>
            </a:pPr>
            <a:endParaRPr lang="en-US" sz="3000" b="1">
              <a:solidFill>
                <a:srgbClr val="002060"/>
              </a:solidFill>
              <a:cs typeface="Arial" panose="020B0604020202020204"/>
            </a:endParaRPr>
          </a:p>
          <a:p>
            <a:pPr>
              <a:lnSpc>
                <a:spcPct val="100000"/>
              </a:lnSpc>
            </a:pPr>
            <a:endParaRPr lang="en-US">
              <a:solidFill>
                <a:srgbClr val="002060"/>
              </a:solidFill>
              <a:cs typeface="Arial" panose="020B0604020202020204"/>
            </a:endParaRPr>
          </a:p>
        </p:txBody>
      </p:sp>
    </p:spTree>
    <p:extLst>
      <p:ext uri="{BB962C8B-B14F-4D97-AF65-F5344CB8AC3E}">
        <p14:creationId xmlns:p14="http://schemas.microsoft.com/office/powerpoint/2010/main" val="3046293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5">
            <a:extLst>
              <a:ext uri="{FF2B5EF4-FFF2-40B4-BE49-F238E27FC236}">
                <a16:creationId xmlns:a16="http://schemas.microsoft.com/office/drawing/2014/main" id="{504FB1D2-88B6-10E8-4FD3-513FDD80FFFE}"/>
              </a:ext>
            </a:extLst>
          </p:cNvPr>
          <p:cNvPicPr>
            <a:picLocks noChangeAspect="1"/>
          </p:cNvPicPr>
          <p:nvPr/>
        </p:nvPicPr>
        <p:blipFill rotWithShape="1">
          <a:blip r:embed="rId2"/>
          <a:srcRect t="1837"/>
          <a:stretch/>
        </p:blipFill>
        <p:spPr>
          <a:xfrm>
            <a:off x="5169303" y="1794720"/>
            <a:ext cx="6892353" cy="4872780"/>
          </a:xfrm>
          <a:prstGeom prst="ellipse">
            <a:avLst/>
          </a:prstGeom>
          <a:ln>
            <a:noFill/>
          </a:ln>
          <a:effectLst>
            <a:softEdge rad="112500"/>
          </a:effectLst>
        </p:spPr>
      </p:pic>
      <p:sp>
        <p:nvSpPr>
          <p:cNvPr id="2" name="Title 1">
            <a:extLst>
              <a:ext uri="{FF2B5EF4-FFF2-40B4-BE49-F238E27FC236}">
                <a16:creationId xmlns:a16="http://schemas.microsoft.com/office/drawing/2014/main" id="{A79825B4-1BBB-43D8-BC1F-DB80F754BBAB}"/>
              </a:ext>
            </a:extLst>
          </p:cNvPr>
          <p:cNvSpPr>
            <a:spLocks noGrp="1"/>
          </p:cNvSpPr>
          <p:nvPr>
            <p:ph type="title"/>
          </p:nvPr>
        </p:nvSpPr>
        <p:spPr/>
        <p:txBody>
          <a:bodyPr lIns="91440" tIns="45720" rIns="91440" bIns="45720" anchor="t"/>
          <a:lstStyle/>
          <a:p>
            <a:r>
              <a:rPr lang="en-US"/>
              <a:t>Related Zoning Topics</a:t>
            </a:r>
          </a:p>
        </p:txBody>
      </p:sp>
      <p:sp>
        <p:nvSpPr>
          <p:cNvPr id="32" name="Content Placeholder 2">
            <a:extLst>
              <a:ext uri="{FF2B5EF4-FFF2-40B4-BE49-F238E27FC236}">
                <a16:creationId xmlns:a16="http://schemas.microsoft.com/office/drawing/2014/main" id="{C1EF08AF-D2EA-C027-D2EB-FE3946957B3F}"/>
              </a:ext>
            </a:extLst>
          </p:cNvPr>
          <p:cNvSpPr>
            <a:spLocks noGrp="1"/>
          </p:cNvSpPr>
          <p:nvPr>
            <p:ph idx="1"/>
          </p:nvPr>
        </p:nvSpPr>
        <p:spPr/>
        <p:txBody>
          <a:bodyPr vert="horz" lIns="91440" tIns="45720" rIns="91440" bIns="45720" rtlCol="0" anchor="t">
            <a:normAutofit/>
          </a:bodyPr>
          <a:lstStyle/>
          <a:p>
            <a:pPr fontAlgn="auto">
              <a:spcAft>
                <a:spcPts val="0"/>
              </a:spcAft>
              <a:buFont typeface="Arial" panose="020B0604020202020204" pitchFamily="34" charset="0"/>
              <a:buChar char="•"/>
              <a:defRPr/>
            </a:pPr>
            <a:r>
              <a:rPr lang="en-US" sz="2000">
                <a:hlinkClick r:id="rId3"/>
              </a:rPr>
              <a:t>Zoning Districts</a:t>
            </a:r>
            <a:endParaRPr lang="en-US">
              <a:cs typeface="Arial" panose="020B0604020202020204"/>
            </a:endParaRPr>
          </a:p>
          <a:p>
            <a:pPr>
              <a:buFont typeface="Arial" panose="020B0604020202020204" pitchFamily="34" charset="0"/>
              <a:buChar char="•"/>
              <a:defRPr/>
            </a:pPr>
            <a:r>
              <a:rPr lang="en-US" sz="2000">
                <a:hlinkClick r:id="rId4"/>
              </a:rPr>
              <a:t>Comprehensive Plan</a:t>
            </a:r>
            <a:endParaRPr lang="en-US" sz="2000">
              <a:cs typeface="Arial"/>
              <a:hlinkClick r:id="rId4"/>
            </a:endParaRPr>
          </a:p>
          <a:p>
            <a:pPr>
              <a:buFont typeface="Arial" panose="020B0604020202020204" pitchFamily="34" charset="0"/>
              <a:buChar char="•"/>
              <a:defRPr/>
            </a:pPr>
            <a:r>
              <a:rPr lang="en-US" sz="2000">
                <a:hlinkClick r:id="rId5"/>
              </a:rPr>
              <a:t>Rezoning Property</a:t>
            </a:r>
            <a:endParaRPr lang="en-US" sz="2000">
              <a:cs typeface="Arial"/>
              <a:hlinkClick r:id="rId5"/>
            </a:endParaRPr>
          </a:p>
          <a:p>
            <a:pPr>
              <a:buFont typeface="Arial" panose="020B0604020202020204" pitchFamily="34" charset="0"/>
              <a:buChar char="•"/>
              <a:defRPr/>
            </a:pPr>
            <a:r>
              <a:rPr lang="en-US" sz="2000">
                <a:hlinkClick r:id="rId6"/>
              </a:rPr>
              <a:t>How Citizens are Involved</a:t>
            </a:r>
            <a:endParaRPr lang="en-US" sz="2000">
              <a:cs typeface="Arial"/>
              <a:hlinkClick r:id="rId6"/>
            </a:endParaRPr>
          </a:p>
          <a:p>
            <a:pPr>
              <a:buFont typeface="Arial" panose="020B0604020202020204" pitchFamily="34" charset="0"/>
              <a:buChar char="•"/>
              <a:defRPr/>
            </a:pPr>
            <a:r>
              <a:rPr lang="en-US" sz="2000">
                <a:hlinkClick r:id="rId7"/>
              </a:rPr>
              <a:t>Resources</a:t>
            </a:r>
            <a:endParaRPr lang="en-US" sz="2000">
              <a:cs typeface="Arial"/>
              <a:hlinkClick r:id="rId7"/>
            </a:endParaRPr>
          </a:p>
          <a:p>
            <a:pPr marL="0">
              <a:buFont typeface="Arial" panose="020B0604020202020204" pitchFamily="34" charset="0"/>
              <a:buChar char="•"/>
              <a:defRPr/>
            </a:pPr>
            <a:endParaRPr lang="en-US" sz="2000"/>
          </a:p>
        </p:txBody>
      </p:sp>
      <p:sp>
        <p:nvSpPr>
          <p:cNvPr id="3" name="Slide Number Placeholder 2">
            <a:extLst>
              <a:ext uri="{FF2B5EF4-FFF2-40B4-BE49-F238E27FC236}">
                <a16:creationId xmlns:a16="http://schemas.microsoft.com/office/drawing/2014/main" id="{19844AD1-9F64-46B7-B90B-471A10840743}"/>
              </a:ext>
            </a:extLst>
          </p:cNvPr>
          <p:cNvSpPr>
            <a:spLocks noGrp="1"/>
          </p:cNvSpPr>
          <p:nvPr>
            <p:ph type="sldNum" sz="quarter" idx="12"/>
          </p:nvPr>
        </p:nvSpPr>
        <p:spPr/>
        <p:txBody>
          <a:bodyPr/>
          <a:lstStyle/>
          <a:p>
            <a:fld id="{A603B1B1-3A7F-AE40-94E9-B6B723601248}" type="slidenum">
              <a:rPr lang="en-US" smtClean="0"/>
              <a:t>6</a:t>
            </a:fld>
            <a:endParaRPr lang="en-US"/>
          </a:p>
        </p:txBody>
      </p:sp>
    </p:spTree>
    <p:extLst>
      <p:ext uri="{BB962C8B-B14F-4D97-AF65-F5344CB8AC3E}">
        <p14:creationId xmlns:p14="http://schemas.microsoft.com/office/powerpoint/2010/main" val="819673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EE61ED-817F-E830-08BE-D6D532CEE77B}"/>
              </a:ext>
            </a:extLst>
          </p:cNvPr>
          <p:cNvPicPr>
            <a:picLocks noChangeAspect="1"/>
          </p:cNvPicPr>
          <p:nvPr/>
        </p:nvPicPr>
        <p:blipFill rotWithShape="1">
          <a:blip r:embed="rId2"/>
          <a:srcRect l="39354" t="12128" b="402"/>
          <a:stretch/>
        </p:blipFill>
        <p:spPr>
          <a:xfrm>
            <a:off x="6026111" y="1936024"/>
            <a:ext cx="5083453" cy="4354176"/>
          </a:xfrm>
          <a:prstGeom prst="rect">
            <a:avLst/>
          </a:prstGeom>
        </p:spPr>
      </p:pic>
      <p:sp>
        <p:nvSpPr>
          <p:cNvPr id="2" name="Title 1">
            <a:extLst>
              <a:ext uri="{FF2B5EF4-FFF2-40B4-BE49-F238E27FC236}">
                <a16:creationId xmlns:a16="http://schemas.microsoft.com/office/drawing/2014/main" id="{F5D2AF5C-0C09-42FC-8A68-E8D89D7C6D5D}"/>
              </a:ext>
            </a:extLst>
          </p:cNvPr>
          <p:cNvSpPr>
            <a:spLocks noGrp="1"/>
          </p:cNvSpPr>
          <p:nvPr>
            <p:ph type="title"/>
          </p:nvPr>
        </p:nvSpPr>
        <p:spPr/>
        <p:txBody>
          <a:bodyPr/>
          <a:lstStyle/>
          <a:p>
            <a:r>
              <a:rPr lang="en-US" dirty="0"/>
              <a:t>Zoning Districts</a:t>
            </a:r>
          </a:p>
        </p:txBody>
      </p:sp>
      <p:sp>
        <p:nvSpPr>
          <p:cNvPr id="5" name="Content Placeholder 4">
            <a:extLst>
              <a:ext uri="{FF2B5EF4-FFF2-40B4-BE49-F238E27FC236}">
                <a16:creationId xmlns:a16="http://schemas.microsoft.com/office/drawing/2014/main" id="{87C32C1C-CAFA-41CD-A221-332226FD4794}"/>
              </a:ext>
            </a:extLst>
          </p:cNvPr>
          <p:cNvSpPr>
            <a:spLocks noGrp="1"/>
          </p:cNvSpPr>
          <p:nvPr>
            <p:ph idx="1"/>
          </p:nvPr>
        </p:nvSpPr>
        <p:spPr>
          <a:xfrm>
            <a:off x="838200" y="2237173"/>
            <a:ext cx="5257800" cy="4354176"/>
          </a:xfrm>
        </p:spPr>
        <p:txBody>
          <a:bodyPr/>
          <a:lstStyle/>
          <a:p>
            <a:pPr marL="0" indent="0">
              <a:buNone/>
            </a:pPr>
            <a:r>
              <a:rPr lang="en-US" sz="2000" b="1" u="sng" dirty="0">
                <a:cs typeface="Arial"/>
              </a:rPr>
              <a:t>Partially Cumulative Zoning</a:t>
            </a:r>
          </a:p>
          <a:p>
            <a:pPr marL="285750" indent="-285750"/>
            <a:r>
              <a:rPr lang="en-US" sz="2000" dirty="0">
                <a:cs typeface="Arial"/>
              </a:rPr>
              <a:t>Zoning categorizes land use in two ways:</a:t>
            </a:r>
          </a:p>
          <a:p>
            <a:pPr marL="742950" lvl="1" indent="-285750"/>
            <a:r>
              <a:rPr lang="en-US" sz="2000" b="1" dirty="0">
                <a:cs typeface="Arial"/>
              </a:rPr>
              <a:t>TYPE</a:t>
            </a:r>
            <a:r>
              <a:rPr lang="en-US" sz="2000" dirty="0">
                <a:cs typeface="Arial"/>
              </a:rPr>
              <a:t> of land use </a:t>
            </a:r>
          </a:p>
          <a:p>
            <a:pPr marL="742950" lvl="1" indent="-285750"/>
            <a:r>
              <a:rPr lang="en-US" sz="2000" b="1" dirty="0">
                <a:cs typeface="Arial"/>
              </a:rPr>
              <a:t>INTENSITY</a:t>
            </a:r>
            <a:r>
              <a:rPr lang="en-US" sz="2000" dirty="0">
                <a:cs typeface="Arial"/>
              </a:rPr>
              <a:t> of land use</a:t>
            </a:r>
            <a:endParaRPr lang="en-US" sz="2000" b="1" dirty="0">
              <a:cs typeface="Arial"/>
            </a:endParaRPr>
          </a:p>
          <a:p>
            <a:pPr marL="285750" indent="-285750"/>
            <a:r>
              <a:rPr lang="en-US" sz="2000" dirty="0">
                <a:cs typeface="Arial"/>
              </a:rPr>
              <a:t>Some less-intensive uses are allowed in more-intensive use areas:</a:t>
            </a:r>
          </a:p>
          <a:p>
            <a:pPr marL="285750" indent="-285750"/>
            <a:r>
              <a:rPr lang="en-US" sz="2000" dirty="0">
                <a:cs typeface="Arial"/>
              </a:rPr>
              <a:t>Lower-density residential </a:t>
            </a:r>
            <a:r>
              <a:rPr lang="en-US" sz="2000" b="1" dirty="0">
                <a:cs typeface="Arial"/>
              </a:rPr>
              <a:t>is allowed</a:t>
            </a:r>
            <a:r>
              <a:rPr lang="en-US" sz="2000" dirty="0">
                <a:cs typeface="Arial"/>
              </a:rPr>
              <a:t> in higher-density residential districts</a:t>
            </a:r>
          </a:p>
          <a:p>
            <a:pPr marL="285750" indent="-285750"/>
            <a:r>
              <a:rPr lang="en-US" sz="2000" dirty="0">
                <a:cs typeface="Arial"/>
              </a:rPr>
              <a:t>Commercial uses </a:t>
            </a:r>
            <a:r>
              <a:rPr lang="en-US" sz="2000" b="1" dirty="0">
                <a:cs typeface="Arial"/>
              </a:rPr>
              <a:t>are allowed </a:t>
            </a:r>
            <a:r>
              <a:rPr lang="en-US" sz="2000" dirty="0">
                <a:cs typeface="Arial"/>
              </a:rPr>
              <a:t>industrial districts, but…</a:t>
            </a:r>
          </a:p>
          <a:p>
            <a:pPr marL="285750" indent="-285750"/>
            <a:r>
              <a:rPr lang="en-US" sz="2000" dirty="0">
                <a:cs typeface="Arial"/>
              </a:rPr>
              <a:t>Residential uses are not permitted in non-residential districts because they’re different </a:t>
            </a:r>
            <a:r>
              <a:rPr lang="en-US" sz="2000" b="1" dirty="0">
                <a:cs typeface="Arial"/>
              </a:rPr>
              <a:t>types</a:t>
            </a:r>
            <a:r>
              <a:rPr lang="en-US" sz="2000" dirty="0">
                <a:cs typeface="Arial"/>
              </a:rPr>
              <a:t> of land use</a:t>
            </a:r>
          </a:p>
          <a:p>
            <a:endParaRPr lang="en-US" dirty="0"/>
          </a:p>
        </p:txBody>
      </p:sp>
      <p:sp>
        <p:nvSpPr>
          <p:cNvPr id="6" name="Oval 5">
            <a:extLst>
              <a:ext uri="{FF2B5EF4-FFF2-40B4-BE49-F238E27FC236}">
                <a16:creationId xmlns:a16="http://schemas.microsoft.com/office/drawing/2014/main" id="{9F5FA67F-DC3E-704C-EEF0-244EDC17C593}"/>
              </a:ext>
            </a:extLst>
          </p:cNvPr>
          <p:cNvSpPr/>
          <p:nvPr/>
        </p:nvSpPr>
        <p:spPr>
          <a:xfrm>
            <a:off x="5880434" y="2055394"/>
            <a:ext cx="631657" cy="53139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A3D8BB8-7793-4447-85EE-11E79D17C543}"/>
              </a:ext>
            </a:extLst>
          </p:cNvPr>
          <p:cNvSpPr>
            <a:spLocks noGrp="1"/>
          </p:cNvSpPr>
          <p:nvPr>
            <p:ph type="sldNum" sz="quarter" idx="12"/>
          </p:nvPr>
        </p:nvSpPr>
        <p:spPr/>
        <p:txBody>
          <a:bodyPr/>
          <a:lstStyle/>
          <a:p>
            <a:fld id="{A603B1B1-3A7F-AE40-94E9-B6B723601248}" type="slidenum">
              <a:rPr lang="en-US" smtClean="0"/>
              <a:t>7</a:t>
            </a:fld>
            <a:endParaRPr lang="en-US"/>
          </a:p>
        </p:txBody>
      </p:sp>
    </p:spTree>
    <p:extLst>
      <p:ext uri="{BB962C8B-B14F-4D97-AF65-F5344CB8AC3E}">
        <p14:creationId xmlns:p14="http://schemas.microsoft.com/office/powerpoint/2010/main" val="80423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21ADFE8-676A-4379-98B6-D657DB2B923A}"/>
              </a:ext>
            </a:extLst>
          </p:cNvPr>
          <p:cNvSpPr>
            <a:spLocks noGrp="1"/>
          </p:cNvSpPr>
          <p:nvPr>
            <p:ph idx="1"/>
          </p:nvPr>
        </p:nvSpPr>
        <p:spPr>
          <a:xfrm>
            <a:off x="838200" y="2607276"/>
            <a:ext cx="4648200" cy="3544974"/>
          </a:xfrm>
        </p:spPr>
        <p:txBody>
          <a:bodyPr lIns="91440" tIns="45720" rIns="91440" bIns="45720" anchor="t"/>
          <a:lstStyle/>
          <a:p>
            <a:pPr marL="0" indent="0">
              <a:spcBef>
                <a:spcPct val="50000"/>
              </a:spcBef>
              <a:buNone/>
              <a:defRPr/>
            </a:pPr>
            <a:r>
              <a:rPr lang="en-US" altLang="en-US" sz="2000" b="1" u="sng">
                <a:ea typeface="Calibri" panose="020F0502020204030204" pitchFamily="34" charset="0"/>
                <a:cs typeface="Arial"/>
                <a:hlinkClick r:id="rId3"/>
              </a:rPr>
              <a:t>Residential:</a:t>
            </a:r>
            <a:r>
              <a:rPr lang="en-US" altLang="en-US" sz="2000" b="1" u="sng">
                <a:ea typeface="Calibri" panose="020F0502020204030204" pitchFamily="34" charset="0"/>
                <a:cs typeface="Arial"/>
              </a:rPr>
              <a:t> </a:t>
            </a:r>
          </a:p>
          <a:p>
            <a:pPr>
              <a:spcBef>
                <a:spcPct val="50000"/>
              </a:spcBef>
              <a:defRPr/>
            </a:pPr>
            <a:r>
              <a:rPr lang="en-US" altLang="en-US" sz="2000">
                <a:ea typeface="Calibri" panose="020F0502020204030204" pitchFamily="34" charset="0"/>
                <a:cs typeface="Arial"/>
              </a:rPr>
              <a:t>“</a:t>
            </a:r>
            <a:r>
              <a:rPr lang="en-US" altLang="en-US" sz="2000" b="1">
                <a:solidFill>
                  <a:schemeClr val="accent1"/>
                </a:solidFill>
                <a:ea typeface="Calibri" panose="020F0502020204030204" pitchFamily="34" charset="0"/>
                <a:cs typeface="Arial"/>
              </a:rPr>
              <a:t>A-Districts</a:t>
            </a:r>
            <a:r>
              <a:rPr lang="en-US" altLang="en-US" sz="2000">
                <a:ea typeface="Calibri" panose="020F0502020204030204" pitchFamily="34" charset="0"/>
                <a:cs typeface="Arial"/>
              </a:rPr>
              <a:t>” allow single-family uses (single-family home)</a:t>
            </a:r>
          </a:p>
          <a:p>
            <a:pPr>
              <a:spcBef>
                <a:spcPct val="50000"/>
              </a:spcBef>
              <a:defRPr/>
            </a:pPr>
            <a:r>
              <a:rPr lang="en-US" altLang="en-US" sz="2000">
                <a:ea typeface="Calibri" panose="020F0502020204030204" pitchFamily="34" charset="0"/>
                <a:cs typeface="Arial"/>
              </a:rPr>
              <a:t>“</a:t>
            </a:r>
            <a:r>
              <a:rPr lang="en-US" altLang="en-US" sz="2000" b="1">
                <a:solidFill>
                  <a:schemeClr val="accent1"/>
                </a:solidFill>
                <a:ea typeface="Calibri" panose="020F0502020204030204" pitchFamily="34" charset="0"/>
                <a:cs typeface="Arial"/>
              </a:rPr>
              <a:t>B-Districts</a:t>
            </a:r>
            <a:r>
              <a:rPr lang="en-US" altLang="en-US" sz="2000">
                <a:ea typeface="Calibri" panose="020F0502020204030204" pitchFamily="34" charset="0"/>
                <a:cs typeface="Arial"/>
              </a:rPr>
              <a:t>” allows duplex and single-family uses</a:t>
            </a:r>
          </a:p>
          <a:p>
            <a:pPr>
              <a:spcBef>
                <a:spcPct val="50000"/>
              </a:spcBef>
              <a:defRPr/>
            </a:pPr>
            <a:r>
              <a:rPr lang="en-US" altLang="en-US" sz="2000">
                <a:ea typeface="Calibri" panose="020F0502020204030204" pitchFamily="34" charset="0"/>
                <a:cs typeface="Arial"/>
              </a:rPr>
              <a:t>“</a:t>
            </a:r>
            <a:r>
              <a:rPr lang="en-US" altLang="en-US" sz="2000" b="1">
                <a:solidFill>
                  <a:schemeClr val="accent1"/>
                </a:solidFill>
                <a:ea typeface="Calibri" panose="020F0502020204030204" pitchFamily="34" charset="0"/>
                <a:cs typeface="Arial"/>
              </a:rPr>
              <a:t>C-Districts</a:t>
            </a:r>
            <a:r>
              <a:rPr lang="en-US" altLang="en-US" sz="2000">
                <a:ea typeface="Calibri" panose="020F0502020204030204" pitchFamily="34" charset="0"/>
                <a:cs typeface="Arial"/>
              </a:rPr>
              <a:t>” allow multifamily (apartment), duplex, and single-family up to 24 units per acre</a:t>
            </a:r>
          </a:p>
          <a:p>
            <a:pPr>
              <a:spcBef>
                <a:spcPct val="50000"/>
              </a:spcBef>
              <a:defRPr/>
            </a:pPr>
            <a:r>
              <a:rPr lang="en-US" altLang="en-US" sz="2000">
                <a:ea typeface="Calibri" panose="020F0502020204030204" pitchFamily="34" charset="0"/>
                <a:cs typeface="Arial"/>
              </a:rPr>
              <a:t>“</a:t>
            </a:r>
            <a:r>
              <a:rPr lang="en-US" altLang="en-US" sz="2000" b="1">
                <a:solidFill>
                  <a:schemeClr val="accent1"/>
                </a:solidFill>
                <a:ea typeface="Calibri" panose="020F0502020204030204" pitchFamily="34" charset="0"/>
                <a:cs typeface="Arial"/>
              </a:rPr>
              <a:t>D-Districts</a:t>
            </a:r>
            <a:r>
              <a:rPr lang="en-US" altLang="en-US" sz="2000">
                <a:ea typeface="Calibri" panose="020F0502020204030204" pitchFamily="34" charset="0"/>
                <a:cs typeface="Arial"/>
              </a:rPr>
              <a:t>” allows up to 32 units per acre</a:t>
            </a:r>
          </a:p>
          <a:p>
            <a:endParaRPr lang="en-US"/>
          </a:p>
        </p:txBody>
      </p:sp>
      <p:sp>
        <p:nvSpPr>
          <p:cNvPr id="8" name="Title 7">
            <a:extLst>
              <a:ext uri="{FF2B5EF4-FFF2-40B4-BE49-F238E27FC236}">
                <a16:creationId xmlns:a16="http://schemas.microsoft.com/office/drawing/2014/main" id="{32F8637C-C137-4598-8EAA-AE3BC659CCDB}"/>
              </a:ext>
            </a:extLst>
          </p:cNvPr>
          <p:cNvSpPr>
            <a:spLocks noGrp="1"/>
          </p:cNvSpPr>
          <p:nvPr>
            <p:ph type="title"/>
          </p:nvPr>
        </p:nvSpPr>
        <p:spPr/>
        <p:txBody>
          <a:bodyPr/>
          <a:lstStyle/>
          <a:p>
            <a:r>
              <a:rPr lang="en-US"/>
              <a:t>Zoning Districts</a:t>
            </a:r>
          </a:p>
        </p:txBody>
      </p:sp>
      <p:pic>
        <p:nvPicPr>
          <p:cNvPr id="14" name="Picture 1">
            <a:extLst>
              <a:ext uri="{FF2B5EF4-FFF2-40B4-BE49-F238E27FC236}">
                <a16:creationId xmlns:a16="http://schemas.microsoft.com/office/drawing/2014/main" id="{83BD4810-6C5F-476C-BE8B-82A8045A3314}"/>
              </a:ext>
            </a:extLst>
          </p:cNvPr>
          <p:cNvPicPr>
            <a:picLocks noChangeAspect="1"/>
          </p:cNvPicPr>
          <p:nvPr/>
        </p:nvPicPr>
        <p:blipFill>
          <a:blip r:embed="rId4">
            <a:extLst>
              <a:ext uri="{28A0092B-C50C-407E-A947-70E740481C1C}">
                <a14:useLocalDpi xmlns:a14="http://schemas.microsoft.com/office/drawing/2010/main" val="0"/>
              </a:ext>
            </a:extLst>
          </a:blip>
          <a:srcRect r="2475"/>
          <a:stretch>
            <a:fillRect/>
          </a:stretch>
        </p:blipFill>
        <p:spPr bwMode="auto">
          <a:xfrm>
            <a:off x="8266803" y="3969929"/>
            <a:ext cx="3086997" cy="21823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FF1F6BD0-C210-4ED5-8AA3-1A3D826559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0865" y="2607276"/>
            <a:ext cx="2854035" cy="2891047"/>
          </a:xfrm>
          <a:prstGeom prst="rect">
            <a:avLst/>
          </a:prstGeom>
          <a:ln>
            <a:noFill/>
          </a:ln>
          <a:effectLst>
            <a:softEdge rad="112500"/>
          </a:effectLst>
        </p:spPr>
      </p:pic>
      <p:sp>
        <p:nvSpPr>
          <p:cNvPr id="2" name="Slide Number Placeholder 1">
            <a:extLst>
              <a:ext uri="{FF2B5EF4-FFF2-40B4-BE49-F238E27FC236}">
                <a16:creationId xmlns:a16="http://schemas.microsoft.com/office/drawing/2014/main" id="{55FA6DD6-18F2-4F03-8A43-0538F0AE998E}"/>
              </a:ext>
            </a:extLst>
          </p:cNvPr>
          <p:cNvSpPr>
            <a:spLocks noGrp="1"/>
          </p:cNvSpPr>
          <p:nvPr>
            <p:ph type="sldNum" sz="quarter" idx="12"/>
          </p:nvPr>
        </p:nvSpPr>
        <p:spPr/>
        <p:txBody>
          <a:bodyPr/>
          <a:lstStyle/>
          <a:p>
            <a:fld id="{A603B1B1-3A7F-AE40-94E9-B6B723601248}" type="slidenum">
              <a:rPr lang="en-US" smtClean="0"/>
              <a:t>8</a:t>
            </a:fld>
            <a:endParaRPr lang="en-US"/>
          </a:p>
        </p:txBody>
      </p:sp>
    </p:spTree>
    <p:extLst>
      <p:ext uri="{BB962C8B-B14F-4D97-AF65-F5344CB8AC3E}">
        <p14:creationId xmlns:p14="http://schemas.microsoft.com/office/powerpoint/2010/main" val="1899396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19644" y="4039982"/>
            <a:ext cx="2725010" cy="20369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0877C8DD-E3F5-499B-8D0D-FA65AD4691D9}"/>
              </a:ext>
            </a:extLst>
          </p:cNvPr>
          <p:cNvSpPr>
            <a:spLocks noGrp="1"/>
          </p:cNvSpPr>
          <p:nvPr>
            <p:ph type="title"/>
          </p:nvPr>
        </p:nvSpPr>
        <p:spPr/>
        <p:txBody>
          <a:bodyPr/>
          <a:lstStyle/>
          <a:p>
            <a:r>
              <a:rPr lang="en-US" dirty="0"/>
              <a:t>Zoning Districts </a:t>
            </a:r>
            <a:r>
              <a:rPr lang="en-US" sz="3200" dirty="0"/>
              <a:t>(Continued)</a:t>
            </a:r>
          </a:p>
        </p:txBody>
      </p:sp>
      <p:sp>
        <p:nvSpPr>
          <p:cNvPr id="6" name="Content Placeholder 5">
            <a:extLst>
              <a:ext uri="{FF2B5EF4-FFF2-40B4-BE49-F238E27FC236}">
                <a16:creationId xmlns:a16="http://schemas.microsoft.com/office/drawing/2014/main" id="{D5B3C8AE-055E-4D3C-9A86-0171F5C38364}"/>
              </a:ext>
            </a:extLst>
          </p:cNvPr>
          <p:cNvSpPr>
            <a:spLocks noGrp="1"/>
          </p:cNvSpPr>
          <p:nvPr>
            <p:ph idx="1"/>
          </p:nvPr>
        </p:nvSpPr>
        <p:spPr>
          <a:xfrm>
            <a:off x="838200" y="2607276"/>
            <a:ext cx="6596496" cy="3544974"/>
          </a:xfrm>
        </p:spPr>
        <p:txBody>
          <a:bodyPr/>
          <a:lstStyle/>
          <a:p>
            <a:pPr marL="57150" indent="0">
              <a:spcBef>
                <a:spcPct val="50000"/>
              </a:spcBef>
              <a:buNone/>
              <a:defRPr/>
            </a:pPr>
            <a:r>
              <a:rPr lang="en-US" altLang="en-US" sz="2000" b="1" u="sng">
                <a:ea typeface="Calibri" panose="020F0502020204030204" pitchFamily="34" charset="0"/>
                <a:cs typeface="Arial"/>
                <a:hlinkClick r:id="rId3"/>
              </a:rPr>
              <a:t>Commercial:</a:t>
            </a:r>
            <a:endParaRPr lang="en-US" altLang="en-US" sz="2000" b="1" u="sng">
              <a:ea typeface="Calibri" panose="020F0502020204030204" pitchFamily="34" charset="0"/>
              <a:cs typeface="Arial"/>
            </a:endParaRPr>
          </a:p>
          <a:p>
            <a:pPr marL="337820" indent="-280670">
              <a:spcBef>
                <a:spcPct val="50000"/>
              </a:spcBef>
              <a:defRPr/>
            </a:pPr>
            <a:r>
              <a:rPr lang="en-US" altLang="en-US" sz="2000">
                <a:ea typeface="Calibri" panose="020F0502020204030204" pitchFamily="34" charset="0"/>
                <a:cs typeface="Arial"/>
              </a:rPr>
              <a:t>“</a:t>
            </a:r>
            <a:r>
              <a:rPr lang="en-US" altLang="en-US" sz="2000" b="1">
                <a:solidFill>
                  <a:schemeClr val="accent1"/>
                </a:solidFill>
                <a:ea typeface="Calibri" panose="020F0502020204030204" pitchFamily="34" charset="0"/>
                <a:cs typeface="Arial"/>
              </a:rPr>
              <a:t>E-Districts</a:t>
            </a:r>
            <a:r>
              <a:rPr lang="en-US" altLang="en-US" sz="2000">
                <a:ea typeface="Calibri" panose="020F0502020204030204" pitchFamily="34" charset="0"/>
                <a:cs typeface="Arial"/>
              </a:rPr>
              <a:t>” allow neighborhood commercial uses (convenience stores, restaurants, offices and other uses)</a:t>
            </a:r>
          </a:p>
          <a:p>
            <a:pPr marL="337820" indent="-280670">
              <a:spcBef>
                <a:spcPct val="50000"/>
              </a:spcBef>
              <a:defRPr/>
            </a:pPr>
            <a:r>
              <a:rPr lang="en-US" altLang="en-US" sz="2000">
                <a:ea typeface="Calibri" panose="020F0502020204030204" pitchFamily="34" charset="0"/>
                <a:cs typeface="Arial"/>
              </a:rPr>
              <a:t>“</a:t>
            </a:r>
            <a:r>
              <a:rPr lang="en-US" altLang="en-US" sz="2000" b="1">
                <a:solidFill>
                  <a:schemeClr val="accent1"/>
                </a:solidFill>
                <a:ea typeface="Calibri" panose="020F0502020204030204" pitchFamily="34" charset="0"/>
                <a:cs typeface="Arial"/>
              </a:rPr>
              <a:t>F-Districts</a:t>
            </a:r>
            <a:r>
              <a:rPr lang="en-US" altLang="en-US" sz="2000">
                <a:ea typeface="Calibri" panose="020F0502020204030204" pitchFamily="34" charset="0"/>
                <a:cs typeface="Arial"/>
              </a:rPr>
              <a:t>” allow general commercial uses (Everything in “E” plus bars, automotive uses, tattoo parlors and other uses)</a:t>
            </a:r>
          </a:p>
          <a:p>
            <a:pPr marL="337820" indent="-280670">
              <a:spcBef>
                <a:spcPct val="50000"/>
              </a:spcBef>
              <a:defRPr/>
            </a:pPr>
            <a:r>
              <a:rPr lang="en-US" altLang="en-US" sz="2000">
                <a:ea typeface="Calibri" panose="020F0502020204030204" pitchFamily="34" charset="0"/>
                <a:cs typeface="Arial"/>
              </a:rPr>
              <a:t>“</a:t>
            </a:r>
            <a:r>
              <a:rPr lang="en-US" altLang="en-US" sz="2000" b="1">
                <a:solidFill>
                  <a:schemeClr val="accent1"/>
                </a:solidFill>
                <a:ea typeface="Calibri" panose="020F0502020204030204" pitchFamily="34" charset="0"/>
                <a:cs typeface="Arial"/>
              </a:rPr>
              <a:t>G-Districts</a:t>
            </a:r>
            <a:r>
              <a:rPr lang="en-US" altLang="en-US" sz="2000">
                <a:ea typeface="Calibri" panose="020F0502020204030204" pitchFamily="34" charset="0"/>
                <a:cs typeface="Arial"/>
              </a:rPr>
              <a:t>” allows intense commercial uses (Everything in “F” plus max height of 120 ft.)</a:t>
            </a:r>
            <a:endParaRPr lang="en-US" altLang="en-US" sz="2000" b="1">
              <a:ea typeface="Calibri" panose="020F0502020204030204" pitchFamily="34" charset="0"/>
              <a:cs typeface="Arial"/>
            </a:endParaRPr>
          </a:p>
          <a:p>
            <a:endParaRPr lang="en-US"/>
          </a:p>
        </p:txBody>
      </p:sp>
      <p:sp>
        <p:nvSpPr>
          <p:cNvPr id="2" name="Slide Number Placeholder 1">
            <a:extLst>
              <a:ext uri="{FF2B5EF4-FFF2-40B4-BE49-F238E27FC236}">
                <a16:creationId xmlns:a16="http://schemas.microsoft.com/office/drawing/2014/main" id="{C0EC2C97-BA82-4A34-A8EE-26B33E63CC63}"/>
              </a:ext>
            </a:extLst>
          </p:cNvPr>
          <p:cNvSpPr>
            <a:spLocks noGrp="1"/>
          </p:cNvSpPr>
          <p:nvPr>
            <p:ph type="sldNum" sz="quarter" idx="12"/>
          </p:nvPr>
        </p:nvSpPr>
        <p:spPr/>
        <p:txBody>
          <a:bodyPr/>
          <a:lstStyle/>
          <a:p>
            <a:fld id="{A603B1B1-3A7F-AE40-94E9-B6B723601248}" type="slidenum">
              <a:rPr lang="en-US" smtClean="0"/>
              <a:t>9</a:t>
            </a:fld>
            <a:endParaRPr lang="en-US"/>
          </a:p>
        </p:txBody>
      </p:sp>
      <p:pic>
        <p:nvPicPr>
          <p:cNvPr id="7" name="Picture 6">
            <a:extLst>
              <a:ext uri="{FF2B5EF4-FFF2-40B4-BE49-F238E27FC236}">
                <a16:creationId xmlns:a16="http://schemas.microsoft.com/office/drawing/2014/main" id="{C58092EC-3D4C-4927-8D62-EE17C05F63E6}"/>
              </a:ext>
            </a:extLst>
          </p:cNvPr>
          <p:cNvPicPr>
            <a:picLocks noChangeAspect="1"/>
          </p:cNvPicPr>
          <p:nvPr/>
        </p:nvPicPr>
        <p:blipFill>
          <a:blip r:embed="rId4"/>
          <a:stretch>
            <a:fillRect/>
          </a:stretch>
        </p:blipFill>
        <p:spPr>
          <a:xfrm>
            <a:off x="8219643" y="1909163"/>
            <a:ext cx="2725011" cy="1851419"/>
          </a:xfrm>
          <a:prstGeom prst="rect">
            <a:avLst/>
          </a:prstGeom>
          <a:ln>
            <a:noFill/>
          </a:ln>
          <a:effectLst>
            <a:softEdge rad="112500"/>
          </a:effectLst>
        </p:spPr>
      </p:pic>
    </p:spTree>
    <p:extLst>
      <p:ext uri="{BB962C8B-B14F-4D97-AF65-F5344CB8AC3E}">
        <p14:creationId xmlns:p14="http://schemas.microsoft.com/office/powerpoint/2010/main" val="4035902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98A16D8-8218-5342-865F-AC79C23665F5}" vid="{D8728D95-0F92-CA4B-8554-715FA25D87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A070F95E5E1E4788A8518FF658EF4C" ma:contentTypeVersion="14" ma:contentTypeDescription="Create a new document." ma:contentTypeScope="" ma:versionID="468d84932cf7ecbaa229e2250b6495df">
  <xsd:schema xmlns:xsd="http://www.w3.org/2001/XMLSchema" xmlns:xs="http://www.w3.org/2001/XMLSchema" xmlns:p="http://schemas.microsoft.com/office/2006/metadata/properties" xmlns:ns3="654412ad-fc22-450b-9626-a21ccc8cf6d2" xmlns:ns4="b78de340-6369-4b6a-9f5c-7ce4578db7bf" targetNamespace="http://schemas.microsoft.com/office/2006/metadata/properties" ma:root="true" ma:fieldsID="1274aea061074003daf4787d70cc7d15" ns3:_="" ns4:_="">
    <xsd:import namespace="654412ad-fc22-450b-9626-a21ccc8cf6d2"/>
    <xsd:import namespace="b78de340-6369-4b6a-9f5c-7ce4578db7b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4412ad-fc22-450b-9626-a21ccc8cf6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8de340-6369-4b6a-9f5c-7ce4578db7b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78de340-6369-4b6a-9f5c-7ce4578db7bf">
      <UserInfo>
        <DisplayName>Nunez, Roberto</DisplayName>
        <AccountId>1785</AccountId>
        <AccountType/>
      </UserInfo>
      <UserInfo>
        <DisplayName>Murray, Stephen</DisplayName>
        <AccountId>114</AccountId>
        <AccountType/>
      </UserInfo>
    </SharedWithUsers>
    <_activity xmlns="654412ad-fc22-450b-9626-a21ccc8cf6d2" xsi:nil="true"/>
  </documentManagement>
</p:properties>
</file>

<file path=customXml/itemProps1.xml><?xml version="1.0" encoding="utf-8"?>
<ds:datastoreItem xmlns:ds="http://schemas.openxmlformats.org/officeDocument/2006/customXml" ds:itemID="{5B2FA021-F0AC-473D-94EB-E30C15C18F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4412ad-fc22-450b-9626-a21ccc8cf6d2"/>
    <ds:schemaRef ds:uri="b78de340-6369-4b6a-9f5c-7ce4578db7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032967-6DD6-4C12-B15E-94CC070AF760}">
  <ds:schemaRefs>
    <ds:schemaRef ds:uri="http://schemas.microsoft.com/sharepoint/v3/contenttype/forms"/>
  </ds:schemaRefs>
</ds:datastoreItem>
</file>

<file path=customXml/itemProps3.xml><?xml version="1.0" encoding="utf-8"?>
<ds:datastoreItem xmlns:ds="http://schemas.openxmlformats.org/officeDocument/2006/customXml" ds:itemID="{F3A30160-9ED7-454A-9F48-1F85198D2E5C}">
  <ds:schemaRefs>
    <ds:schemaRef ds:uri="http://schemas.openxmlformats.org/package/2006/metadata/core-properties"/>
    <ds:schemaRef ds:uri="http://schemas.microsoft.com/office/infopath/2007/PartnerControls"/>
    <ds:schemaRef ds:uri="654412ad-fc22-450b-9626-a21ccc8cf6d2"/>
    <ds:schemaRef ds:uri="http://www.w3.org/XML/1998/namespace"/>
    <ds:schemaRef ds:uri="http://purl.org/dc/elements/1.1/"/>
    <ds:schemaRef ds:uri="http://schemas.microsoft.com/office/2006/documentManagement/types"/>
    <ds:schemaRef ds:uri="http://schemas.microsoft.com/office/2006/metadata/properties"/>
    <ds:schemaRef ds:uri="http://purl.org/dc/dcmitype/"/>
    <ds:schemaRef ds:uri="b78de340-6369-4b6a-9f5c-7ce4578db7bf"/>
    <ds:schemaRef ds:uri="http://purl.org/dc/terms/"/>
  </ds:schemaRefs>
</ds:datastoreItem>
</file>

<file path=docProps/app.xml><?xml version="1.0" encoding="utf-8"?>
<Properties xmlns="http://schemas.openxmlformats.org/officeDocument/2006/extended-properties" xmlns:vt="http://schemas.openxmlformats.org/officeDocument/2006/docPropsVTypes">
  <Template>CFW Swoosh_Default_PowerpointTemplate</Template>
  <TotalTime>3849</TotalTime>
  <Words>1890</Words>
  <Application>Microsoft Office PowerPoint</Application>
  <PresentationFormat>Widescreen</PresentationFormat>
  <Paragraphs>277</Paragraphs>
  <Slides>34</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Wingdings</vt:lpstr>
      <vt:lpstr>Office Theme</vt:lpstr>
      <vt:lpstr>Zoning and Land Use Overview</vt:lpstr>
      <vt:lpstr>What Is Zoning? </vt:lpstr>
      <vt:lpstr>What Does Zoning Regulate?</vt:lpstr>
      <vt:lpstr>The Different Roles Of Zoning</vt:lpstr>
      <vt:lpstr>PowerPoint Presentation</vt:lpstr>
      <vt:lpstr>Related Zoning Topics</vt:lpstr>
      <vt:lpstr>Zoning Districts</vt:lpstr>
      <vt:lpstr>Zoning Districts</vt:lpstr>
      <vt:lpstr>Zoning Districts (Continued)</vt:lpstr>
      <vt:lpstr>Zoning Districts (Continued)</vt:lpstr>
      <vt:lpstr>Zoning Districts (Continued)</vt:lpstr>
      <vt:lpstr>Planned Development “PD” Districts</vt:lpstr>
      <vt:lpstr>What Does The Zoning District Mean?</vt:lpstr>
      <vt:lpstr>PowerPoint Presentation</vt:lpstr>
      <vt:lpstr>What is The Comprehensive Plan? </vt:lpstr>
      <vt:lpstr>Future Land Use Map</vt:lpstr>
      <vt:lpstr>How Does the Comprehensive Plan affect Zoning?</vt:lpstr>
      <vt:lpstr>PowerPoint Presentation</vt:lpstr>
      <vt:lpstr>PowerPoint Presentation</vt:lpstr>
      <vt:lpstr>PowerPoint Presentation</vt:lpstr>
      <vt:lpstr>Rezoning Steps And Best Practices </vt:lpstr>
      <vt:lpstr>Rezoning Steps And Best Practices </vt:lpstr>
      <vt:lpstr>Rezoning Steps And Best Practices </vt:lpstr>
      <vt:lpstr>Rezoning Steps And Best Practices </vt:lpstr>
      <vt:lpstr>Options For City Council Motions For Zoning Cases </vt:lpstr>
      <vt:lpstr>Who We Notify</vt:lpstr>
      <vt:lpstr>Who We Notify</vt:lpstr>
      <vt:lpstr>Who We Notify</vt:lpstr>
      <vt:lpstr>How To Find A Zoning Change</vt:lpstr>
      <vt:lpstr>Email List Serve</vt:lpstr>
      <vt:lpstr>PowerPoint Presentation</vt:lpstr>
      <vt:lpstr>Citizen Involvement</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Roberts, Jennifer</dc:creator>
  <cp:lastModifiedBy>Foster, Natalie A</cp:lastModifiedBy>
  <cp:revision>59</cp:revision>
  <cp:lastPrinted>2023-08-23T18:12:19Z</cp:lastPrinted>
  <dcterms:created xsi:type="dcterms:W3CDTF">2021-06-24T19:12:43Z</dcterms:created>
  <dcterms:modified xsi:type="dcterms:W3CDTF">2025-03-13T21:32:44Z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0x0101000CA070F95E5E1E4788A8518FF658EF4C</vt:lpwstr>
  </property>
  <property fmtid="{D5CDD505-2E9C-101B-9397-08002B2CF9AE}" pid="3" name="MediaServiceImageTags">
    <vt:lpwstr/>
  </property>
</Properties>
</file>