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6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6" r:id="rId5"/>
    <p:sldMasterId id="2147483692" r:id="rId6"/>
    <p:sldMasterId id="2147483806" r:id="rId7"/>
    <p:sldMasterId id="2147483838" r:id="rId8"/>
    <p:sldMasterId id="2147483854" r:id="rId9"/>
    <p:sldMasterId id="2147483875" r:id="rId10"/>
  </p:sldMasterIdLst>
  <p:notesMasterIdLst>
    <p:notesMasterId r:id="rId35"/>
  </p:notesMasterIdLst>
  <p:sldIdLst>
    <p:sldId id="284" r:id="rId11"/>
    <p:sldId id="258" r:id="rId12"/>
    <p:sldId id="518" r:id="rId13"/>
    <p:sldId id="260" r:id="rId14"/>
    <p:sldId id="2147471232" r:id="rId15"/>
    <p:sldId id="753" r:id="rId16"/>
    <p:sldId id="763" r:id="rId17"/>
    <p:sldId id="515" r:id="rId18"/>
    <p:sldId id="2147471226" r:id="rId19"/>
    <p:sldId id="448" r:id="rId20"/>
    <p:sldId id="2147471239" r:id="rId21"/>
    <p:sldId id="2147471233" r:id="rId22"/>
    <p:sldId id="2147471236" r:id="rId23"/>
    <p:sldId id="2147471240" r:id="rId24"/>
    <p:sldId id="2147471235" r:id="rId25"/>
    <p:sldId id="2147471238" r:id="rId26"/>
    <p:sldId id="2147471237" r:id="rId27"/>
    <p:sldId id="2147471230" r:id="rId28"/>
    <p:sldId id="2147471241" r:id="rId29"/>
    <p:sldId id="521" r:id="rId30"/>
    <p:sldId id="497" r:id="rId31"/>
    <p:sldId id="435" r:id="rId32"/>
    <p:sldId id="2147471227" r:id="rId33"/>
    <p:sldId id="27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egory, Nathan" initials="GN" lastIdx="9" clrIdx="0">
    <p:extLst>
      <p:ext uri="{19B8F6BF-5375-455C-9EA6-DF929625EA0E}">
        <p15:presenceInfo xmlns:p15="http://schemas.microsoft.com/office/powerpoint/2012/main" userId="S-1-5-21-13641068-483087845-1663972903-90849" providerId="AD"/>
      </p:ext>
    </p:extLst>
  </p:cmAuthor>
  <p:cmAuthor id="2" name="Hailey, Meagan" initials="HM" lastIdx="5" clrIdx="1">
    <p:extLst>
      <p:ext uri="{19B8F6BF-5375-455C-9EA6-DF929625EA0E}">
        <p15:presenceInfo xmlns:p15="http://schemas.microsoft.com/office/powerpoint/2012/main" userId="S-1-5-21-13641068-483087845-1663972903-1120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73" autoAdjust="0"/>
    <p:restoredTop sz="94660"/>
  </p:normalViewPr>
  <p:slideViewPr>
    <p:cSldViewPr snapToGrid="0">
      <p:cViewPr varScale="1">
        <p:scale>
          <a:sx n="68" d="100"/>
          <a:sy n="68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A2497DB-D0EE-479F-908E-66AD9D4F1F45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/>
            <a:t>Online Access To Enroll via our online system cfwbenefits.com Starts October 7th </a:t>
          </a:r>
        </a:p>
      </dgm:t>
    </dgm:pt>
    <dgm:pt modelId="{663C5E46-7D69-49EB-8DA6-8A3E3BA1F3F3}" type="parTrans" cxnId="{8DE2D0D4-9680-47BD-BE8A-B31DBD8D5969}">
      <dgm:prSet/>
      <dgm:spPr/>
      <dgm:t>
        <a:bodyPr/>
        <a:lstStyle/>
        <a:p>
          <a:endParaRPr lang="en-US"/>
        </a:p>
      </dgm:t>
    </dgm:pt>
    <dgm:pt modelId="{65AFB002-AB3D-4CC0-9713-B58FA7851F51}" type="sibTrans" cxnId="{8DE2D0D4-9680-47BD-BE8A-B31DBD8D5969}">
      <dgm:prSet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6FDD6993-3D24-462E-8EB3-8E14A450F690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en-US" dirty="0"/>
            <a:t>Open Enrollment Deadline for </a:t>
          </a:r>
          <a:r>
            <a:rPr lang="en-US" b="1" u="sng" dirty="0"/>
            <a:t>ALL</a:t>
          </a:r>
          <a:r>
            <a:rPr lang="en-US" dirty="0"/>
            <a:t> Plans is October 25, 2024, 11:59 pm</a:t>
          </a:r>
        </a:p>
      </dgm:t>
    </dgm:pt>
    <dgm:pt modelId="{A22C62CB-B751-4131-8BAB-60B4024372E7}" type="parTrans" cxnId="{FCBAFE17-FA8F-4194-A43F-4FB5D85DAA17}">
      <dgm:prSet/>
      <dgm:spPr/>
      <dgm:t>
        <a:bodyPr/>
        <a:lstStyle/>
        <a:p>
          <a:endParaRPr lang="en-US"/>
        </a:p>
      </dgm:t>
    </dgm:pt>
    <dgm:pt modelId="{02A2FC9B-C13A-447D-A2C4-4FBE476F986F}" type="sibTrans" cxnId="{FCBAFE17-FA8F-4194-A43F-4FB5D85DAA17}">
      <dgm:prSet/>
      <dgm:spPr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92BE1B3B-6D79-4841-BFFB-9E6AA1915868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Changes Are Effective January 1, 2025</a:t>
          </a:r>
        </a:p>
      </dgm:t>
    </dgm:pt>
    <dgm:pt modelId="{20A0BDA8-C98B-47F4-980E-C165207C4B29}" type="parTrans" cxnId="{5ADED4EB-C265-45AE-842F-2CB97E4C6079}">
      <dgm:prSet/>
      <dgm:spPr/>
      <dgm:t>
        <a:bodyPr/>
        <a:lstStyle/>
        <a:p>
          <a:endParaRPr lang="en-US"/>
        </a:p>
      </dgm:t>
    </dgm:pt>
    <dgm:pt modelId="{9D7BB0B4-8420-4F31-910D-04D7D9806698}" type="sibTrans" cxnId="{5ADED4EB-C265-45AE-842F-2CB97E4C6079}">
      <dgm:prSet/>
      <dgm:spPr/>
      <dgm:t>
        <a:bodyPr/>
        <a:lstStyle/>
        <a:p>
          <a:endParaRPr lang="en-US"/>
        </a:p>
      </dgm:t>
    </dgm:pt>
    <dgm:pt modelId="{9113F4D2-98CB-4466-88A5-48D17072C197}" type="pres">
      <dgm:prSet presAssocID="{F61A5B0C-E301-48EC-874F-F67536A6EA56}" presName="outerComposite" presStyleCnt="0">
        <dgm:presLayoutVars>
          <dgm:chMax val="5"/>
          <dgm:dir/>
          <dgm:resizeHandles val="exact"/>
        </dgm:presLayoutVars>
      </dgm:prSet>
      <dgm:spPr/>
    </dgm:pt>
    <dgm:pt modelId="{AFDDC66B-E9C5-4A7E-994B-DA39D1F4AD0C}" type="pres">
      <dgm:prSet presAssocID="{F61A5B0C-E301-48EC-874F-F67536A6EA56}" presName="dummyMaxCanvas" presStyleCnt="0">
        <dgm:presLayoutVars/>
      </dgm:prSet>
      <dgm:spPr/>
    </dgm:pt>
    <dgm:pt modelId="{8E1AAE76-CD81-4732-BD00-43D20F83FC66}" type="pres">
      <dgm:prSet presAssocID="{F61A5B0C-E301-48EC-874F-F67536A6EA56}" presName="ThreeNodes_1" presStyleLbl="node1" presStyleIdx="0" presStyleCnt="3">
        <dgm:presLayoutVars>
          <dgm:bulletEnabled val="1"/>
        </dgm:presLayoutVars>
      </dgm:prSet>
      <dgm:spPr/>
    </dgm:pt>
    <dgm:pt modelId="{95C875C2-D67C-4B26-AE5A-BCCF97319DBF}" type="pres">
      <dgm:prSet presAssocID="{F61A5B0C-E301-48EC-874F-F67536A6EA56}" presName="ThreeNodes_2" presStyleLbl="node1" presStyleIdx="1" presStyleCnt="3">
        <dgm:presLayoutVars>
          <dgm:bulletEnabled val="1"/>
        </dgm:presLayoutVars>
      </dgm:prSet>
      <dgm:spPr/>
    </dgm:pt>
    <dgm:pt modelId="{4134ED66-D21E-415D-8415-9327B3166547}" type="pres">
      <dgm:prSet presAssocID="{F61A5B0C-E301-48EC-874F-F67536A6EA56}" presName="ThreeNodes_3" presStyleLbl="node1" presStyleIdx="2" presStyleCnt="3">
        <dgm:presLayoutVars>
          <dgm:bulletEnabled val="1"/>
        </dgm:presLayoutVars>
      </dgm:prSet>
      <dgm:spPr/>
    </dgm:pt>
    <dgm:pt modelId="{AF52F75A-74EB-4F6D-81A2-324309A903B0}" type="pres">
      <dgm:prSet presAssocID="{F61A5B0C-E301-48EC-874F-F67536A6EA56}" presName="ThreeConn_1-2" presStyleLbl="fgAccFollowNode1" presStyleIdx="0" presStyleCnt="2">
        <dgm:presLayoutVars>
          <dgm:bulletEnabled val="1"/>
        </dgm:presLayoutVars>
      </dgm:prSet>
      <dgm:spPr/>
    </dgm:pt>
    <dgm:pt modelId="{BFC74530-2E65-4CD8-A43E-DB1A467D4613}" type="pres">
      <dgm:prSet presAssocID="{F61A5B0C-E301-48EC-874F-F67536A6EA56}" presName="ThreeConn_2-3" presStyleLbl="fgAccFollowNode1" presStyleIdx="1" presStyleCnt="2">
        <dgm:presLayoutVars>
          <dgm:bulletEnabled val="1"/>
        </dgm:presLayoutVars>
      </dgm:prSet>
      <dgm:spPr/>
    </dgm:pt>
    <dgm:pt modelId="{F33C5096-D7E3-4EFB-8F3E-8633203127F3}" type="pres">
      <dgm:prSet presAssocID="{F61A5B0C-E301-48EC-874F-F67536A6EA56}" presName="ThreeNodes_1_text" presStyleLbl="node1" presStyleIdx="2" presStyleCnt="3">
        <dgm:presLayoutVars>
          <dgm:bulletEnabled val="1"/>
        </dgm:presLayoutVars>
      </dgm:prSet>
      <dgm:spPr/>
    </dgm:pt>
    <dgm:pt modelId="{2B0C1DB0-2F52-4B49-B4EF-530205D3DFE6}" type="pres">
      <dgm:prSet presAssocID="{F61A5B0C-E301-48EC-874F-F67536A6EA56}" presName="ThreeNodes_2_text" presStyleLbl="node1" presStyleIdx="2" presStyleCnt="3">
        <dgm:presLayoutVars>
          <dgm:bulletEnabled val="1"/>
        </dgm:presLayoutVars>
      </dgm:prSet>
      <dgm:spPr/>
    </dgm:pt>
    <dgm:pt modelId="{7EDFFA63-44CD-4B4B-9CEB-9A811B2FC064}" type="pres">
      <dgm:prSet presAssocID="{F61A5B0C-E301-48EC-874F-F67536A6EA5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C7588401-2FEA-4BEE-AC16-3D1EFAC965CC}" type="presOf" srcId="{6FDD6993-3D24-462E-8EB3-8E14A450F690}" destId="{2B0C1DB0-2F52-4B49-B4EF-530205D3DFE6}" srcOrd="1" destOrd="0" presId="urn:microsoft.com/office/officeart/2005/8/layout/vProcess5"/>
    <dgm:cxn modelId="{F70E3805-AA3D-45E5-BFB4-DFE05DF01AF3}" type="presOf" srcId="{92BE1B3B-6D79-4841-BFFB-9E6AA1915868}" destId="{7EDFFA63-44CD-4B4B-9CEB-9A811B2FC064}" srcOrd="1" destOrd="0" presId="urn:microsoft.com/office/officeart/2005/8/layout/vProcess5"/>
    <dgm:cxn modelId="{FCBAFE17-FA8F-4194-A43F-4FB5D85DAA17}" srcId="{F61A5B0C-E301-48EC-874F-F67536A6EA56}" destId="{6FDD6993-3D24-462E-8EB3-8E14A450F690}" srcOrd="1" destOrd="0" parTransId="{A22C62CB-B751-4131-8BAB-60B4024372E7}" sibTransId="{02A2FC9B-C13A-447D-A2C4-4FBE476F986F}"/>
    <dgm:cxn modelId="{EFB59136-BBC4-4F6C-97C5-D1BDD932E255}" type="presOf" srcId="{92BE1B3B-6D79-4841-BFFB-9E6AA1915868}" destId="{4134ED66-D21E-415D-8415-9327B3166547}" srcOrd="0" destOrd="0" presId="urn:microsoft.com/office/officeart/2005/8/layout/vProcess5"/>
    <dgm:cxn modelId="{FAE4B66F-C330-4BAF-912B-DC8F4B93A408}" type="presOf" srcId="{65AFB002-AB3D-4CC0-9713-B58FA7851F51}" destId="{AF52F75A-74EB-4F6D-81A2-324309A903B0}" srcOrd="0" destOrd="0" presId="urn:microsoft.com/office/officeart/2005/8/layout/vProcess5"/>
    <dgm:cxn modelId="{D5E9F452-134C-487D-BC0C-52EC3C1C34B2}" type="presOf" srcId="{F61A5B0C-E301-48EC-874F-F67536A6EA56}" destId="{9113F4D2-98CB-4466-88A5-48D17072C197}" srcOrd="0" destOrd="0" presId="urn:microsoft.com/office/officeart/2005/8/layout/vProcess5"/>
    <dgm:cxn modelId="{50A27F7C-70A7-4814-9397-555BF6BBB735}" type="presOf" srcId="{02A2FC9B-C13A-447D-A2C4-4FBE476F986F}" destId="{BFC74530-2E65-4CD8-A43E-DB1A467D4613}" srcOrd="0" destOrd="0" presId="urn:microsoft.com/office/officeart/2005/8/layout/vProcess5"/>
    <dgm:cxn modelId="{A0B2A78B-7AB8-4355-8CAF-3E2C4FC53E2B}" type="presOf" srcId="{BA2497DB-D0EE-479F-908E-66AD9D4F1F45}" destId="{F33C5096-D7E3-4EFB-8F3E-8633203127F3}" srcOrd="1" destOrd="0" presId="urn:microsoft.com/office/officeart/2005/8/layout/vProcess5"/>
    <dgm:cxn modelId="{8DE2D0D4-9680-47BD-BE8A-B31DBD8D5969}" srcId="{F61A5B0C-E301-48EC-874F-F67536A6EA56}" destId="{BA2497DB-D0EE-479F-908E-66AD9D4F1F45}" srcOrd="0" destOrd="0" parTransId="{663C5E46-7D69-49EB-8DA6-8A3E3BA1F3F3}" sibTransId="{65AFB002-AB3D-4CC0-9713-B58FA7851F51}"/>
    <dgm:cxn modelId="{58E890DC-93E2-4634-A8AD-D51F8CD2D102}" type="presOf" srcId="{BA2497DB-D0EE-479F-908E-66AD9D4F1F45}" destId="{8E1AAE76-CD81-4732-BD00-43D20F83FC66}" srcOrd="0" destOrd="0" presId="urn:microsoft.com/office/officeart/2005/8/layout/vProcess5"/>
    <dgm:cxn modelId="{4F18A3E6-125D-4E94-86F3-986FBEFC0403}" type="presOf" srcId="{6FDD6993-3D24-462E-8EB3-8E14A450F690}" destId="{95C875C2-D67C-4B26-AE5A-BCCF97319DBF}" srcOrd="0" destOrd="0" presId="urn:microsoft.com/office/officeart/2005/8/layout/vProcess5"/>
    <dgm:cxn modelId="{5ADED4EB-C265-45AE-842F-2CB97E4C6079}" srcId="{F61A5B0C-E301-48EC-874F-F67536A6EA56}" destId="{92BE1B3B-6D79-4841-BFFB-9E6AA1915868}" srcOrd="2" destOrd="0" parTransId="{20A0BDA8-C98B-47F4-980E-C165207C4B29}" sibTransId="{9D7BB0B4-8420-4F31-910D-04D7D9806698}"/>
    <dgm:cxn modelId="{60682FF5-4F40-446F-B783-DA15B37F08A2}" type="presParOf" srcId="{9113F4D2-98CB-4466-88A5-48D17072C197}" destId="{AFDDC66B-E9C5-4A7E-994B-DA39D1F4AD0C}" srcOrd="0" destOrd="0" presId="urn:microsoft.com/office/officeart/2005/8/layout/vProcess5"/>
    <dgm:cxn modelId="{E7F83060-F0F9-496E-B79A-9BA38988B5CC}" type="presParOf" srcId="{9113F4D2-98CB-4466-88A5-48D17072C197}" destId="{8E1AAE76-CD81-4732-BD00-43D20F83FC66}" srcOrd="1" destOrd="0" presId="urn:microsoft.com/office/officeart/2005/8/layout/vProcess5"/>
    <dgm:cxn modelId="{493DC587-9350-4604-B28B-089249B808A7}" type="presParOf" srcId="{9113F4D2-98CB-4466-88A5-48D17072C197}" destId="{95C875C2-D67C-4B26-AE5A-BCCF97319DBF}" srcOrd="2" destOrd="0" presId="urn:microsoft.com/office/officeart/2005/8/layout/vProcess5"/>
    <dgm:cxn modelId="{49C613F6-21CF-496D-AD4C-441AF2A33975}" type="presParOf" srcId="{9113F4D2-98CB-4466-88A5-48D17072C197}" destId="{4134ED66-D21E-415D-8415-9327B3166547}" srcOrd="3" destOrd="0" presId="urn:microsoft.com/office/officeart/2005/8/layout/vProcess5"/>
    <dgm:cxn modelId="{331201AC-A568-416E-965F-C072BD69C014}" type="presParOf" srcId="{9113F4D2-98CB-4466-88A5-48D17072C197}" destId="{AF52F75A-74EB-4F6D-81A2-324309A903B0}" srcOrd="4" destOrd="0" presId="urn:microsoft.com/office/officeart/2005/8/layout/vProcess5"/>
    <dgm:cxn modelId="{08F62202-7E84-402D-9E6C-07FBAF45420E}" type="presParOf" srcId="{9113F4D2-98CB-4466-88A5-48D17072C197}" destId="{BFC74530-2E65-4CD8-A43E-DB1A467D4613}" srcOrd="5" destOrd="0" presId="urn:microsoft.com/office/officeart/2005/8/layout/vProcess5"/>
    <dgm:cxn modelId="{ED702428-3601-44DF-BC65-B2CB88834B2C}" type="presParOf" srcId="{9113F4D2-98CB-4466-88A5-48D17072C197}" destId="{F33C5096-D7E3-4EFB-8F3E-8633203127F3}" srcOrd="6" destOrd="0" presId="urn:microsoft.com/office/officeart/2005/8/layout/vProcess5"/>
    <dgm:cxn modelId="{E4BAA4CF-A160-45A3-BB3B-5DC93DAD0FAB}" type="presParOf" srcId="{9113F4D2-98CB-4466-88A5-48D17072C197}" destId="{2B0C1DB0-2F52-4B49-B4EF-530205D3DFE6}" srcOrd="7" destOrd="0" presId="urn:microsoft.com/office/officeart/2005/8/layout/vProcess5"/>
    <dgm:cxn modelId="{55C1A1AC-C566-41FF-B5A5-240A10BDB6EA}" type="presParOf" srcId="{9113F4D2-98CB-4466-88A5-48D17072C197}" destId="{7EDFFA63-44CD-4B4B-9CEB-9A811B2FC06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3B29C0A-3D22-43D8-A2FF-E5CECD48675E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3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Medical</a:t>
          </a:r>
        </a:p>
      </dgm:t>
    </dgm:pt>
    <dgm:pt modelId="{0C51D13A-CB89-4D73-A14A-1FF10258F63A}" type="parTrans" cxnId="{C979B2C3-31F6-4574-A771-428077EC23F8}">
      <dgm:prSet/>
      <dgm:spPr/>
      <dgm:t>
        <a:bodyPr/>
        <a:lstStyle/>
        <a:p>
          <a:endParaRPr lang="en-US"/>
        </a:p>
      </dgm:t>
    </dgm:pt>
    <dgm:pt modelId="{36666AD1-7B0D-4778-BFC4-A435CBAF92F9}" type="sibTrans" cxnId="{C979B2C3-31F6-4574-A771-428077EC23F8}">
      <dgm:prSet/>
      <dgm:spPr/>
      <dgm:t>
        <a:bodyPr/>
        <a:lstStyle/>
        <a:p>
          <a:endParaRPr lang="en-US"/>
        </a:p>
      </dgm:t>
    </dgm:pt>
    <dgm:pt modelId="{BA2497DB-D0EE-479F-908E-66AD9D4F1F4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Health Savings Account</a:t>
          </a:r>
        </a:p>
      </dgm:t>
    </dgm:pt>
    <dgm:pt modelId="{663C5E46-7D69-49EB-8DA6-8A3E3BA1F3F3}" type="parTrans" cxnId="{8DE2D0D4-9680-47BD-BE8A-B31DBD8D5969}">
      <dgm:prSet/>
      <dgm:spPr/>
      <dgm:t>
        <a:bodyPr/>
        <a:lstStyle/>
        <a:p>
          <a:endParaRPr lang="en-US"/>
        </a:p>
      </dgm:t>
    </dgm:pt>
    <dgm:pt modelId="{65AFB002-AB3D-4CC0-9713-B58FA7851F51}" type="sibTrans" cxnId="{8DE2D0D4-9680-47BD-BE8A-B31DBD8D5969}">
      <dgm:prSet/>
      <dgm:spPr/>
      <dgm:t>
        <a:bodyPr/>
        <a:lstStyle/>
        <a:p>
          <a:endParaRPr lang="en-US"/>
        </a:p>
      </dgm:t>
    </dgm:pt>
    <dgm:pt modelId="{16434F69-1184-4628-9201-DF4B1B1DD31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Slight increase to premiums</a:t>
          </a:r>
        </a:p>
      </dgm:t>
    </dgm:pt>
    <dgm:pt modelId="{28E47E33-FC7E-4BC1-9F46-9F59F889C183}" type="parTrans" cxnId="{A8E964B1-3ABF-4EB2-9D8A-265C81F6E07D}">
      <dgm:prSet/>
      <dgm:spPr/>
      <dgm:t>
        <a:bodyPr/>
        <a:lstStyle/>
        <a:p>
          <a:endParaRPr lang="en-US"/>
        </a:p>
      </dgm:t>
    </dgm:pt>
    <dgm:pt modelId="{C8365EC7-68B1-4399-9227-CB95068C01D4}" type="sibTrans" cxnId="{A8E964B1-3ABF-4EB2-9D8A-265C81F6E07D}">
      <dgm:prSet/>
      <dgm:spPr/>
      <dgm:t>
        <a:bodyPr/>
        <a:lstStyle/>
        <a:p>
          <a:endParaRPr lang="en-US"/>
        </a:p>
      </dgm:t>
    </dgm:pt>
    <dgm:pt modelId="{28A21F2C-984D-494A-B99A-71311CBC4DE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Increase individual contribution limit to $4,300</a:t>
          </a:r>
        </a:p>
      </dgm:t>
    </dgm:pt>
    <dgm:pt modelId="{545BC010-2467-44A5-8532-42797CA15E27}" type="parTrans" cxnId="{521AA3FA-DBE0-462D-81F6-7192664E3E71}">
      <dgm:prSet/>
      <dgm:spPr/>
      <dgm:t>
        <a:bodyPr/>
        <a:lstStyle/>
        <a:p>
          <a:endParaRPr lang="en-US"/>
        </a:p>
      </dgm:t>
    </dgm:pt>
    <dgm:pt modelId="{74B76918-671F-40AB-9D31-F94B73F0DBFA}" type="sibTrans" cxnId="{521AA3FA-DBE0-462D-81F6-7192664E3E71}">
      <dgm:prSet/>
      <dgm:spPr/>
      <dgm:t>
        <a:bodyPr/>
        <a:lstStyle/>
        <a:p>
          <a:endParaRPr lang="en-US"/>
        </a:p>
      </dgm:t>
    </dgm:pt>
    <dgm:pt modelId="{1F98A0AB-2094-4728-BDC9-192D236C27C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Increase family contribution limit to $8,550</a:t>
          </a:r>
        </a:p>
      </dgm:t>
    </dgm:pt>
    <dgm:pt modelId="{680D22AC-4CD7-4671-96B3-B301C7F7B84D}" type="parTrans" cxnId="{C3497C3D-4DA6-49CB-8C8D-53B4D050DCFE}">
      <dgm:prSet/>
      <dgm:spPr/>
      <dgm:t>
        <a:bodyPr/>
        <a:lstStyle/>
        <a:p>
          <a:endParaRPr lang="en-US"/>
        </a:p>
      </dgm:t>
    </dgm:pt>
    <dgm:pt modelId="{BE9FD45A-A501-4D61-BFFA-9C08788803D7}" type="sibTrans" cxnId="{C3497C3D-4DA6-49CB-8C8D-53B4D050DCFE}">
      <dgm:prSet/>
      <dgm:spPr/>
      <dgm:t>
        <a:bodyPr/>
        <a:lstStyle/>
        <a:p>
          <a:endParaRPr lang="en-US"/>
        </a:p>
      </dgm:t>
    </dgm:pt>
    <dgm:pt modelId="{45EEA118-0175-4B8B-B52E-CC09C175C83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City contribution $610 individual &amp; $1,000 for family</a:t>
          </a:r>
        </a:p>
      </dgm:t>
    </dgm:pt>
    <dgm:pt modelId="{A59A555F-1C7E-449E-88AB-E09C9AC3C337}" type="parTrans" cxnId="{5D830FA5-3BFD-4BE3-886F-676BCEBFC916}">
      <dgm:prSet/>
      <dgm:spPr/>
      <dgm:t>
        <a:bodyPr/>
        <a:lstStyle/>
        <a:p>
          <a:endParaRPr lang="en-US"/>
        </a:p>
      </dgm:t>
    </dgm:pt>
    <dgm:pt modelId="{0B838539-235F-466C-90E8-D2195495D223}" type="sibTrans" cxnId="{5D830FA5-3BFD-4BE3-886F-676BCEBFC916}">
      <dgm:prSet/>
      <dgm:spPr/>
      <dgm:t>
        <a:bodyPr/>
        <a:lstStyle/>
        <a:p>
          <a:endParaRPr lang="en-US"/>
        </a:p>
      </dgm:t>
    </dgm:pt>
    <dgm:pt modelId="{583AA5F1-1D2D-4C84-B4B8-D58977CB7C13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3600" dirty="0">
              <a:solidFill>
                <a:schemeClr val="tx1"/>
              </a:solidFill>
            </a:rPr>
            <a:t>Dental/Vision</a:t>
          </a:r>
        </a:p>
      </dgm:t>
    </dgm:pt>
    <dgm:pt modelId="{BB70AF02-A0F5-4D25-9C06-2C8E9295ABBC}" type="parTrans" cxnId="{36F9929A-FD6B-40A0-ACA7-6CAA2C5A0533}">
      <dgm:prSet/>
      <dgm:spPr/>
      <dgm:t>
        <a:bodyPr/>
        <a:lstStyle/>
        <a:p>
          <a:endParaRPr lang="en-US"/>
        </a:p>
      </dgm:t>
    </dgm:pt>
    <dgm:pt modelId="{F5B63CB8-F53B-47CE-B032-7A50C0D2F364}" type="sibTrans" cxnId="{36F9929A-FD6B-40A0-ACA7-6CAA2C5A0533}">
      <dgm:prSet/>
      <dgm:spPr/>
      <dgm:t>
        <a:bodyPr/>
        <a:lstStyle/>
        <a:p>
          <a:endParaRPr lang="en-US"/>
        </a:p>
      </dgm:t>
    </dgm:pt>
    <dgm:pt modelId="{655FB3B6-C90C-4AC2-9DCF-5A0CA5700A3C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New vendor! MetLife</a:t>
          </a:r>
        </a:p>
      </dgm:t>
    </dgm:pt>
    <dgm:pt modelId="{424B3308-E082-4C3D-8F59-E64FFCE704E7}" type="parTrans" cxnId="{3DD7C2AD-D876-420B-8E55-742B86D4D846}">
      <dgm:prSet/>
      <dgm:spPr/>
      <dgm:t>
        <a:bodyPr/>
        <a:lstStyle/>
        <a:p>
          <a:endParaRPr lang="en-US"/>
        </a:p>
      </dgm:t>
    </dgm:pt>
    <dgm:pt modelId="{26DE7CBD-7E62-4EB0-88D8-DCE439DECBD1}" type="sibTrans" cxnId="{3DD7C2AD-D876-420B-8E55-742B86D4D846}">
      <dgm:prSet/>
      <dgm:spPr/>
      <dgm:t>
        <a:bodyPr/>
        <a:lstStyle/>
        <a:p>
          <a:endParaRPr lang="en-US"/>
        </a:p>
      </dgm:t>
    </dgm:pt>
    <dgm:pt modelId="{D3021871-286B-4D64-946F-3AB56A1EC23D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endParaRPr lang="en-US" sz="1800" dirty="0"/>
        </a:p>
      </dgm:t>
    </dgm:pt>
    <dgm:pt modelId="{0DEA1F3D-8767-4A91-BD9E-F57F2C07667A}" type="parTrans" cxnId="{A7C1B3C0-E23C-4C18-9D09-67CFA00F40A0}">
      <dgm:prSet/>
      <dgm:spPr/>
      <dgm:t>
        <a:bodyPr/>
        <a:lstStyle/>
        <a:p>
          <a:endParaRPr lang="en-US"/>
        </a:p>
      </dgm:t>
    </dgm:pt>
    <dgm:pt modelId="{BDEFB7B5-1D29-441B-87FF-7136D5AC43D7}" type="sibTrans" cxnId="{A7C1B3C0-E23C-4C18-9D09-67CFA00F40A0}">
      <dgm:prSet/>
      <dgm:spPr/>
      <dgm:t>
        <a:bodyPr/>
        <a:lstStyle/>
        <a:p>
          <a:endParaRPr lang="en-US"/>
        </a:p>
      </dgm:t>
    </dgm:pt>
    <dgm:pt modelId="{6DD2F3F4-A597-4986-85AA-356B85D2BB8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Same 2 plan designs, but increase in individual deductible on Consumer Choice to $3,300</a:t>
          </a:r>
        </a:p>
      </dgm:t>
    </dgm:pt>
    <dgm:pt modelId="{9101347F-2EDF-4B68-8215-D853C81724B7}" type="parTrans" cxnId="{9767FF99-956D-4E32-8335-39269BBBA945}">
      <dgm:prSet/>
      <dgm:spPr/>
      <dgm:t>
        <a:bodyPr/>
        <a:lstStyle/>
        <a:p>
          <a:endParaRPr lang="en-US"/>
        </a:p>
      </dgm:t>
    </dgm:pt>
    <dgm:pt modelId="{F4664B42-7B4F-4CB3-8820-5FBFBF168EC6}" type="sibTrans" cxnId="{9767FF99-956D-4E32-8335-39269BBBA945}">
      <dgm:prSet/>
      <dgm:spPr/>
      <dgm:t>
        <a:bodyPr/>
        <a:lstStyle/>
        <a:p>
          <a:endParaRPr lang="en-US"/>
        </a:p>
      </dgm:t>
    </dgm:pt>
    <dgm:pt modelId="{E88EDB7E-C3CB-41DA-9500-4F55055D57FF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New vendor – BlueCross BlueShield of Texas</a:t>
          </a:r>
        </a:p>
      </dgm:t>
    </dgm:pt>
    <dgm:pt modelId="{E307DCD9-2202-4919-B04F-95DC3C323E1F}" type="parTrans" cxnId="{FF3B8AFB-853F-4780-828B-9A72F6D73E5C}">
      <dgm:prSet/>
      <dgm:spPr/>
      <dgm:t>
        <a:bodyPr/>
        <a:lstStyle/>
        <a:p>
          <a:endParaRPr lang="en-US"/>
        </a:p>
      </dgm:t>
    </dgm:pt>
    <dgm:pt modelId="{6BDDA2EF-AEF6-40F5-AF26-9A1AABECFB22}" type="sibTrans" cxnId="{FF3B8AFB-853F-4780-828B-9A72F6D73E5C}">
      <dgm:prSet/>
      <dgm:spPr/>
      <dgm:t>
        <a:bodyPr/>
        <a:lstStyle/>
        <a:p>
          <a:endParaRPr lang="en-US"/>
        </a:p>
      </dgm:t>
    </dgm:pt>
    <dgm:pt modelId="{E8A2AFF8-BE43-44C6-99ED-0A53EA27C4AA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Slightly lower premiums</a:t>
          </a:r>
        </a:p>
      </dgm:t>
    </dgm:pt>
    <dgm:pt modelId="{FF859840-1E25-4F46-977A-E8B9BAE04878}" type="parTrans" cxnId="{2FFF95A0-71F8-4FF8-B883-5828F7981DC1}">
      <dgm:prSet/>
      <dgm:spPr/>
      <dgm:t>
        <a:bodyPr/>
        <a:lstStyle/>
        <a:p>
          <a:endParaRPr lang="en-US"/>
        </a:p>
      </dgm:t>
    </dgm:pt>
    <dgm:pt modelId="{52663593-3188-4858-AC9F-BB96602D665C}" type="sibTrans" cxnId="{2FFF95A0-71F8-4FF8-B883-5828F7981DC1}">
      <dgm:prSet/>
      <dgm:spPr/>
      <dgm:t>
        <a:bodyPr/>
        <a:lstStyle/>
        <a:p>
          <a:endParaRPr lang="en-US"/>
        </a:p>
      </dgm:t>
    </dgm:pt>
    <dgm:pt modelId="{B1C803EB-72E0-44A1-868E-5018C21F2495}">
      <dgm:prSet custT="1"/>
      <dgm:spPr>
        <a:solidFill>
          <a:schemeClr val="accent4">
            <a:lumMod val="20000"/>
            <a:lumOff val="80000"/>
            <a:alpha val="90000"/>
          </a:schemeClr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800" dirty="0"/>
            <a:t>Similar plan designs</a:t>
          </a:r>
        </a:p>
      </dgm:t>
    </dgm:pt>
    <dgm:pt modelId="{806EB769-334D-4261-8C33-E9BC17B62EAC}" type="parTrans" cxnId="{28FCE1B3-96B9-4278-AEB0-5C3A613F4675}">
      <dgm:prSet/>
      <dgm:spPr/>
      <dgm:t>
        <a:bodyPr/>
        <a:lstStyle/>
        <a:p>
          <a:endParaRPr lang="en-US"/>
        </a:p>
      </dgm:t>
    </dgm:pt>
    <dgm:pt modelId="{9BF5D71A-314A-4A84-A900-A1557231FA8D}" type="sibTrans" cxnId="{28FCE1B3-96B9-4278-AEB0-5C3A613F4675}">
      <dgm:prSet/>
      <dgm:spPr/>
      <dgm:t>
        <a:bodyPr/>
        <a:lstStyle/>
        <a:p>
          <a:endParaRPr lang="en-US"/>
        </a:p>
      </dgm:t>
    </dgm:pt>
    <dgm:pt modelId="{4AA39EA9-8579-4B49-9C48-5EA79792844C}" type="pres">
      <dgm:prSet presAssocID="{F61A5B0C-E301-48EC-874F-F67536A6EA56}" presName="Name0" presStyleCnt="0">
        <dgm:presLayoutVars>
          <dgm:dir/>
          <dgm:animLvl val="lvl"/>
          <dgm:resizeHandles/>
        </dgm:presLayoutVars>
      </dgm:prSet>
      <dgm:spPr/>
    </dgm:pt>
    <dgm:pt modelId="{4CCD13A1-0636-4E68-8268-405A7DA3D88A}" type="pres">
      <dgm:prSet presAssocID="{E3B29C0A-3D22-43D8-A2FF-E5CECD48675E}" presName="linNode" presStyleCnt="0"/>
      <dgm:spPr/>
    </dgm:pt>
    <dgm:pt modelId="{8F1E4AFB-5BE9-4B93-B571-7FF8830D04A3}" type="pres">
      <dgm:prSet presAssocID="{E3B29C0A-3D22-43D8-A2FF-E5CECD48675E}" presName="parentShp" presStyleLbl="node1" presStyleIdx="0" presStyleCnt="3" custScaleY="119721">
        <dgm:presLayoutVars>
          <dgm:bulletEnabled val="1"/>
        </dgm:presLayoutVars>
      </dgm:prSet>
      <dgm:spPr/>
    </dgm:pt>
    <dgm:pt modelId="{A9283949-744C-4CC4-B4B2-6BDE1DFFBEA1}" type="pres">
      <dgm:prSet presAssocID="{E3B29C0A-3D22-43D8-A2FF-E5CECD48675E}" presName="childShp" presStyleLbl="bgAccFollowNode1" presStyleIdx="0" presStyleCnt="3" custScaleY="141213">
        <dgm:presLayoutVars>
          <dgm:bulletEnabled val="1"/>
        </dgm:presLayoutVars>
      </dgm:prSet>
      <dgm:spPr/>
    </dgm:pt>
    <dgm:pt modelId="{472788B4-01DD-4A0D-9018-0374C1A25356}" type="pres">
      <dgm:prSet presAssocID="{36666AD1-7B0D-4778-BFC4-A435CBAF92F9}" presName="spacing" presStyleCnt="0"/>
      <dgm:spPr/>
    </dgm:pt>
    <dgm:pt modelId="{30ACF35E-A674-4404-9323-9459E76921A3}" type="pres">
      <dgm:prSet presAssocID="{583AA5F1-1D2D-4C84-B4B8-D58977CB7C13}" presName="linNode" presStyleCnt="0"/>
      <dgm:spPr/>
    </dgm:pt>
    <dgm:pt modelId="{767B50AE-8E60-4221-8112-366AE0B72E5C}" type="pres">
      <dgm:prSet presAssocID="{583AA5F1-1D2D-4C84-B4B8-D58977CB7C13}" presName="parentShp" presStyleLbl="node1" presStyleIdx="1" presStyleCnt="3" custScaleY="94297" custLinFactNeighborX="-283" custLinFactNeighborY="1751">
        <dgm:presLayoutVars>
          <dgm:bulletEnabled val="1"/>
        </dgm:presLayoutVars>
      </dgm:prSet>
      <dgm:spPr/>
    </dgm:pt>
    <dgm:pt modelId="{F61D87A3-D782-49D3-824F-AF1CA28C6E1E}" type="pres">
      <dgm:prSet presAssocID="{583AA5F1-1D2D-4C84-B4B8-D58977CB7C13}" presName="childShp" presStyleLbl="bgAccFollowNode1" presStyleIdx="1" presStyleCnt="3" custScaleY="91977">
        <dgm:presLayoutVars>
          <dgm:bulletEnabled val="1"/>
        </dgm:presLayoutVars>
      </dgm:prSet>
      <dgm:spPr/>
    </dgm:pt>
    <dgm:pt modelId="{A0F0D5A4-0857-418D-A933-FF70CFC67161}" type="pres">
      <dgm:prSet presAssocID="{F5B63CB8-F53B-47CE-B032-7A50C0D2F364}" presName="spacing" presStyleCnt="0"/>
      <dgm:spPr/>
    </dgm:pt>
    <dgm:pt modelId="{611B0427-80A3-4BF2-957D-D799EA87F36F}" type="pres">
      <dgm:prSet presAssocID="{BA2497DB-D0EE-479F-908E-66AD9D4F1F45}" presName="linNode" presStyleCnt="0"/>
      <dgm:spPr/>
    </dgm:pt>
    <dgm:pt modelId="{307F46AA-C4FD-4E5F-A24E-504C1C5DE5EA}" type="pres">
      <dgm:prSet presAssocID="{BA2497DB-D0EE-479F-908E-66AD9D4F1F45}" presName="parentShp" presStyleLbl="node1" presStyleIdx="2" presStyleCnt="3">
        <dgm:presLayoutVars>
          <dgm:bulletEnabled val="1"/>
        </dgm:presLayoutVars>
      </dgm:prSet>
      <dgm:spPr/>
    </dgm:pt>
    <dgm:pt modelId="{BA8F8610-DB8F-494A-BFAB-A5C4446E4280}" type="pres">
      <dgm:prSet presAssocID="{BA2497DB-D0EE-479F-908E-66AD9D4F1F45}" presName="childShp" presStyleLbl="bgAccFollowNode1" presStyleIdx="2" presStyleCnt="3" custScaleY="116714" custLinFactNeighborX="212">
        <dgm:presLayoutVars>
          <dgm:bulletEnabled val="1"/>
        </dgm:presLayoutVars>
      </dgm:prSet>
      <dgm:spPr/>
    </dgm:pt>
  </dgm:ptLst>
  <dgm:cxnLst>
    <dgm:cxn modelId="{C3497C3D-4DA6-49CB-8C8D-53B4D050DCFE}" srcId="{BA2497DB-D0EE-479F-908E-66AD9D4F1F45}" destId="{1F98A0AB-2094-4728-BDC9-192D236C27C1}" srcOrd="1" destOrd="0" parTransId="{680D22AC-4CD7-4671-96B3-B301C7F7B84D}" sibTransId="{BE9FD45A-A501-4D61-BFFA-9C08788803D7}"/>
    <dgm:cxn modelId="{14472B3F-6073-4369-A3F3-E76ADC72BA91}" type="presOf" srcId="{6DD2F3F4-A597-4986-85AA-356B85D2BB8E}" destId="{A9283949-744C-4CC4-B4B2-6BDE1DFFBEA1}" srcOrd="0" destOrd="2" presId="urn:microsoft.com/office/officeart/2005/8/layout/vList6"/>
    <dgm:cxn modelId="{0A05DB3F-59CD-49AA-ABE9-FDC5261E7BB8}" type="presOf" srcId="{E8A2AFF8-BE43-44C6-99ED-0A53EA27C4AA}" destId="{F61D87A3-D782-49D3-824F-AF1CA28C6E1E}" srcOrd="0" destOrd="1" presId="urn:microsoft.com/office/officeart/2005/8/layout/vList6"/>
    <dgm:cxn modelId="{981C8F4D-2D60-40BB-B017-83D4A0671DE9}" type="presOf" srcId="{F61A5B0C-E301-48EC-874F-F67536A6EA56}" destId="{4AA39EA9-8579-4B49-9C48-5EA79792844C}" srcOrd="0" destOrd="0" presId="urn:microsoft.com/office/officeart/2005/8/layout/vList6"/>
    <dgm:cxn modelId="{A9507070-19A5-4882-87F4-49C39C4ADBA5}" type="presOf" srcId="{B1C803EB-72E0-44A1-868E-5018C21F2495}" destId="{F61D87A3-D782-49D3-824F-AF1CA28C6E1E}" srcOrd="0" destOrd="2" presId="urn:microsoft.com/office/officeart/2005/8/layout/vList6"/>
    <dgm:cxn modelId="{76788E53-4C05-449E-AA89-B332C279764E}" type="presOf" srcId="{D3021871-286B-4D64-946F-3AB56A1EC23D}" destId="{F61D87A3-D782-49D3-824F-AF1CA28C6E1E}" srcOrd="0" destOrd="3" presId="urn:microsoft.com/office/officeart/2005/8/layout/vList6"/>
    <dgm:cxn modelId="{B5C66C58-7ED1-44C9-BEB5-1D4C5DA18543}" type="presOf" srcId="{583AA5F1-1D2D-4C84-B4B8-D58977CB7C13}" destId="{767B50AE-8E60-4221-8112-366AE0B72E5C}" srcOrd="0" destOrd="0" presId="urn:microsoft.com/office/officeart/2005/8/layout/vList6"/>
    <dgm:cxn modelId="{E934087B-A82C-4F7F-8DFE-09A6C06361EF}" type="presOf" srcId="{E3B29C0A-3D22-43D8-A2FF-E5CECD48675E}" destId="{8F1E4AFB-5BE9-4B93-B571-7FF8830D04A3}" srcOrd="0" destOrd="0" presId="urn:microsoft.com/office/officeart/2005/8/layout/vList6"/>
    <dgm:cxn modelId="{EF7F397F-59E2-497A-B96D-5FBC4CF77236}" type="presOf" srcId="{655FB3B6-C90C-4AC2-9DCF-5A0CA5700A3C}" destId="{F61D87A3-D782-49D3-824F-AF1CA28C6E1E}" srcOrd="0" destOrd="0" presId="urn:microsoft.com/office/officeart/2005/8/layout/vList6"/>
    <dgm:cxn modelId="{E364B07F-1DF0-4D3E-A34D-BD724DEB4957}" type="presOf" srcId="{1F98A0AB-2094-4728-BDC9-192D236C27C1}" destId="{BA8F8610-DB8F-494A-BFAB-A5C4446E4280}" srcOrd="0" destOrd="1" presId="urn:microsoft.com/office/officeart/2005/8/layout/vList6"/>
    <dgm:cxn modelId="{3D73C393-91FE-413A-9C35-A3C93DAA73E2}" type="presOf" srcId="{E88EDB7E-C3CB-41DA-9500-4F55055D57FF}" destId="{A9283949-744C-4CC4-B4B2-6BDE1DFFBEA1}" srcOrd="0" destOrd="0" presId="urn:microsoft.com/office/officeart/2005/8/layout/vList6"/>
    <dgm:cxn modelId="{9767FF99-956D-4E32-8335-39269BBBA945}" srcId="{E3B29C0A-3D22-43D8-A2FF-E5CECD48675E}" destId="{6DD2F3F4-A597-4986-85AA-356B85D2BB8E}" srcOrd="2" destOrd="0" parTransId="{9101347F-2EDF-4B68-8215-D853C81724B7}" sibTransId="{F4664B42-7B4F-4CB3-8820-5FBFBF168EC6}"/>
    <dgm:cxn modelId="{36F9929A-FD6B-40A0-ACA7-6CAA2C5A0533}" srcId="{F61A5B0C-E301-48EC-874F-F67536A6EA56}" destId="{583AA5F1-1D2D-4C84-B4B8-D58977CB7C13}" srcOrd="1" destOrd="0" parTransId="{BB70AF02-A0F5-4D25-9C06-2C8E9295ABBC}" sibTransId="{F5B63CB8-F53B-47CE-B032-7A50C0D2F364}"/>
    <dgm:cxn modelId="{2FFF95A0-71F8-4FF8-B883-5828F7981DC1}" srcId="{583AA5F1-1D2D-4C84-B4B8-D58977CB7C13}" destId="{E8A2AFF8-BE43-44C6-99ED-0A53EA27C4AA}" srcOrd="1" destOrd="0" parTransId="{FF859840-1E25-4F46-977A-E8B9BAE04878}" sibTransId="{52663593-3188-4858-AC9F-BB96602D665C}"/>
    <dgm:cxn modelId="{5D830FA5-3BFD-4BE3-886F-676BCEBFC916}" srcId="{BA2497DB-D0EE-479F-908E-66AD9D4F1F45}" destId="{45EEA118-0175-4B8B-B52E-CC09C175C830}" srcOrd="2" destOrd="0" parTransId="{A59A555F-1C7E-449E-88AB-E09C9AC3C337}" sibTransId="{0B838539-235F-466C-90E8-D2195495D223}"/>
    <dgm:cxn modelId="{3DD7C2AD-D876-420B-8E55-742B86D4D846}" srcId="{583AA5F1-1D2D-4C84-B4B8-D58977CB7C13}" destId="{655FB3B6-C90C-4AC2-9DCF-5A0CA5700A3C}" srcOrd="0" destOrd="0" parTransId="{424B3308-E082-4C3D-8F59-E64FFCE704E7}" sibTransId="{26DE7CBD-7E62-4EB0-88D8-DCE439DECBD1}"/>
    <dgm:cxn modelId="{A8E964B1-3ABF-4EB2-9D8A-265C81F6E07D}" srcId="{E3B29C0A-3D22-43D8-A2FF-E5CECD48675E}" destId="{16434F69-1184-4628-9201-DF4B1B1DD311}" srcOrd="1" destOrd="0" parTransId="{28E47E33-FC7E-4BC1-9F46-9F59F889C183}" sibTransId="{C8365EC7-68B1-4399-9227-CB95068C01D4}"/>
    <dgm:cxn modelId="{28FCE1B3-96B9-4278-AEB0-5C3A613F4675}" srcId="{583AA5F1-1D2D-4C84-B4B8-D58977CB7C13}" destId="{B1C803EB-72E0-44A1-868E-5018C21F2495}" srcOrd="2" destOrd="0" parTransId="{806EB769-334D-4261-8C33-E9BC17B62EAC}" sibTransId="{9BF5D71A-314A-4A84-A900-A1557231FA8D}"/>
    <dgm:cxn modelId="{C93430BB-376E-4963-8598-12C187B1D4AC}" type="presOf" srcId="{45EEA118-0175-4B8B-B52E-CC09C175C830}" destId="{BA8F8610-DB8F-494A-BFAB-A5C4446E4280}" srcOrd="0" destOrd="2" presId="urn:microsoft.com/office/officeart/2005/8/layout/vList6"/>
    <dgm:cxn modelId="{A7C1B3C0-E23C-4C18-9D09-67CFA00F40A0}" srcId="{583AA5F1-1D2D-4C84-B4B8-D58977CB7C13}" destId="{D3021871-286B-4D64-946F-3AB56A1EC23D}" srcOrd="3" destOrd="0" parTransId="{0DEA1F3D-8767-4A91-BD9E-F57F2C07667A}" sibTransId="{BDEFB7B5-1D29-441B-87FF-7136D5AC43D7}"/>
    <dgm:cxn modelId="{C979B2C3-31F6-4574-A771-428077EC23F8}" srcId="{F61A5B0C-E301-48EC-874F-F67536A6EA56}" destId="{E3B29C0A-3D22-43D8-A2FF-E5CECD48675E}" srcOrd="0" destOrd="0" parTransId="{0C51D13A-CB89-4D73-A14A-1FF10258F63A}" sibTransId="{36666AD1-7B0D-4778-BFC4-A435CBAF92F9}"/>
    <dgm:cxn modelId="{1B394DCB-6887-4F8C-8013-4F216FB6DF44}" type="presOf" srcId="{16434F69-1184-4628-9201-DF4B1B1DD311}" destId="{A9283949-744C-4CC4-B4B2-6BDE1DFFBEA1}" srcOrd="0" destOrd="1" presId="urn:microsoft.com/office/officeart/2005/8/layout/vList6"/>
    <dgm:cxn modelId="{8DE2D0D4-9680-47BD-BE8A-B31DBD8D5969}" srcId="{F61A5B0C-E301-48EC-874F-F67536A6EA56}" destId="{BA2497DB-D0EE-479F-908E-66AD9D4F1F45}" srcOrd="2" destOrd="0" parTransId="{663C5E46-7D69-49EB-8DA6-8A3E3BA1F3F3}" sibTransId="{65AFB002-AB3D-4CC0-9713-B58FA7851F51}"/>
    <dgm:cxn modelId="{FBF659DA-2B85-4848-97F7-821B6F274656}" type="presOf" srcId="{28A21F2C-984D-494A-B99A-71311CBC4DE1}" destId="{BA8F8610-DB8F-494A-BFAB-A5C4446E4280}" srcOrd="0" destOrd="0" presId="urn:microsoft.com/office/officeart/2005/8/layout/vList6"/>
    <dgm:cxn modelId="{B53C0DED-CD25-4579-9745-7F8B0F1D8A1E}" type="presOf" srcId="{BA2497DB-D0EE-479F-908E-66AD9D4F1F45}" destId="{307F46AA-C4FD-4E5F-A24E-504C1C5DE5EA}" srcOrd="0" destOrd="0" presId="urn:microsoft.com/office/officeart/2005/8/layout/vList6"/>
    <dgm:cxn modelId="{521AA3FA-DBE0-462D-81F6-7192664E3E71}" srcId="{BA2497DB-D0EE-479F-908E-66AD9D4F1F45}" destId="{28A21F2C-984D-494A-B99A-71311CBC4DE1}" srcOrd="0" destOrd="0" parTransId="{545BC010-2467-44A5-8532-42797CA15E27}" sibTransId="{74B76918-671F-40AB-9D31-F94B73F0DBFA}"/>
    <dgm:cxn modelId="{FF3B8AFB-853F-4780-828B-9A72F6D73E5C}" srcId="{E3B29C0A-3D22-43D8-A2FF-E5CECD48675E}" destId="{E88EDB7E-C3CB-41DA-9500-4F55055D57FF}" srcOrd="0" destOrd="0" parTransId="{E307DCD9-2202-4919-B04F-95DC3C323E1F}" sibTransId="{6BDDA2EF-AEF6-40F5-AF26-9A1AABECFB22}"/>
    <dgm:cxn modelId="{2957FBCD-9CBF-4D30-AE27-95EF82ACDDF9}" type="presParOf" srcId="{4AA39EA9-8579-4B49-9C48-5EA79792844C}" destId="{4CCD13A1-0636-4E68-8268-405A7DA3D88A}" srcOrd="0" destOrd="0" presId="urn:microsoft.com/office/officeart/2005/8/layout/vList6"/>
    <dgm:cxn modelId="{57D74992-F6E4-419A-A35D-A67F14414B56}" type="presParOf" srcId="{4CCD13A1-0636-4E68-8268-405A7DA3D88A}" destId="{8F1E4AFB-5BE9-4B93-B571-7FF8830D04A3}" srcOrd="0" destOrd="0" presId="urn:microsoft.com/office/officeart/2005/8/layout/vList6"/>
    <dgm:cxn modelId="{249219FB-D800-421A-9E8B-9269F0119C2D}" type="presParOf" srcId="{4CCD13A1-0636-4E68-8268-405A7DA3D88A}" destId="{A9283949-744C-4CC4-B4B2-6BDE1DFFBEA1}" srcOrd="1" destOrd="0" presId="urn:microsoft.com/office/officeart/2005/8/layout/vList6"/>
    <dgm:cxn modelId="{ABE310BE-618C-448E-821C-E3927CD427AC}" type="presParOf" srcId="{4AA39EA9-8579-4B49-9C48-5EA79792844C}" destId="{472788B4-01DD-4A0D-9018-0374C1A25356}" srcOrd="1" destOrd="0" presId="urn:microsoft.com/office/officeart/2005/8/layout/vList6"/>
    <dgm:cxn modelId="{67280D46-2806-4A61-9FEB-6F675707C29E}" type="presParOf" srcId="{4AA39EA9-8579-4B49-9C48-5EA79792844C}" destId="{30ACF35E-A674-4404-9323-9459E76921A3}" srcOrd="2" destOrd="0" presId="urn:microsoft.com/office/officeart/2005/8/layout/vList6"/>
    <dgm:cxn modelId="{EFFD8134-BE1B-4BE8-A7F4-683E7E07E18A}" type="presParOf" srcId="{30ACF35E-A674-4404-9323-9459E76921A3}" destId="{767B50AE-8E60-4221-8112-366AE0B72E5C}" srcOrd="0" destOrd="0" presId="urn:microsoft.com/office/officeart/2005/8/layout/vList6"/>
    <dgm:cxn modelId="{E6C15335-FABF-447E-AF48-59AC1D73372C}" type="presParOf" srcId="{30ACF35E-A674-4404-9323-9459E76921A3}" destId="{F61D87A3-D782-49D3-824F-AF1CA28C6E1E}" srcOrd="1" destOrd="0" presId="urn:microsoft.com/office/officeart/2005/8/layout/vList6"/>
    <dgm:cxn modelId="{607312E6-2C89-4585-8722-D8265A20AAAF}" type="presParOf" srcId="{4AA39EA9-8579-4B49-9C48-5EA79792844C}" destId="{A0F0D5A4-0857-418D-A933-FF70CFC67161}" srcOrd="3" destOrd="0" presId="urn:microsoft.com/office/officeart/2005/8/layout/vList6"/>
    <dgm:cxn modelId="{F7B59853-2EC1-43C4-90B1-9A0EE83226CF}" type="presParOf" srcId="{4AA39EA9-8579-4B49-9C48-5EA79792844C}" destId="{611B0427-80A3-4BF2-957D-D799EA87F36F}" srcOrd="4" destOrd="0" presId="urn:microsoft.com/office/officeart/2005/8/layout/vList6"/>
    <dgm:cxn modelId="{845B7D25-9745-4F9F-B6D1-A1A9BFF292A6}" type="presParOf" srcId="{611B0427-80A3-4BF2-957D-D799EA87F36F}" destId="{307F46AA-C4FD-4E5F-A24E-504C1C5DE5EA}" srcOrd="0" destOrd="0" presId="urn:microsoft.com/office/officeart/2005/8/layout/vList6"/>
    <dgm:cxn modelId="{F319EA0F-C5EA-4314-A87B-A57BC65C1336}" type="presParOf" srcId="{611B0427-80A3-4BF2-957D-D799EA87F36F}" destId="{BA8F8610-DB8F-494A-BFAB-A5C4446E428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1A5B0C-E301-48EC-874F-F67536A6EA56}" type="doc">
      <dgm:prSet loTypeId="urn:microsoft.com/office/officeart/2005/8/layout/vList6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3B29C0A-3D22-43D8-A2FF-E5CECD48675E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>
              <a:ln>
                <a:solidFill>
                  <a:schemeClr val="bg1"/>
                </a:solidFill>
              </a:ln>
            </a:rPr>
            <a:t>Medico</a:t>
          </a:r>
        </a:p>
      </dgm:t>
    </dgm:pt>
    <dgm:pt modelId="{0C51D13A-CB89-4D73-A14A-1FF10258F63A}" type="parTrans" cxnId="{C979B2C3-31F6-4574-A771-428077EC23F8}">
      <dgm:prSet/>
      <dgm:spPr/>
      <dgm:t>
        <a:bodyPr/>
        <a:lstStyle/>
        <a:p>
          <a:endParaRPr lang="en-US"/>
        </a:p>
      </dgm:t>
    </dgm:pt>
    <dgm:pt modelId="{36666AD1-7B0D-4778-BFC4-A435CBAF92F9}" type="sibTrans" cxnId="{C979B2C3-31F6-4574-A771-428077EC23F8}">
      <dgm:prSet/>
      <dgm:spPr/>
      <dgm:t>
        <a:bodyPr/>
        <a:lstStyle/>
        <a:p>
          <a:endParaRPr lang="en-US"/>
        </a:p>
      </dgm:t>
    </dgm:pt>
    <dgm:pt modelId="{16434F69-1184-4628-9201-DF4B1B1DD311}">
      <dgm:prSet/>
      <dgm:spPr/>
      <dgm:t>
        <a:bodyPr/>
        <a:lstStyle/>
        <a:p>
          <a:r>
            <a:rPr lang="en-US" dirty="0"/>
            <a:t> El </a:t>
          </a:r>
          <a:r>
            <a:rPr lang="es-MX" noProof="0" dirty="0"/>
            <a:t>mismo</a:t>
          </a:r>
          <a:r>
            <a:rPr lang="en-US" dirty="0"/>
            <a:t> </a:t>
          </a:r>
          <a:r>
            <a:rPr lang="es-MX" noProof="0" dirty="0"/>
            <a:t>diseño</a:t>
          </a:r>
          <a:r>
            <a:rPr lang="en-US" dirty="0"/>
            <a:t> de </a:t>
          </a:r>
          <a:r>
            <a:rPr lang="es-MX" noProof="0" dirty="0"/>
            <a:t>los</a:t>
          </a:r>
          <a:r>
            <a:rPr lang="en-US" dirty="0"/>
            <a:t> planes con cambio al deducible de Consumer Choice a $3,300.00 </a:t>
          </a:r>
        </a:p>
      </dgm:t>
    </dgm:pt>
    <dgm:pt modelId="{28E47E33-FC7E-4BC1-9F46-9F59F889C183}" type="parTrans" cxnId="{A8E964B1-3ABF-4EB2-9D8A-265C81F6E07D}">
      <dgm:prSet/>
      <dgm:spPr/>
      <dgm:t>
        <a:bodyPr/>
        <a:lstStyle/>
        <a:p>
          <a:endParaRPr lang="en-US"/>
        </a:p>
      </dgm:t>
    </dgm:pt>
    <dgm:pt modelId="{C8365EC7-68B1-4399-9227-CB95068C01D4}" type="sibTrans" cxnId="{A8E964B1-3ABF-4EB2-9D8A-265C81F6E07D}">
      <dgm:prSet/>
      <dgm:spPr/>
      <dgm:t>
        <a:bodyPr/>
        <a:lstStyle/>
        <a:p>
          <a:endParaRPr lang="en-US"/>
        </a:p>
      </dgm:t>
    </dgm:pt>
    <dgm:pt modelId="{A392E437-EA5E-4F03-9BA7-D60C18D46F18}">
      <dgm:prSet/>
      <dgm:spPr/>
      <dgm:t>
        <a:bodyPr/>
        <a:lstStyle/>
        <a:p>
          <a:r>
            <a:rPr lang="en-US" dirty="0"/>
            <a:t>Costo de la prima subira un poco</a:t>
          </a:r>
        </a:p>
      </dgm:t>
    </dgm:pt>
    <dgm:pt modelId="{0DC8687F-8EE2-4DAA-B46F-A32A24C863F5}" type="parTrans" cxnId="{2C66E601-5D9D-4250-B405-3A0065E43259}">
      <dgm:prSet/>
      <dgm:spPr/>
      <dgm:t>
        <a:bodyPr/>
        <a:lstStyle/>
        <a:p>
          <a:endParaRPr lang="en-US"/>
        </a:p>
      </dgm:t>
    </dgm:pt>
    <dgm:pt modelId="{60C57245-79DB-415F-BE41-D82A1CC7F7A6}" type="sibTrans" cxnId="{2C66E601-5D9D-4250-B405-3A0065E43259}">
      <dgm:prSet/>
      <dgm:spPr/>
      <dgm:t>
        <a:bodyPr/>
        <a:lstStyle/>
        <a:p>
          <a:endParaRPr lang="en-US"/>
        </a:p>
      </dgm:t>
    </dgm:pt>
    <dgm:pt modelId="{92BE1B3B-6D79-4841-BFFB-9E6AA1915868}">
      <dgm:prSet phldrT="[Text]"/>
      <dgm:spPr/>
      <dgm:t>
        <a:bodyPr/>
        <a:lstStyle/>
        <a:p>
          <a:r>
            <a:rPr lang="en-US" noProof="0" dirty="0"/>
            <a:t>Dental</a:t>
          </a:r>
          <a:endParaRPr lang="es-MX" noProof="0" dirty="0"/>
        </a:p>
      </dgm:t>
    </dgm:pt>
    <dgm:pt modelId="{9D7BB0B4-8420-4F31-910D-04D7D9806698}" type="sibTrans" cxnId="{5ADED4EB-C265-45AE-842F-2CB97E4C6079}">
      <dgm:prSet/>
      <dgm:spPr/>
      <dgm:t>
        <a:bodyPr/>
        <a:lstStyle/>
        <a:p>
          <a:endParaRPr lang="en-US"/>
        </a:p>
      </dgm:t>
    </dgm:pt>
    <dgm:pt modelId="{20A0BDA8-C98B-47F4-980E-C165207C4B29}" type="parTrans" cxnId="{5ADED4EB-C265-45AE-842F-2CB97E4C6079}">
      <dgm:prSet/>
      <dgm:spPr/>
      <dgm:t>
        <a:bodyPr/>
        <a:lstStyle/>
        <a:p>
          <a:endParaRPr lang="en-US"/>
        </a:p>
      </dgm:t>
    </dgm:pt>
    <dgm:pt modelId="{23C9972F-9A11-41B7-8B98-4DFF3C80E4A9}">
      <dgm:prSet/>
      <dgm:spPr/>
      <dgm:t>
        <a:bodyPr/>
        <a:lstStyle/>
        <a:p>
          <a:r>
            <a:rPr lang="es-MX" noProof="0" dirty="0"/>
            <a:t>Costo</a:t>
          </a:r>
          <a:r>
            <a:rPr lang="en-US" dirty="0"/>
            <a:t> de las primas bajaran</a:t>
          </a:r>
        </a:p>
      </dgm:t>
    </dgm:pt>
    <dgm:pt modelId="{5B525B29-52DC-4756-BCCA-421BFC379DF3}" type="sibTrans" cxnId="{F7439761-F72B-49AC-B97B-83630919BEA9}">
      <dgm:prSet/>
      <dgm:spPr/>
      <dgm:t>
        <a:bodyPr/>
        <a:lstStyle/>
        <a:p>
          <a:endParaRPr lang="en-US"/>
        </a:p>
      </dgm:t>
    </dgm:pt>
    <dgm:pt modelId="{08BA1A6F-EE42-40EC-B996-765D1ED1D462}" type="parTrans" cxnId="{F7439761-F72B-49AC-B97B-83630919BEA9}">
      <dgm:prSet/>
      <dgm:spPr/>
      <dgm:t>
        <a:bodyPr/>
        <a:lstStyle/>
        <a:p>
          <a:endParaRPr lang="en-US"/>
        </a:p>
      </dgm:t>
    </dgm:pt>
    <dgm:pt modelId="{E2A3B111-5731-40DC-A9CB-E61243116ECA}">
      <dgm:prSet/>
      <dgm:spPr/>
      <dgm:t>
        <a:bodyPr/>
        <a:lstStyle/>
        <a:p>
          <a:r>
            <a:rPr lang="es-MX" noProof="0" dirty="0"/>
            <a:t>Cuenta</a:t>
          </a:r>
          <a:r>
            <a:rPr lang="en-US" dirty="0"/>
            <a:t> de </a:t>
          </a:r>
          <a:r>
            <a:rPr lang="es-MX" noProof="0" dirty="0"/>
            <a:t>Ahorro</a:t>
          </a:r>
          <a:r>
            <a:rPr lang="en-US" dirty="0"/>
            <a:t> para la Salud</a:t>
          </a:r>
        </a:p>
      </dgm:t>
    </dgm:pt>
    <dgm:pt modelId="{850CAD5C-ADB2-474D-9208-65FAA41B3A8D}" type="sibTrans" cxnId="{F707F557-14B1-47EC-AC20-1EFC2DD805BD}">
      <dgm:prSet/>
      <dgm:spPr/>
      <dgm:t>
        <a:bodyPr/>
        <a:lstStyle/>
        <a:p>
          <a:endParaRPr lang="en-US"/>
        </a:p>
      </dgm:t>
    </dgm:pt>
    <dgm:pt modelId="{31180BA5-2A9D-4D1E-B180-B8AE25EA5DA4}" type="parTrans" cxnId="{F707F557-14B1-47EC-AC20-1EFC2DD805BD}">
      <dgm:prSet/>
      <dgm:spPr/>
      <dgm:t>
        <a:bodyPr/>
        <a:lstStyle/>
        <a:p>
          <a:endParaRPr lang="en-US"/>
        </a:p>
      </dgm:t>
    </dgm:pt>
    <dgm:pt modelId="{CC2D8100-35A4-4319-A5CD-E9AB4F406F40}">
      <dgm:prSet/>
      <dgm:spPr/>
      <dgm:t>
        <a:bodyPr/>
        <a:lstStyle/>
        <a:p>
          <a:r>
            <a:rPr lang="es-MX" noProof="0" dirty="0"/>
            <a:t>Limite</a:t>
          </a:r>
          <a:r>
            <a:rPr lang="en-US" dirty="0"/>
            <a:t> </a:t>
          </a:r>
          <a:r>
            <a:rPr lang="es-MX" noProof="0" dirty="0"/>
            <a:t>subirá</a:t>
          </a:r>
          <a:r>
            <a:rPr lang="en-US" dirty="0"/>
            <a:t> a $4,300.00 </a:t>
          </a:r>
        </a:p>
      </dgm:t>
    </dgm:pt>
    <dgm:pt modelId="{81FAE65B-5288-4EC2-8118-EA5308A967B1}" type="parTrans" cxnId="{056F1270-6CD0-4AD1-9DA2-E5E7307DD2B0}">
      <dgm:prSet/>
      <dgm:spPr/>
      <dgm:t>
        <a:bodyPr/>
        <a:lstStyle/>
        <a:p>
          <a:endParaRPr lang="en-US"/>
        </a:p>
      </dgm:t>
    </dgm:pt>
    <dgm:pt modelId="{CF624C0E-8BD8-44EA-8279-AE1984336946}" type="sibTrans" cxnId="{056F1270-6CD0-4AD1-9DA2-E5E7307DD2B0}">
      <dgm:prSet/>
      <dgm:spPr/>
      <dgm:t>
        <a:bodyPr/>
        <a:lstStyle/>
        <a:p>
          <a:endParaRPr lang="en-US"/>
        </a:p>
      </dgm:t>
    </dgm:pt>
    <dgm:pt modelId="{67BD7CC9-E85E-4878-B825-4AB2068F8E8D}">
      <dgm:prSet/>
      <dgm:spPr/>
      <dgm:t>
        <a:bodyPr/>
        <a:lstStyle/>
        <a:p>
          <a:r>
            <a:rPr lang="en-US" dirty="0"/>
            <a:t>Limite de </a:t>
          </a:r>
          <a:r>
            <a:rPr lang="es-MX" noProof="0" dirty="0"/>
            <a:t>familia</a:t>
          </a:r>
          <a:r>
            <a:rPr lang="en-US" dirty="0"/>
            <a:t> </a:t>
          </a:r>
          <a:r>
            <a:rPr lang="es-MX" noProof="0" dirty="0"/>
            <a:t>subirá</a:t>
          </a:r>
          <a:r>
            <a:rPr lang="en-US" dirty="0"/>
            <a:t> $8,550.00</a:t>
          </a:r>
        </a:p>
      </dgm:t>
    </dgm:pt>
    <dgm:pt modelId="{D72657A3-E545-45B6-BED3-76FCCCBE3E86}" type="parTrans" cxnId="{505ED0B6-E9B2-4137-9F07-56C4D467680F}">
      <dgm:prSet/>
      <dgm:spPr/>
      <dgm:t>
        <a:bodyPr/>
        <a:lstStyle/>
        <a:p>
          <a:endParaRPr lang="en-US"/>
        </a:p>
      </dgm:t>
    </dgm:pt>
    <dgm:pt modelId="{D37460B1-4D4E-4173-A21C-1F5EB9C3A933}" type="sibTrans" cxnId="{505ED0B6-E9B2-4137-9F07-56C4D467680F}">
      <dgm:prSet/>
      <dgm:spPr/>
      <dgm:t>
        <a:bodyPr/>
        <a:lstStyle/>
        <a:p>
          <a:endParaRPr lang="en-US"/>
        </a:p>
      </dgm:t>
    </dgm:pt>
    <dgm:pt modelId="{F12447E8-69B3-4225-86AE-92FF780DFEA0}">
      <dgm:prSet/>
      <dgm:spPr/>
      <dgm:t>
        <a:bodyPr/>
        <a:lstStyle/>
        <a:p>
          <a:r>
            <a:rPr lang="es-MX" noProof="0" dirty="0"/>
            <a:t>Contribución</a:t>
          </a:r>
          <a:r>
            <a:rPr lang="en-US" dirty="0"/>
            <a:t> de la ciudad $610 $1000 </a:t>
          </a:r>
        </a:p>
      </dgm:t>
    </dgm:pt>
    <dgm:pt modelId="{5406AF91-BA72-4A98-BFAD-78EE3F93F599}" type="parTrans" cxnId="{A9FB2A8B-ADAB-4A1D-A015-0CBB088EE09C}">
      <dgm:prSet/>
      <dgm:spPr/>
      <dgm:t>
        <a:bodyPr/>
        <a:lstStyle/>
        <a:p>
          <a:endParaRPr lang="en-US"/>
        </a:p>
      </dgm:t>
    </dgm:pt>
    <dgm:pt modelId="{6998FC56-9DDE-4616-BCCE-19F6EE1396CA}" type="sibTrans" cxnId="{A9FB2A8B-ADAB-4A1D-A015-0CBB088EE09C}">
      <dgm:prSet/>
      <dgm:spPr/>
      <dgm:t>
        <a:bodyPr/>
        <a:lstStyle/>
        <a:p>
          <a:endParaRPr lang="en-US"/>
        </a:p>
      </dgm:t>
    </dgm:pt>
    <dgm:pt modelId="{01BCC42D-6F05-4F05-8F72-85B202436572}">
      <dgm:prSet/>
      <dgm:spPr/>
      <dgm:t>
        <a:bodyPr/>
        <a:lstStyle/>
        <a:p>
          <a:r>
            <a:rPr lang="en-US" dirty="0"/>
            <a:t>Blue Cross Blue Shield</a:t>
          </a:r>
        </a:p>
      </dgm:t>
    </dgm:pt>
    <dgm:pt modelId="{A676F238-0419-425A-B220-95A317B2F64C}" type="parTrans" cxnId="{3184FBBD-9A80-41DE-9415-7340F8635597}">
      <dgm:prSet/>
      <dgm:spPr/>
      <dgm:t>
        <a:bodyPr/>
        <a:lstStyle/>
        <a:p>
          <a:endParaRPr lang="en-US"/>
        </a:p>
      </dgm:t>
    </dgm:pt>
    <dgm:pt modelId="{4D8B38A0-6C0A-44C9-8BA8-3F5E044E8B40}" type="sibTrans" cxnId="{3184FBBD-9A80-41DE-9415-7340F8635597}">
      <dgm:prSet/>
      <dgm:spPr/>
      <dgm:t>
        <a:bodyPr/>
        <a:lstStyle/>
        <a:p>
          <a:endParaRPr lang="en-US"/>
        </a:p>
      </dgm:t>
    </dgm:pt>
    <dgm:pt modelId="{DBF084F8-0B1B-47E2-8FEF-491C3966F534}">
      <dgm:prSet/>
      <dgm:spPr/>
      <dgm:t>
        <a:bodyPr/>
        <a:lstStyle/>
        <a:p>
          <a:r>
            <a:rPr lang="en-US" dirty="0"/>
            <a:t>Nueva compania METLIFE</a:t>
          </a:r>
        </a:p>
      </dgm:t>
    </dgm:pt>
    <dgm:pt modelId="{E524AB50-5D33-4C6D-8A89-C8238F5543D2}" type="parTrans" cxnId="{2235C488-CA37-4444-97FF-75A68997516B}">
      <dgm:prSet/>
      <dgm:spPr/>
      <dgm:t>
        <a:bodyPr/>
        <a:lstStyle/>
        <a:p>
          <a:endParaRPr lang="en-US"/>
        </a:p>
      </dgm:t>
    </dgm:pt>
    <dgm:pt modelId="{75E0326C-D02A-4E5C-B88B-469C7F30E1AD}" type="sibTrans" cxnId="{2235C488-CA37-4444-97FF-75A68997516B}">
      <dgm:prSet/>
      <dgm:spPr/>
      <dgm:t>
        <a:bodyPr/>
        <a:lstStyle/>
        <a:p>
          <a:endParaRPr lang="en-US"/>
        </a:p>
      </dgm:t>
    </dgm:pt>
    <dgm:pt modelId="{4AA39EA9-8579-4B49-9C48-5EA79792844C}" type="pres">
      <dgm:prSet presAssocID="{F61A5B0C-E301-48EC-874F-F67536A6EA56}" presName="Name0" presStyleCnt="0">
        <dgm:presLayoutVars>
          <dgm:dir/>
          <dgm:animLvl val="lvl"/>
          <dgm:resizeHandles/>
        </dgm:presLayoutVars>
      </dgm:prSet>
      <dgm:spPr/>
    </dgm:pt>
    <dgm:pt modelId="{4CCD13A1-0636-4E68-8268-405A7DA3D88A}" type="pres">
      <dgm:prSet presAssocID="{E3B29C0A-3D22-43D8-A2FF-E5CECD48675E}" presName="linNode" presStyleCnt="0"/>
      <dgm:spPr/>
    </dgm:pt>
    <dgm:pt modelId="{8F1E4AFB-5BE9-4B93-B571-7FF8830D04A3}" type="pres">
      <dgm:prSet presAssocID="{E3B29C0A-3D22-43D8-A2FF-E5CECD48675E}" presName="parentShp" presStyleLbl="node1" presStyleIdx="0" presStyleCnt="3">
        <dgm:presLayoutVars>
          <dgm:bulletEnabled val="1"/>
        </dgm:presLayoutVars>
      </dgm:prSet>
      <dgm:spPr/>
    </dgm:pt>
    <dgm:pt modelId="{A9283949-744C-4CC4-B4B2-6BDE1DFFBEA1}" type="pres">
      <dgm:prSet presAssocID="{E3B29C0A-3D22-43D8-A2FF-E5CECD48675E}" presName="childShp" presStyleLbl="bgAccFollowNode1" presStyleIdx="0" presStyleCnt="3">
        <dgm:presLayoutVars>
          <dgm:bulletEnabled val="1"/>
        </dgm:presLayoutVars>
      </dgm:prSet>
      <dgm:spPr/>
    </dgm:pt>
    <dgm:pt modelId="{472788B4-01DD-4A0D-9018-0374C1A25356}" type="pres">
      <dgm:prSet presAssocID="{36666AD1-7B0D-4778-BFC4-A435CBAF92F9}" presName="spacing" presStyleCnt="0"/>
      <dgm:spPr/>
    </dgm:pt>
    <dgm:pt modelId="{E501A7E2-988B-4DC8-A394-7CD354B64B55}" type="pres">
      <dgm:prSet presAssocID="{92BE1B3B-6D79-4841-BFFB-9E6AA1915868}" presName="linNode" presStyleCnt="0"/>
      <dgm:spPr/>
    </dgm:pt>
    <dgm:pt modelId="{CA2D4F9D-D8FB-454C-9788-A052EAD87190}" type="pres">
      <dgm:prSet presAssocID="{92BE1B3B-6D79-4841-BFFB-9E6AA1915868}" presName="parentShp" presStyleLbl="node1" presStyleIdx="1" presStyleCnt="3">
        <dgm:presLayoutVars>
          <dgm:bulletEnabled val="1"/>
        </dgm:presLayoutVars>
      </dgm:prSet>
      <dgm:spPr/>
    </dgm:pt>
    <dgm:pt modelId="{AEF8C570-5F31-4056-9B41-943A2A0BCF41}" type="pres">
      <dgm:prSet presAssocID="{92BE1B3B-6D79-4841-BFFB-9E6AA1915868}" presName="childShp" presStyleLbl="bgAccFollowNode1" presStyleIdx="1" presStyleCnt="3">
        <dgm:presLayoutVars>
          <dgm:bulletEnabled val="1"/>
        </dgm:presLayoutVars>
      </dgm:prSet>
      <dgm:spPr/>
    </dgm:pt>
    <dgm:pt modelId="{28C08026-C95D-404C-81CB-6067D550B71E}" type="pres">
      <dgm:prSet presAssocID="{9D7BB0B4-8420-4F31-910D-04D7D9806698}" presName="spacing" presStyleCnt="0"/>
      <dgm:spPr/>
    </dgm:pt>
    <dgm:pt modelId="{16405378-718B-46D4-A136-F686005D0526}" type="pres">
      <dgm:prSet presAssocID="{E2A3B111-5731-40DC-A9CB-E61243116ECA}" presName="linNode" presStyleCnt="0"/>
      <dgm:spPr/>
    </dgm:pt>
    <dgm:pt modelId="{09D8D4EE-EA75-4780-A457-F9FFD8EB7D81}" type="pres">
      <dgm:prSet presAssocID="{E2A3B111-5731-40DC-A9CB-E61243116ECA}" presName="parentShp" presStyleLbl="node1" presStyleIdx="2" presStyleCnt="3">
        <dgm:presLayoutVars>
          <dgm:bulletEnabled val="1"/>
        </dgm:presLayoutVars>
      </dgm:prSet>
      <dgm:spPr/>
    </dgm:pt>
    <dgm:pt modelId="{FCAE36E4-8488-48F6-9CBA-75C7A03B01E5}" type="pres">
      <dgm:prSet presAssocID="{E2A3B111-5731-40DC-A9CB-E61243116ECA}" presName="childShp" presStyleLbl="bgAccFollowNode1" presStyleIdx="2" presStyleCnt="3" custLinFactNeighborX="512" custLinFactNeighborY="1696">
        <dgm:presLayoutVars>
          <dgm:bulletEnabled val="1"/>
        </dgm:presLayoutVars>
      </dgm:prSet>
      <dgm:spPr/>
    </dgm:pt>
  </dgm:ptLst>
  <dgm:cxnLst>
    <dgm:cxn modelId="{2C66E601-5D9D-4250-B405-3A0065E43259}" srcId="{16434F69-1184-4628-9201-DF4B1B1DD311}" destId="{A392E437-EA5E-4F03-9BA7-D60C18D46F18}" srcOrd="0" destOrd="0" parTransId="{0DC8687F-8EE2-4DAA-B46F-A32A24C863F5}" sibTransId="{60C57245-79DB-415F-BE41-D82A1CC7F7A6}"/>
    <dgm:cxn modelId="{1B378702-ECBD-4CFF-8B19-42A1226A4CF3}" type="presOf" srcId="{CC2D8100-35A4-4319-A5CD-E9AB4F406F40}" destId="{FCAE36E4-8488-48F6-9CBA-75C7A03B01E5}" srcOrd="0" destOrd="0" presId="urn:microsoft.com/office/officeart/2005/8/layout/vList6"/>
    <dgm:cxn modelId="{F1D6A22A-737C-477A-A249-1D572A8C6698}" type="presOf" srcId="{67BD7CC9-E85E-4878-B825-4AB2068F8E8D}" destId="{FCAE36E4-8488-48F6-9CBA-75C7A03B01E5}" srcOrd="0" destOrd="1" presId="urn:microsoft.com/office/officeart/2005/8/layout/vList6"/>
    <dgm:cxn modelId="{C70AC635-4525-4582-8A6A-72C65D7DD4A0}" type="presOf" srcId="{92BE1B3B-6D79-4841-BFFB-9E6AA1915868}" destId="{CA2D4F9D-D8FB-454C-9788-A052EAD87190}" srcOrd="0" destOrd="0" presId="urn:microsoft.com/office/officeart/2005/8/layout/vList6"/>
    <dgm:cxn modelId="{E4403C38-E678-4B10-9C63-C8161740B7D9}" type="presOf" srcId="{E2A3B111-5731-40DC-A9CB-E61243116ECA}" destId="{09D8D4EE-EA75-4780-A457-F9FFD8EB7D81}" srcOrd="0" destOrd="0" presId="urn:microsoft.com/office/officeart/2005/8/layout/vList6"/>
    <dgm:cxn modelId="{83E9765E-1E2A-423E-8B72-DBBC4FBB8A51}" type="presOf" srcId="{F12447E8-69B3-4225-86AE-92FF780DFEA0}" destId="{FCAE36E4-8488-48F6-9CBA-75C7A03B01E5}" srcOrd="0" destOrd="2" presId="urn:microsoft.com/office/officeart/2005/8/layout/vList6"/>
    <dgm:cxn modelId="{F7439761-F72B-49AC-B97B-83630919BEA9}" srcId="{92BE1B3B-6D79-4841-BFFB-9E6AA1915868}" destId="{23C9972F-9A11-41B7-8B98-4DFF3C80E4A9}" srcOrd="0" destOrd="0" parTransId="{08BA1A6F-EE42-40EC-B996-765D1ED1D462}" sibTransId="{5B525B29-52DC-4756-BCCA-421BFC379DF3}"/>
    <dgm:cxn modelId="{981C8F4D-2D60-40BB-B017-83D4A0671DE9}" type="presOf" srcId="{F61A5B0C-E301-48EC-874F-F67536A6EA56}" destId="{4AA39EA9-8579-4B49-9C48-5EA79792844C}" srcOrd="0" destOrd="0" presId="urn:microsoft.com/office/officeart/2005/8/layout/vList6"/>
    <dgm:cxn modelId="{056F1270-6CD0-4AD1-9DA2-E5E7307DD2B0}" srcId="{E2A3B111-5731-40DC-A9CB-E61243116ECA}" destId="{CC2D8100-35A4-4319-A5CD-E9AB4F406F40}" srcOrd="0" destOrd="0" parTransId="{81FAE65B-5288-4EC2-8118-EA5308A967B1}" sibTransId="{CF624C0E-8BD8-44EA-8279-AE1984336946}"/>
    <dgm:cxn modelId="{20E58251-3D5E-4EBF-A1F6-7597323D26F2}" type="presOf" srcId="{01BCC42D-6F05-4F05-8F72-85B202436572}" destId="{A9283949-744C-4CC4-B4B2-6BDE1DFFBEA1}" srcOrd="0" destOrd="2" presId="urn:microsoft.com/office/officeart/2005/8/layout/vList6"/>
    <dgm:cxn modelId="{F707F557-14B1-47EC-AC20-1EFC2DD805BD}" srcId="{F61A5B0C-E301-48EC-874F-F67536A6EA56}" destId="{E2A3B111-5731-40DC-A9CB-E61243116ECA}" srcOrd="2" destOrd="0" parTransId="{31180BA5-2A9D-4D1E-B180-B8AE25EA5DA4}" sibTransId="{850CAD5C-ADB2-474D-9208-65FAA41B3A8D}"/>
    <dgm:cxn modelId="{9C715D7A-FF82-4D5C-BE05-4294977B83A9}" type="presOf" srcId="{A392E437-EA5E-4F03-9BA7-D60C18D46F18}" destId="{A9283949-744C-4CC4-B4B2-6BDE1DFFBEA1}" srcOrd="0" destOrd="1" presId="urn:microsoft.com/office/officeart/2005/8/layout/vList6"/>
    <dgm:cxn modelId="{E934087B-A82C-4F7F-8DFE-09A6C06361EF}" type="presOf" srcId="{E3B29C0A-3D22-43D8-A2FF-E5CECD48675E}" destId="{8F1E4AFB-5BE9-4B93-B571-7FF8830D04A3}" srcOrd="0" destOrd="0" presId="urn:microsoft.com/office/officeart/2005/8/layout/vList6"/>
    <dgm:cxn modelId="{2235C488-CA37-4444-97FF-75A68997516B}" srcId="{92BE1B3B-6D79-4841-BFFB-9E6AA1915868}" destId="{DBF084F8-0B1B-47E2-8FEF-491C3966F534}" srcOrd="1" destOrd="0" parTransId="{E524AB50-5D33-4C6D-8A89-C8238F5543D2}" sibTransId="{75E0326C-D02A-4E5C-B88B-469C7F30E1AD}"/>
    <dgm:cxn modelId="{A9FB2A8B-ADAB-4A1D-A015-0CBB088EE09C}" srcId="{E2A3B111-5731-40DC-A9CB-E61243116ECA}" destId="{F12447E8-69B3-4225-86AE-92FF780DFEA0}" srcOrd="2" destOrd="0" parTransId="{5406AF91-BA72-4A98-BFAD-78EE3F93F599}" sibTransId="{6998FC56-9DDE-4616-BCCE-19F6EE1396CA}"/>
    <dgm:cxn modelId="{DB63919A-B6DB-4005-99FA-97D30CDC2222}" type="presOf" srcId="{DBF084F8-0B1B-47E2-8FEF-491C3966F534}" destId="{AEF8C570-5F31-4056-9B41-943A2A0BCF41}" srcOrd="0" destOrd="1" presId="urn:microsoft.com/office/officeart/2005/8/layout/vList6"/>
    <dgm:cxn modelId="{A8E964B1-3ABF-4EB2-9D8A-265C81F6E07D}" srcId="{E3B29C0A-3D22-43D8-A2FF-E5CECD48675E}" destId="{16434F69-1184-4628-9201-DF4B1B1DD311}" srcOrd="0" destOrd="0" parTransId="{28E47E33-FC7E-4BC1-9F46-9F59F889C183}" sibTransId="{C8365EC7-68B1-4399-9227-CB95068C01D4}"/>
    <dgm:cxn modelId="{505ED0B6-E9B2-4137-9F07-56C4D467680F}" srcId="{E2A3B111-5731-40DC-A9CB-E61243116ECA}" destId="{67BD7CC9-E85E-4878-B825-4AB2068F8E8D}" srcOrd="1" destOrd="0" parTransId="{D72657A3-E545-45B6-BED3-76FCCCBE3E86}" sibTransId="{D37460B1-4D4E-4173-A21C-1F5EB9C3A933}"/>
    <dgm:cxn modelId="{3184FBBD-9A80-41DE-9415-7340F8635597}" srcId="{16434F69-1184-4628-9201-DF4B1B1DD311}" destId="{01BCC42D-6F05-4F05-8F72-85B202436572}" srcOrd="1" destOrd="0" parTransId="{A676F238-0419-425A-B220-95A317B2F64C}" sibTransId="{4D8B38A0-6C0A-44C9-8BA8-3F5E044E8B40}"/>
    <dgm:cxn modelId="{C979B2C3-31F6-4574-A771-428077EC23F8}" srcId="{F61A5B0C-E301-48EC-874F-F67536A6EA56}" destId="{E3B29C0A-3D22-43D8-A2FF-E5CECD48675E}" srcOrd="0" destOrd="0" parTransId="{0C51D13A-CB89-4D73-A14A-1FF10258F63A}" sibTransId="{36666AD1-7B0D-4778-BFC4-A435CBAF92F9}"/>
    <dgm:cxn modelId="{A4D414CB-AA4C-4C29-89C2-610782513530}" type="presOf" srcId="{23C9972F-9A11-41B7-8B98-4DFF3C80E4A9}" destId="{AEF8C570-5F31-4056-9B41-943A2A0BCF41}" srcOrd="0" destOrd="0" presId="urn:microsoft.com/office/officeart/2005/8/layout/vList6"/>
    <dgm:cxn modelId="{1B394DCB-6887-4F8C-8013-4F216FB6DF44}" type="presOf" srcId="{16434F69-1184-4628-9201-DF4B1B1DD311}" destId="{A9283949-744C-4CC4-B4B2-6BDE1DFFBEA1}" srcOrd="0" destOrd="0" presId="urn:microsoft.com/office/officeart/2005/8/layout/vList6"/>
    <dgm:cxn modelId="{5ADED4EB-C265-45AE-842F-2CB97E4C6079}" srcId="{F61A5B0C-E301-48EC-874F-F67536A6EA56}" destId="{92BE1B3B-6D79-4841-BFFB-9E6AA1915868}" srcOrd="1" destOrd="0" parTransId="{20A0BDA8-C98B-47F4-980E-C165207C4B29}" sibTransId="{9D7BB0B4-8420-4F31-910D-04D7D9806698}"/>
    <dgm:cxn modelId="{2957FBCD-9CBF-4D30-AE27-95EF82ACDDF9}" type="presParOf" srcId="{4AA39EA9-8579-4B49-9C48-5EA79792844C}" destId="{4CCD13A1-0636-4E68-8268-405A7DA3D88A}" srcOrd="0" destOrd="0" presId="urn:microsoft.com/office/officeart/2005/8/layout/vList6"/>
    <dgm:cxn modelId="{57D74992-F6E4-419A-A35D-A67F14414B56}" type="presParOf" srcId="{4CCD13A1-0636-4E68-8268-405A7DA3D88A}" destId="{8F1E4AFB-5BE9-4B93-B571-7FF8830D04A3}" srcOrd="0" destOrd="0" presId="urn:microsoft.com/office/officeart/2005/8/layout/vList6"/>
    <dgm:cxn modelId="{249219FB-D800-421A-9E8B-9269F0119C2D}" type="presParOf" srcId="{4CCD13A1-0636-4E68-8268-405A7DA3D88A}" destId="{A9283949-744C-4CC4-B4B2-6BDE1DFFBEA1}" srcOrd="1" destOrd="0" presId="urn:microsoft.com/office/officeart/2005/8/layout/vList6"/>
    <dgm:cxn modelId="{ABE310BE-618C-448E-821C-E3927CD427AC}" type="presParOf" srcId="{4AA39EA9-8579-4B49-9C48-5EA79792844C}" destId="{472788B4-01DD-4A0D-9018-0374C1A25356}" srcOrd="1" destOrd="0" presId="urn:microsoft.com/office/officeart/2005/8/layout/vList6"/>
    <dgm:cxn modelId="{A7A0D032-CADE-4F37-B10A-399516D0503C}" type="presParOf" srcId="{4AA39EA9-8579-4B49-9C48-5EA79792844C}" destId="{E501A7E2-988B-4DC8-A394-7CD354B64B55}" srcOrd="2" destOrd="0" presId="urn:microsoft.com/office/officeart/2005/8/layout/vList6"/>
    <dgm:cxn modelId="{13AD36FB-62D6-477A-A2BD-2296D78B7588}" type="presParOf" srcId="{E501A7E2-988B-4DC8-A394-7CD354B64B55}" destId="{CA2D4F9D-D8FB-454C-9788-A052EAD87190}" srcOrd="0" destOrd="0" presId="urn:microsoft.com/office/officeart/2005/8/layout/vList6"/>
    <dgm:cxn modelId="{93D8759C-E33F-4FBC-A6FF-46A6F5E37053}" type="presParOf" srcId="{E501A7E2-988B-4DC8-A394-7CD354B64B55}" destId="{AEF8C570-5F31-4056-9B41-943A2A0BCF41}" srcOrd="1" destOrd="0" presId="urn:microsoft.com/office/officeart/2005/8/layout/vList6"/>
    <dgm:cxn modelId="{D1F78163-DD8E-4682-96E2-83A107382AB3}" type="presParOf" srcId="{4AA39EA9-8579-4B49-9C48-5EA79792844C}" destId="{28C08026-C95D-404C-81CB-6067D550B71E}" srcOrd="3" destOrd="0" presId="urn:microsoft.com/office/officeart/2005/8/layout/vList6"/>
    <dgm:cxn modelId="{9E47D621-9BE9-4FD6-9D6D-F15788158FF5}" type="presParOf" srcId="{4AA39EA9-8579-4B49-9C48-5EA79792844C}" destId="{16405378-718B-46D4-A136-F686005D0526}" srcOrd="4" destOrd="0" presId="urn:microsoft.com/office/officeart/2005/8/layout/vList6"/>
    <dgm:cxn modelId="{148B54F8-2DFB-49A9-872F-E8B81F708153}" type="presParOf" srcId="{16405378-718B-46D4-A136-F686005D0526}" destId="{09D8D4EE-EA75-4780-A457-F9FFD8EB7D81}" srcOrd="0" destOrd="0" presId="urn:microsoft.com/office/officeart/2005/8/layout/vList6"/>
    <dgm:cxn modelId="{10AC9500-CC91-44DC-BEB4-E85833C1F57A}" type="presParOf" srcId="{16405378-718B-46D4-A136-F686005D0526}" destId="{FCAE36E4-8488-48F6-9CBA-75C7A03B01E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355785D-CE7F-4274-AE2F-32973EE5923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1FD703-2D2B-45DB-B804-02E2D44A0BDA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</dgm:t>
    </dgm:pt>
    <dgm:pt modelId="{4004BB21-EE5C-476E-A303-E841519A08FF}" type="parTrans" cxnId="{FC11806A-78E4-4C9D-B909-2AB20EB5F256}">
      <dgm:prSet/>
      <dgm:spPr/>
      <dgm:t>
        <a:bodyPr/>
        <a:lstStyle/>
        <a:p>
          <a:endParaRPr lang="en-US"/>
        </a:p>
      </dgm:t>
    </dgm:pt>
    <dgm:pt modelId="{07E66EF0-0C3E-4F15-B27F-8BE627EE8D27}" type="sibTrans" cxnId="{FC11806A-78E4-4C9D-B909-2AB20EB5F256}">
      <dgm:prSet/>
      <dgm:spPr/>
      <dgm:t>
        <a:bodyPr/>
        <a:lstStyle/>
        <a:p>
          <a:endParaRPr lang="en-US"/>
        </a:p>
      </dgm:t>
    </dgm:pt>
    <dgm:pt modelId="{64496191-83CF-4A44-BE03-F621B6382B02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97252095-2090-4AE3-9E09-2AB5DF0A68DF}" type="parTrans" cxnId="{DECD6D5A-8F1F-4645-8930-BE34AF4BE302}">
      <dgm:prSet/>
      <dgm:spPr/>
      <dgm:t>
        <a:bodyPr/>
        <a:lstStyle/>
        <a:p>
          <a:endParaRPr lang="en-US"/>
        </a:p>
      </dgm:t>
    </dgm:pt>
    <dgm:pt modelId="{775F993E-0675-4FAE-AFB0-401D3B8E4E48}" type="sibTrans" cxnId="{DECD6D5A-8F1F-4645-8930-BE34AF4BE302}">
      <dgm:prSet/>
      <dgm:spPr/>
      <dgm:t>
        <a:bodyPr/>
        <a:lstStyle/>
        <a:p>
          <a:endParaRPr lang="en-US"/>
        </a:p>
      </dgm:t>
    </dgm:pt>
    <dgm:pt modelId="{12932436-1548-49D1-ACA7-0F10E356CFB1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B8B47BED-8651-46F2-A46A-033FBB8DA7B6}" type="parTrans" cxnId="{7D1EA78B-77FD-4818-8A2E-6C71F324ACFE}">
      <dgm:prSet/>
      <dgm:spPr/>
      <dgm:t>
        <a:bodyPr/>
        <a:lstStyle/>
        <a:p>
          <a:endParaRPr lang="en-US"/>
        </a:p>
      </dgm:t>
    </dgm:pt>
    <dgm:pt modelId="{B6F7E235-70E2-4EEC-83F9-DD4A1C6CEA45}" type="sibTrans" cxnId="{7D1EA78B-77FD-4818-8A2E-6C71F324ACFE}">
      <dgm:prSet/>
      <dgm:spPr/>
      <dgm:t>
        <a:bodyPr/>
        <a:lstStyle/>
        <a:p>
          <a:endParaRPr lang="en-US"/>
        </a:p>
      </dgm:t>
    </dgm:pt>
    <dgm:pt modelId="{CEAFF6BB-4A0E-49DA-9AEF-ADD440B04C3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</dgm:t>
    </dgm:pt>
    <dgm:pt modelId="{27E6162D-20F3-4D3E-8651-07FE740F5C2B}" type="parTrans" cxnId="{A9C01B83-075A-4863-AD73-86993CF3A602}">
      <dgm:prSet/>
      <dgm:spPr/>
      <dgm:t>
        <a:bodyPr/>
        <a:lstStyle/>
        <a:p>
          <a:endParaRPr lang="en-US"/>
        </a:p>
      </dgm:t>
    </dgm:pt>
    <dgm:pt modelId="{63E4F16A-0430-4C94-96EF-09DB80ACE31D}" type="sibTrans" cxnId="{A9C01B83-075A-4863-AD73-86993CF3A602}">
      <dgm:prSet/>
      <dgm:spPr/>
      <dgm:t>
        <a:bodyPr/>
        <a:lstStyle/>
        <a:p>
          <a:endParaRPr lang="en-US"/>
        </a:p>
      </dgm:t>
    </dgm:pt>
    <dgm:pt modelId="{DBC397B8-0212-4253-9B4A-06E9740FC1E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</dgm:t>
    </dgm:pt>
    <dgm:pt modelId="{0628F59D-B66F-4369-AA65-2C1F36AB0BB2}" type="parTrans" cxnId="{D22198DC-8AB8-4A36-9D07-7F545A7589E2}">
      <dgm:prSet/>
      <dgm:spPr/>
      <dgm:t>
        <a:bodyPr/>
        <a:lstStyle/>
        <a:p>
          <a:endParaRPr lang="en-US"/>
        </a:p>
      </dgm:t>
    </dgm:pt>
    <dgm:pt modelId="{1583F345-F9C3-4CDD-91D1-9966C35FA188}" type="sibTrans" cxnId="{D22198DC-8AB8-4A36-9D07-7F545A7589E2}">
      <dgm:prSet/>
      <dgm:spPr/>
      <dgm:t>
        <a:bodyPr/>
        <a:lstStyle/>
        <a:p>
          <a:endParaRPr lang="en-US"/>
        </a:p>
      </dgm:t>
    </dgm:pt>
    <dgm:pt modelId="{7EF0A2A3-51D4-4915-805A-A7FC06F85DE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4E0EC21E-A11B-4EA0-A748-2E5CCB315EEB}" type="parTrans" cxnId="{DCA81EDD-C4C6-4B73-A38F-FB8BFB2A440C}">
      <dgm:prSet/>
      <dgm:spPr/>
      <dgm:t>
        <a:bodyPr/>
        <a:lstStyle/>
        <a:p>
          <a:endParaRPr lang="en-US"/>
        </a:p>
      </dgm:t>
    </dgm:pt>
    <dgm:pt modelId="{D183AD3C-D696-46AA-BB55-E35F82EA5B46}" type="sibTrans" cxnId="{DCA81EDD-C4C6-4B73-A38F-FB8BFB2A440C}">
      <dgm:prSet/>
      <dgm:spPr/>
      <dgm:t>
        <a:bodyPr/>
        <a:lstStyle/>
        <a:p>
          <a:endParaRPr lang="en-US"/>
        </a:p>
      </dgm:t>
    </dgm:pt>
    <dgm:pt modelId="{52EF0A0D-5AA8-4D79-9ED1-7DADD4C9D468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C0ABB398-244E-4A08-AF4B-A615C2481C3C}" type="parTrans" cxnId="{B07069A3-8CCC-4661-8282-EDFDD26F970C}">
      <dgm:prSet/>
      <dgm:spPr/>
      <dgm:t>
        <a:bodyPr/>
        <a:lstStyle/>
        <a:p>
          <a:endParaRPr lang="en-US"/>
        </a:p>
      </dgm:t>
    </dgm:pt>
    <dgm:pt modelId="{6AFA3884-7637-44F8-B0FC-569BA74C24AF}" type="sibTrans" cxnId="{B07069A3-8CCC-4661-8282-EDFDD26F970C}">
      <dgm:prSet/>
      <dgm:spPr/>
      <dgm:t>
        <a:bodyPr/>
        <a:lstStyle/>
        <a:p>
          <a:endParaRPr lang="en-US"/>
        </a:p>
      </dgm:t>
    </dgm:pt>
    <dgm:pt modelId="{30B2E37E-8E4B-42B4-B240-8D0F5B17DCB5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</dgm:t>
    </dgm:pt>
    <dgm:pt modelId="{D99339C0-7238-4437-B105-2CCA9A7A669B}" type="parTrans" cxnId="{FE0C7BB9-BD2D-4143-AF9F-019BBC86A9FE}">
      <dgm:prSet/>
      <dgm:spPr/>
      <dgm:t>
        <a:bodyPr/>
        <a:lstStyle/>
        <a:p>
          <a:endParaRPr lang="en-US"/>
        </a:p>
      </dgm:t>
    </dgm:pt>
    <dgm:pt modelId="{487B7CBF-2630-4A96-91CB-8EB7CEE5C32C}" type="sibTrans" cxnId="{FE0C7BB9-BD2D-4143-AF9F-019BBC86A9FE}">
      <dgm:prSet/>
      <dgm:spPr/>
      <dgm:t>
        <a:bodyPr/>
        <a:lstStyle/>
        <a:p>
          <a:endParaRPr lang="en-US"/>
        </a:p>
      </dgm:t>
    </dgm:pt>
    <dgm:pt modelId="{FAC6A3FF-F08F-453F-83F3-C978A23ECC8F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</dgm:t>
    </dgm:pt>
    <dgm:pt modelId="{8341A7F4-9FA9-450F-8F74-8860BB2CB079}" type="parTrans" cxnId="{3955BC93-F583-4C5F-B739-D9779BD0F8FB}">
      <dgm:prSet/>
      <dgm:spPr/>
      <dgm:t>
        <a:bodyPr/>
        <a:lstStyle/>
        <a:p>
          <a:endParaRPr lang="en-US"/>
        </a:p>
      </dgm:t>
    </dgm:pt>
    <dgm:pt modelId="{5DBF9A0F-14E5-4221-B3AC-7848B8D9EF4A}" type="sibTrans" cxnId="{3955BC93-F583-4C5F-B739-D9779BD0F8FB}">
      <dgm:prSet/>
      <dgm:spPr/>
      <dgm:t>
        <a:bodyPr/>
        <a:lstStyle/>
        <a:p>
          <a:endParaRPr lang="en-US"/>
        </a:p>
      </dgm:t>
    </dgm:pt>
    <dgm:pt modelId="{00395038-0339-4401-9799-5B54C7F1108C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1600" dirty="0"/>
        </a:p>
      </dgm:t>
    </dgm:pt>
    <dgm:pt modelId="{8B5BF879-D476-458F-A4B3-768E5D15731E}" type="parTrans" cxnId="{A71DD1C4-E80A-4E46-B18E-9A5144ABBC07}">
      <dgm:prSet/>
      <dgm:spPr/>
      <dgm:t>
        <a:bodyPr/>
        <a:lstStyle/>
        <a:p>
          <a:endParaRPr lang="en-US"/>
        </a:p>
      </dgm:t>
    </dgm:pt>
    <dgm:pt modelId="{42F723C8-AAA0-4CC5-83C8-6A0DF425A406}" type="sibTrans" cxnId="{A71DD1C4-E80A-4E46-B18E-9A5144ABBC07}">
      <dgm:prSet/>
      <dgm:spPr/>
      <dgm:t>
        <a:bodyPr/>
        <a:lstStyle/>
        <a:p>
          <a:endParaRPr lang="en-US"/>
        </a:p>
      </dgm:t>
    </dgm:pt>
    <dgm:pt modelId="{9AB49B1F-97A3-4665-B0AF-6F9ADF6F11D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</dgm:t>
    </dgm:pt>
    <dgm:pt modelId="{8C3B2B74-AAD1-466B-9F3F-94AABB5039E9}" type="sibTrans" cxnId="{3A0B83D6-1D89-4AD3-9898-FE5E39FCE5D4}">
      <dgm:prSet/>
      <dgm:spPr/>
      <dgm:t>
        <a:bodyPr/>
        <a:lstStyle/>
        <a:p>
          <a:endParaRPr lang="en-US"/>
        </a:p>
      </dgm:t>
    </dgm:pt>
    <dgm:pt modelId="{98B3B613-FE87-4128-9508-E54BB8A5A915}" type="parTrans" cxnId="{3A0B83D6-1D89-4AD3-9898-FE5E39FCE5D4}">
      <dgm:prSet/>
      <dgm:spPr/>
      <dgm:t>
        <a:bodyPr/>
        <a:lstStyle/>
        <a:p>
          <a:endParaRPr lang="en-US"/>
        </a:p>
      </dgm:t>
    </dgm:pt>
    <dgm:pt modelId="{64205676-AEFA-4156-B699-6BECA23870A3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</dgm:t>
    </dgm:pt>
    <dgm:pt modelId="{57F70ACC-9C3D-4ED9-8398-02304EAAEC23}" type="sibTrans" cxnId="{820B454C-8B45-4549-A405-770E8FBF4D15}">
      <dgm:prSet/>
      <dgm:spPr/>
      <dgm:t>
        <a:bodyPr/>
        <a:lstStyle/>
        <a:p>
          <a:endParaRPr lang="en-US"/>
        </a:p>
      </dgm:t>
    </dgm:pt>
    <dgm:pt modelId="{ADE72048-DF9C-4E97-9EEC-F59B804E1E68}" type="parTrans" cxnId="{820B454C-8B45-4549-A405-770E8FBF4D15}">
      <dgm:prSet/>
      <dgm:spPr/>
      <dgm:t>
        <a:bodyPr/>
        <a:lstStyle/>
        <a:p>
          <a:endParaRPr lang="en-US"/>
        </a:p>
      </dgm:t>
    </dgm:pt>
    <dgm:pt modelId="{E7AB7298-9C3C-4E94-9DD5-633CC5E286CD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</dgm:t>
    </dgm:pt>
    <dgm:pt modelId="{941ED7FA-3EAB-480E-B85B-80C8CCB40F3E}" type="parTrans" cxnId="{83FE7AFA-0386-469F-8EF8-353506C5CE6D}">
      <dgm:prSet/>
      <dgm:spPr/>
      <dgm:t>
        <a:bodyPr/>
        <a:lstStyle/>
        <a:p>
          <a:endParaRPr lang="en-US"/>
        </a:p>
      </dgm:t>
    </dgm:pt>
    <dgm:pt modelId="{E8921AFB-72E9-4535-B7A1-C654EB132595}" type="sibTrans" cxnId="{83FE7AFA-0386-469F-8EF8-353506C5CE6D}">
      <dgm:prSet/>
      <dgm:spPr/>
      <dgm:t>
        <a:bodyPr/>
        <a:lstStyle/>
        <a:p>
          <a:endParaRPr lang="en-US"/>
        </a:p>
      </dgm:t>
    </dgm:pt>
    <dgm:pt modelId="{005B1AAA-CD70-4A0E-B5C2-AB4D1FE2453D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endParaRPr lang="en-U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C19E4D7-BF2C-4BC8-B180-BA11855CE0E5}" type="parTrans" cxnId="{CCD23BC1-F409-4CF8-B67D-84EED16F13CA}">
      <dgm:prSet/>
      <dgm:spPr/>
      <dgm:t>
        <a:bodyPr/>
        <a:lstStyle/>
        <a:p>
          <a:endParaRPr lang="en-US"/>
        </a:p>
      </dgm:t>
    </dgm:pt>
    <dgm:pt modelId="{2A465E0A-3602-4F77-953A-8194B4D96EC7}" type="sibTrans" cxnId="{CCD23BC1-F409-4CF8-B67D-84EED16F13CA}">
      <dgm:prSet/>
      <dgm:spPr/>
      <dgm:t>
        <a:bodyPr/>
        <a:lstStyle/>
        <a:p>
          <a:endParaRPr lang="en-US"/>
        </a:p>
      </dgm:t>
    </dgm:pt>
    <dgm:pt modelId="{654AE3EE-D66C-42B4-885B-3A7580391E93}">
      <dgm:prSet phldrT="[Text]"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</dgm:t>
    </dgm:pt>
    <dgm:pt modelId="{925C6443-0530-4202-A146-8DA87833EA6C}" type="parTrans" cxnId="{0DB85267-5BEC-4951-AE46-521B4EB3820B}">
      <dgm:prSet/>
      <dgm:spPr/>
      <dgm:t>
        <a:bodyPr/>
        <a:lstStyle/>
        <a:p>
          <a:endParaRPr lang="en-US"/>
        </a:p>
      </dgm:t>
    </dgm:pt>
    <dgm:pt modelId="{6DB9DC60-065C-41DF-91D5-A1787D450EC0}" type="sibTrans" cxnId="{0DB85267-5BEC-4951-AE46-521B4EB3820B}">
      <dgm:prSet/>
      <dgm:spPr/>
      <dgm:t>
        <a:bodyPr/>
        <a:lstStyle/>
        <a:p>
          <a:endParaRPr lang="en-US"/>
        </a:p>
      </dgm:t>
    </dgm:pt>
    <dgm:pt modelId="{15960CAE-BCB9-4D56-A522-16394ECE559F}">
      <dgm:prSet phldrT="[Text]" custT="1"/>
      <dgm:spPr>
        <a:solidFill>
          <a:schemeClr val="accent6">
            <a:lumMod val="40000"/>
            <a:lumOff val="6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gm:t>
    </dgm:pt>
    <dgm:pt modelId="{34E5EBCF-45A8-4B23-847C-AD28E65975F6}" type="parTrans" cxnId="{B0BAE774-6970-4062-B9ED-30B08FFC9475}">
      <dgm:prSet/>
      <dgm:spPr/>
      <dgm:t>
        <a:bodyPr/>
        <a:lstStyle/>
        <a:p>
          <a:endParaRPr lang="en-US"/>
        </a:p>
      </dgm:t>
    </dgm:pt>
    <dgm:pt modelId="{76736AE7-01CB-4B69-AE4D-EC23A52812DC}" type="sibTrans" cxnId="{B0BAE774-6970-4062-B9ED-30B08FFC9475}">
      <dgm:prSet/>
      <dgm:spPr/>
      <dgm:t>
        <a:bodyPr/>
        <a:lstStyle/>
        <a:p>
          <a:endParaRPr lang="en-US"/>
        </a:p>
      </dgm:t>
    </dgm:pt>
    <dgm:pt modelId="{0C4FCB4A-30F2-4B46-BB8C-F22092A0A290}" type="pres">
      <dgm:prSet presAssocID="{9355785D-CE7F-4274-AE2F-32973EE59232}" presName="Name0" presStyleCnt="0">
        <dgm:presLayoutVars>
          <dgm:dir/>
          <dgm:resizeHandles val="exact"/>
        </dgm:presLayoutVars>
      </dgm:prSet>
      <dgm:spPr/>
    </dgm:pt>
    <dgm:pt modelId="{351C098F-0203-459D-B956-9BFBD201ABB8}" type="pres">
      <dgm:prSet presAssocID="{C21FD703-2D2B-45DB-B804-02E2D44A0BDA}" presName="node" presStyleLbl="node1" presStyleIdx="0" presStyleCnt="2" custScaleX="101907" custScaleY="93150">
        <dgm:presLayoutVars>
          <dgm:bulletEnabled val="1"/>
        </dgm:presLayoutVars>
      </dgm:prSet>
      <dgm:spPr>
        <a:prstGeom prst="roundRect">
          <a:avLst/>
        </a:prstGeom>
      </dgm:spPr>
    </dgm:pt>
    <dgm:pt modelId="{DE79C150-3758-46BD-A200-71E57AF5D465}" type="pres">
      <dgm:prSet presAssocID="{07E66EF0-0C3E-4F15-B27F-8BE627EE8D27}" presName="sibTrans" presStyleCnt="0"/>
      <dgm:spPr/>
    </dgm:pt>
    <dgm:pt modelId="{F0B2BFAE-A087-48A6-B727-428EC6FC3549}" type="pres">
      <dgm:prSet presAssocID="{CEAFF6BB-4A0E-49DA-9AEF-ADD440B04C3F}" presName="node" presStyleLbl="node1" presStyleIdx="1" presStyleCnt="2" custScaleX="100992" custScaleY="9229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F466205-492A-49AB-9DAF-8EFC1F6F6395}" type="presOf" srcId="{654AE3EE-D66C-42B4-885B-3A7580391E93}" destId="{351C098F-0203-459D-B956-9BFBD201ABB8}" srcOrd="0" destOrd="4" presId="urn:microsoft.com/office/officeart/2005/8/layout/hList6"/>
    <dgm:cxn modelId="{1B400C2B-FA26-4E3C-BC4D-B4A71B675339}" type="presOf" srcId="{30B2E37E-8E4B-42B4-B240-8D0F5B17DCB5}" destId="{351C098F-0203-459D-B956-9BFBD201ABB8}" srcOrd="0" destOrd="2" presId="urn:microsoft.com/office/officeart/2005/8/layout/hList6"/>
    <dgm:cxn modelId="{85F61430-48C2-4E74-B631-A6895ADA0A2A}" type="presOf" srcId="{9AB49B1F-97A3-4665-B0AF-6F9ADF6F11D3}" destId="{F0B2BFAE-A087-48A6-B727-428EC6FC3549}" srcOrd="0" destOrd="2" presId="urn:microsoft.com/office/officeart/2005/8/layout/hList6"/>
    <dgm:cxn modelId="{C1613C31-9C0A-4071-BC90-DD84502D45A8}" type="presOf" srcId="{15960CAE-BCB9-4D56-A522-16394ECE559F}" destId="{F0B2BFAE-A087-48A6-B727-428EC6FC3549}" srcOrd="0" destOrd="4" presId="urn:microsoft.com/office/officeart/2005/8/layout/hList6"/>
    <dgm:cxn modelId="{7261A931-C607-4EBE-A534-825F4036A00D}" type="presOf" srcId="{C21FD703-2D2B-45DB-B804-02E2D44A0BDA}" destId="{351C098F-0203-459D-B956-9BFBD201ABB8}" srcOrd="0" destOrd="0" presId="urn:microsoft.com/office/officeart/2005/8/layout/hList6"/>
    <dgm:cxn modelId="{58B55862-52F0-499B-A65E-7ED8C457BD7B}" type="presOf" srcId="{FAC6A3FF-F08F-453F-83F3-C978A23ECC8F}" destId="{351C098F-0203-459D-B956-9BFBD201ABB8}" srcOrd="0" destOrd="3" presId="urn:microsoft.com/office/officeart/2005/8/layout/hList6"/>
    <dgm:cxn modelId="{0DB85267-5BEC-4951-AE46-521B4EB3820B}" srcId="{C21FD703-2D2B-45DB-B804-02E2D44A0BDA}" destId="{654AE3EE-D66C-42B4-885B-3A7580391E93}" srcOrd="3" destOrd="0" parTransId="{925C6443-0530-4202-A146-8DA87833EA6C}" sibTransId="{6DB9DC60-065C-41DF-91D5-A1787D450EC0}"/>
    <dgm:cxn modelId="{3A5FE248-6A17-4F6A-96FD-B9DAC7186645}" type="presOf" srcId="{CEAFF6BB-4A0E-49DA-9AEF-ADD440B04C3F}" destId="{F0B2BFAE-A087-48A6-B727-428EC6FC3549}" srcOrd="0" destOrd="0" presId="urn:microsoft.com/office/officeart/2005/8/layout/hList6"/>
    <dgm:cxn modelId="{4049C349-44B9-4EEF-AC55-6FEF6BE5C5E6}" type="presOf" srcId="{12932436-1548-49D1-ACA7-0F10E356CFB1}" destId="{351C098F-0203-459D-B956-9BFBD201ABB8}" srcOrd="0" destOrd="9" presId="urn:microsoft.com/office/officeart/2005/8/layout/hList6"/>
    <dgm:cxn modelId="{FC11806A-78E4-4C9D-B909-2AB20EB5F256}" srcId="{9355785D-CE7F-4274-AE2F-32973EE59232}" destId="{C21FD703-2D2B-45DB-B804-02E2D44A0BDA}" srcOrd="0" destOrd="0" parTransId="{4004BB21-EE5C-476E-A303-E841519A08FF}" sibTransId="{07E66EF0-0C3E-4F15-B27F-8BE627EE8D27}"/>
    <dgm:cxn modelId="{820B454C-8B45-4549-A405-770E8FBF4D15}" srcId="{CEAFF6BB-4A0E-49DA-9AEF-ADD440B04C3F}" destId="{64205676-AEFA-4156-B699-6BECA23870A3}" srcOrd="0" destOrd="0" parTransId="{ADE72048-DF9C-4E97-9EEC-F59B804E1E68}" sibTransId="{57F70ACC-9C3D-4ED9-8398-02304EAAEC23}"/>
    <dgm:cxn modelId="{B0BAE774-6970-4062-B9ED-30B08FFC9475}" srcId="{CEAFF6BB-4A0E-49DA-9AEF-ADD440B04C3F}" destId="{15960CAE-BCB9-4D56-A522-16394ECE559F}" srcOrd="3" destOrd="0" parTransId="{34E5EBCF-45A8-4B23-847C-AD28E65975F6}" sibTransId="{76736AE7-01CB-4B69-AE4D-EC23A52812DC}"/>
    <dgm:cxn modelId="{84FBD657-C3CD-4B76-9E43-7B54A71396C9}" type="presOf" srcId="{005B1AAA-CD70-4A0E-B5C2-AB4D1FE2453D}" destId="{351C098F-0203-459D-B956-9BFBD201ABB8}" srcOrd="0" destOrd="5" presId="urn:microsoft.com/office/officeart/2005/8/layout/hList6"/>
    <dgm:cxn modelId="{5FA90179-1F49-49FC-A7F5-404E2D0E6C82}" type="presOf" srcId="{00395038-0339-4401-9799-5B54C7F1108C}" destId="{351C098F-0203-459D-B956-9BFBD201ABB8}" srcOrd="0" destOrd="6" presId="urn:microsoft.com/office/officeart/2005/8/layout/hList6"/>
    <dgm:cxn modelId="{B1C95F79-CAE4-452D-9549-C2875E98A063}" type="presOf" srcId="{7EF0A2A3-51D4-4915-805A-A7FC06F85DEC}" destId="{351C098F-0203-459D-B956-9BFBD201ABB8}" srcOrd="0" destOrd="8" presId="urn:microsoft.com/office/officeart/2005/8/layout/hList6"/>
    <dgm:cxn modelId="{DECD6D5A-8F1F-4645-8930-BE34AF4BE302}" srcId="{C21FD703-2D2B-45DB-B804-02E2D44A0BDA}" destId="{64496191-83CF-4A44-BE03-F621B6382B02}" srcOrd="6" destOrd="0" parTransId="{97252095-2090-4AE3-9E09-2AB5DF0A68DF}" sibTransId="{775F993E-0675-4FAE-AFB0-401D3B8E4E48}"/>
    <dgm:cxn modelId="{A9C01B83-075A-4863-AD73-86993CF3A602}" srcId="{9355785D-CE7F-4274-AE2F-32973EE59232}" destId="{CEAFF6BB-4A0E-49DA-9AEF-ADD440B04C3F}" srcOrd="1" destOrd="0" parTransId="{27E6162D-20F3-4D3E-8651-07FE740F5C2B}" sibTransId="{63E4F16A-0430-4C94-96EF-09DB80ACE31D}"/>
    <dgm:cxn modelId="{7D1EA78B-77FD-4818-8A2E-6C71F324ACFE}" srcId="{C21FD703-2D2B-45DB-B804-02E2D44A0BDA}" destId="{12932436-1548-49D1-ACA7-0F10E356CFB1}" srcOrd="8" destOrd="0" parTransId="{B8B47BED-8651-46F2-A46A-033FBB8DA7B6}" sibTransId="{B6F7E235-70E2-4EEC-83F9-DD4A1C6CEA45}"/>
    <dgm:cxn modelId="{3955BC93-F583-4C5F-B739-D9779BD0F8FB}" srcId="{C21FD703-2D2B-45DB-B804-02E2D44A0BDA}" destId="{FAC6A3FF-F08F-453F-83F3-C978A23ECC8F}" srcOrd="2" destOrd="0" parTransId="{8341A7F4-9FA9-450F-8F74-8860BB2CB079}" sibTransId="{5DBF9A0F-14E5-4221-B3AC-7848B8D9EF4A}"/>
    <dgm:cxn modelId="{35BCF49D-7BCE-4381-A29B-B4A9E10453C0}" type="presOf" srcId="{DBC397B8-0212-4253-9B4A-06E9740FC1ED}" destId="{351C098F-0203-459D-B956-9BFBD201ABB8}" srcOrd="0" destOrd="1" presId="urn:microsoft.com/office/officeart/2005/8/layout/hList6"/>
    <dgm:cxn modelId="{B07069A3-8CCC-4661-8282-EDFDD26F970C}" srcId="{C21FD703-2D2B-45DB-B804-02E2D44A0BDA}" destId="{52EF0A0D-5AA8-4D79-9ED1-7DADD4C9D468}" srcOrd="9" destOrd="0" parTransId="{C0ABB398-244E-4A08-AF4B-A615C2481C3C}" sibTransId="{6AFA3884-7637-44F8-B0FC-569BA74C24AF}"/>
    <dgm:cxn modelId="{6F7609B3-F3C7-454C-AA66-F2F0C21F4EE6}" type="presOf" srcId="{64496191-83CF-4A44-BE03-F621B6382B02}" destId="{351C098F-0203-459D-B956-9BFBD201ABB8}" srcOrd="0" destOrd="7" presId="urn:microsoft.com/office/officeart/2005/8/layout/hList6"/>
    <dgm:cxn modelId="{ED7BA1B5-E033-4DCA-B993-9768F4FA7E41}" type="presOf" srcId="{9355785D-CE7F-4274-AE2F-32973EE59232}" destId="{0C4FCB4A-30F2-4B46-BB8C-F22092A0A290}" srcOrd="0" destOrd="0" presId="urn:microsoft.com/office/officeart/2005/8/layout/hList6"/>
    <dgm:cxn modelId="{FE0C7BB9-BD2D-4143-AF9F-019BBC86A9FE}" srcId="{C21FD703-2D2B-45DB-B804-02E2D44A0BDA}" destId="{30B2E37E-8E4B-42B4-B240-8D0F5B17DCB5}" srcOrd="1" destOrd="0" parTransId="{D99339C0-7238-4437-B105-2CCA9A7A669B}" sibTransId="{487B7CBF-2630-4A96-91CB-8EB7CEE5C32C}"/>
    <dgm:cxn modelId="{CCD23BC1-F409-4CF8-B67D-84EED16F13CA}" srcId="{C21FD703-2D2B-45DB-B804-02E2D44A0BDA}" destId="{005B1AAA-CD70-4A0E-B5C2-AB4D1FE2453D}" srcOrd="4" destOrd="0" parTransId="{2C19E4D7-BF2C-4BC8-B180-BA11855CE0E5}" sibTransId="{2A465E0A-3602-4F77-953A-8194B4D96EC7}"/>
    <dgm:cxn modelId="{A71DD1C4-E80A-4E46-B18E-9A5144ABBC07}" srcId="{C21FD703-2D2B-45DB-B804-02E2D44A0BDA}" destId="{00395038-0339-4401-9799-5B54C7F1108C}" srcOrd="5" destOrd="0" parTransId="{8B5BF879-D476-458F-A4B3-768E5D15731E}" sibTransId="{42F723C8-AAA0-4CC5-83C8-6A0DF425A406}"/>
    <dgm:cxn modelId="{852096CE-8F77-4D98-BBA2-35F77F781014}" type="presOf" srcId="{64205676-AEFA-4156-B699-6BECA23870A3}" destId="{F0B2BFAE-A087-48A6-B727-428EC6FC3549}" srcOrd="0" destOrd="1" presId="urn:microsoft.com/office/officeart/2005/8/layout/hList6"/>
    <dgm:cxn modelId="{4BB0E6D4-3746-4533-852A-361EE3CBDEF8}" type="presOf" srcId="{E7AB7298-9C3C-4E94-9DD5-633CC5E286CD}" destId="{F0B2BFAE-A087-48A6-B727-428EC6FC3549}" srcOrd="0" destOrd="3" presId="urn:microsoft.com/office/officeart/2005/8/layout/hList6"/>
    <dgm:cxn modelId="{3A0B83D6-1D89-4AD3-9898-FE5E39FCE5D4}" srcId="{CEAFF6BB-4A0E-49DA-9AEF-ADD440B04C3F}" destId="{9AB49B1F-97A3-4665-B0AF-6F9ADF6F11D3}" srcOrd="1" destOrd="0" parTransId="{98B3B613-FE87-4128-9508-E54BB8A5A915}" sibTransId="{8C3B2B74-AAD1-466B-9F3F-94AABB5039E9}"/>
    <dgm:cxn modelId="{D22198DC-8AB8-4A36-9D07-7F545A7589E2}" srcId="{C21FD703-2D2B-45DB-B804-02E2D44A0BDA}" destId="{DBC397B8-0212-4253-9B4A-06E9740FC1ED}" srcOrd="0" destOrd="0" parTransId="{0628F59D-B66F-4369-AA65-2C1F36AB0BB2}" sibTransId="{1583F345-F9C3-4CDD-91D1-9966C35FA188}"/>
    <dgm:cxn modelId="{DCA81EDD-C4C6-4B73-A38F-FB8BFB2A440C}" srcId="{C21FD703-2D2B-45DB-B804-02E2D44A0BDA}" destId="{7EF0A2A3-51D4-4915-805A-A7FC06F85DEC}" srcOrd="7" destOrd="0" parTransId="{4E0EC21E-A11B-4EA0-A748-2E5CCB315EEB}" sibTransId="{D183AD3C-D696-46AA-BB55-E35F82EA5B46}"/>
    <dgm:cxn modelId="{8E5C3DE0-4069-40B1-B902-353866246D82}" type="presOf" srcId="{52EF0A0D-5AA8-4D79-9ED1-7DADD4C9D468}" destId="{351C098F-0203-459D-B956-9BFBD201ABB8}" srcOrd="0" destOrd="10" presId="urn:microsoft.com/office/officeart/2005/8/layout/hList6"/>
    <dgm:cxn modelId="{83FE7AFA-0386-469F-8EF8-353506C5CE6D}" srcId="{CEAFF6BB-4A0E-49DA-9AEF-ADD440B04C3F}" destId="{E7AB7298-9C3C-4E94-9DD5-633CC5E286CD}" srcOrd="2" destOrd="0" parTransId="{941ED7FA-3EAB-480E-B85B-80C8CCB40F3E}" sibTransId="{E8921AFB-72E9-4535-B7A1-C654EB132595}"/>
    <dgm:cxn modelId="{AD43252C-32BE-42E3-9191-68BBFA8101DC}" type="presParOf" srcId="{0C4FCB4A-30F2-4B46-BB8C-F22092A0A290}" destId="{351C098F-0203-459D-B956-9BFBD201ABB8}" srcOrd="0" destOrd="0" presId="urn:microsoft.com/office/officeart/2005/8/layout/hList6"/>
    <dgm:cxn modelId="{46048AF4-4A55-40B7-B767-44C13848CA41}" type="presParOf" srcId="{0C4FCB4A-30F2-4B46-BB8C-F22092A0A290}" destId="{DE79C150-3758-46BD-A200-71E57AF5D465}" srcOrd="1" destOrd="0" presId="urn:microsoft.com/office/officeart/2005/8/layout/hList6"/>
    <dgm:cxn modelId="{808777D6-C9AA-4D98-BF4F-108BF07F4F75}" type="presParOf" srcId="{0C4FCB4A-30F2-4B46-BB8C-F22092A0A290}" destId="{F0B2BFAE-A087-48A6-B727-428EC6FC35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55785D-CE7F-4274-AE2F-32973EE59232}" type="doc">
      <dgm:prSet loTypeId="urn:microsoft.com/office/officeart/2005/8/layout/hList6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1FD703-2D2B-45DB-B804-02E2D44A0BDA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pPr algn="l">
            <a:buNone/>
          </a:pPr>
          <a:r>
            <a:rPr lang="en-US" sz="3200" b="1" dirty="0">
              <a:solidFill>
                <a:schemeClr val="tx1"/>
              </a:solidFill>
            </a:rPr>
            <a:t>Flexible Spending Account (FSA)</a:t>
          </a:r>
        </a:p>
        <a:p>
          <a:pPr algn="l">
            <a:buNone/>
          </a:pPr>
          <a:r>
            <a:rPr lang="en-US" sz="2400" b="1" u="sng" dirty="0">
              <a:solidFill>
                <a:schemeClr val="tx1"/>
              </a:solidFill>
            </a:rPr>
            <a:t>HealthCare FSA</a:t>
          </a:r>
          <a:endParaRPr lang="en-US" sz="3200" b="1" dirty="0">
            <a:solidFill>
              <a:schemeClr val="tx1"/>
            </a:solidFill>
          </a:endParaRPr>
        </a:p>
      </dgm:t>
    </dgm:pt>
    <dgm:pt modelId="{4004BB21-EE5C-476E-A303-E841519A08FF}" type="parTrans" cxnId="{FC11806A-78E4-4C9D-B909-2AB20EB5F256}">
      <dgm:prSet/>
      <dgm:spPr/>
      <dgm:t>
        <a:bodyPr/>
        <a:lstStyle/>
        <a:p>
          <a:endParaRPr lang="en-US"/>
        </a:p>
      </dgm:t>
    </dgm:pt>
    <dgm:pt modelId="{07E66EF0-0C3E-4F15-B27F-8BE627EE8D27}" type="sibTrans" cxnId="{FC11806A-78E4-4C9D-B909-2AB20EB5F256}">
      <dgm:prSet/>
      <dgm:spPr/>
      <dgm:t>
        <a:bodyPr/>
        <a:lstStyle/>
        <a:p>
          <a:endParaRPr lang="en-US"/>
        </a:p>
      </dgm:t>
    </dgm:pt>
    <dgm:pt modelId="{64496191-83CF-4A44-BE03-F621B6382B02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97252095-2090-4AE3-9E09-2AB5DF0A68DF}" type="parTrans" cxnId="{DECD6D5A-8F1F-4645-8930-BE34AF4BE302}">
      <dgm:prSet/>
      <dgm:spPr/>
      <dgm:t>
        <a:bodyPr/>
        <a:lstStyle/>
        <a:p>
          <a:endParaRPr lang="en-US"/>
        </a:p>
      </dgm:t>
    </dgm:pt>
    <dgm:pt modelId="{775F993E-0675-4FAE-AFB0-401D3B8E4E48}" type="sibTrans" cxnId="{DECD6D5A-8F1F-4645-8930-BE34AF4BE302}">
      <dgm:prSet/>
      <dgm:spPr/>
      <dgm:t>
        <a:bodyPr/>
        <a:lstStyle/>
        <a:p>
          <a:endParaRPr lang="en-US"/>
        </a:p>
      </dgm:t>
    </dgm:pt>
    <dgm:pt modelId="{12932436-1548-49D1-ACA7-0F10E356CFB1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B8B47BED-8651-46F2-A46A-033FBB8DA7B6}" type="parTrans" cxnId="{7D1EA78B-77FD-4818-8A2E-6C71F324ACFE}">
      <dgm:prSet/>
      <dgm:spPr/>
      <dgm:t>
        <a:bodyPr/>
        <a:lstStyle/>
        <a:p>
          <a:endParaRPr lang="en-US"/>
        </a:p>
      </dgm:t>
    </dgm:pt>
    <dgm:pt modelId="{B6F7E235-70E2-4EEC-83F9-DD4A1C6CEA45}" type="sibTrans" cxnId="{7D1EA78B-77FD-4818-8A2E-6C71F324ACFE}">
      <dgm:prSet/>
      <dgm:spPr/>
      <dgm:t>
        <a:bodyPr/>
        <a:lstStyle/>
        <a:p>
          <a:endParaRPr lang="en-US"/>
        </a:p>
      </dgm:t>
    </dgm:pt>
    <dgm:pt modelId="{CEAFF6BB-4A0E-49DA-9AEF-ADD440B04C3F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chemeClr val="tx1"/>
              </a:solidFill>
            </a:rPr>
            <a:t>Health Savings Account (HSA) </a:t>
          </a:r>
        </a:p>
      </dgm:t>
    </dgm:pt>
    <dgm:pt modelId="{27E6162D-20F3-4D3E-8651-07FE740F5C2B}" type="parTrans" cxnId="{A9C01B83-075A-4863-AD73-86993CF3A602}">
      <dgm:prSet/>
      <dgm:spPr/>
      <dgm:t>
        <a:bodyPr/>
        <a:lstStyle/>
        <a:p>
          <a:endParaRPr lang="en-US"/>
        </a:p>
      </dgm:t>
    </dgm:pt>
    <dgm:pt modelId="{63E4F16A-0430-4C94-96EF-09DB80ACE31D}" type="sibTrans" cxnId="{A9C01B83-075A-4863-AD73-86993CF3A602}">
      <dgm:prSet/>
      <dgm:spPr/>
      <dgm:t>
        <a:bodyPr/>
        <a:lstStyle/>
        <a:p>
          <a:endParaRPr lang="en-US"/>
        </a:p>
      </dgm:t>
    </dgm:pt>
    <dgm:pt modelId="{7EF0A2A3-51D4-4915-805A-A7FC06F85DEC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4E0EC21E-A11B-4EA0-A748-2E5CCB315EEB}" type="parTrans" cxnId="{DCA81EDD-C4C6-4B73-A38F-FB8BFB2A440C}">
      <dgm:prSet/>
      <dgm:spPr/>
      <dgm:t>
        <a:bodyPr/>
        <a:lstStyle/>
        <a:p>
          <a:endParaRPr lang="en-US"/>
        </a:p>
      </dgm:t>
    </dgm:pt>
    <dgm:pt modelId="{D183AD3C-D696-46AA-BB55-E35F82EA5B46}" type="sibTrans" cxnId="{DCA81EDD-C4C6-4B73-A38F-FB8BFB2A440C}">
      <dgm:prSet/>
      <dgm:spPr/>
      <dgm:t>
        <a:bodyPr/>
        <a:lstStyle/>
        <a:p>
          <a:endParaRPr lang="en-US"/>
        </a:p>
      </dgm:t>
    </dgm:pt>
    <dgm:pt modelId="{52EF0A0D-5AA8-4D79-9ED1-7DADD4C9D468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C0ABB398-244E-4A08-AF4B-A615C2481C3C}" type="parTrans" cxnId="{B07069A3-8CCC-4661-8282-EDFDD26F970C}">
      <dgm:prSet/>
      <dgm:spPr/>
      <dgm:t>
        <a:bodyPr/>
        <a:lstStyle/>
        <a:p>
          <a:endParaRPr lang="en-US"/>
        </a:p>
      </dgm:t>
    </dgm:pt>
    <dgm:pt modelId="{6AFA3884-7637-44F8-B0FC-569BA74C24AF}" type="sibTrans" cxnId="{B07069A3-8CCC-4661-8282-EDFDD26F970C}">
      <dgm:prSet/>
      <dgm:spPr/>
      <dgm:t>
        <a:bodyPr/>
        <a:lstStyle/>
        <a:p>
          <a:endParaRPr lang="en-US"/>
        </a:p>
      </dgm:t>
    </dgm:pt>
    <dgm:pt modelId="{00395038-0339-4401-9799-5B54C7F1108C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1600" dirty="0"/>
        </a:p>
      </dgm:t>
    </dgm:pt>
    <dgm:pt modelId="{8B5BF879-D476-458F-A4B3-768E5D15731E}" type="parTrans" cxnId="{A71DD1C4-E80A-4E46-B18E-9A5144ABBC07}">
      <dgm:prSet/>
      <dgm:spPr/>
      <dgm:t>
        <a:bodyPr/>
        <a:lstStyle/>
        <a:p>
          <a:endParaRPr lang="en-US"/>
        </a:p>
      </dgm:t>
    </dgm:pt>
    <dgm:pt modelId="{42F723C8-AAA0-4CC5-83C8-6A0DF425A406}" type="sibTrans" cxnId="{A71DD1C4-E80A-4E46-B18E-9A5144ABBC07}">
      <dgm:prSet/>
      <dgm:spPr/>
      <dgm:t>
        <a:bodyPr/>
        <a:lstStyle/>
        <a:p>
          <a:endParaRPr lang="en-US"/>
        </a:p>
      </dgm:t>
    </dgm:pt>
    <dgm:pt modelId="{64205676-AEFA-4156-B699-6BECA23870A3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City will contribute (end of Jan. 2025)</a:t>
          </a:r>
        </a:p>
      </dgm:t>
    </dgm:pt>
    <dgm:pt modelId="{57F70ACC-9C3D-4ED9-8398-02304EAAEC23}" type="sibTrans" cxnId="{820B454C-8B45-4549-A405-770E8FBF4D15}">
      <dgm:prSet/>
      <dgm:spPr/>
      <dgm:t>
        <a:bodyPr/>
        <a:lstStyle/>
        <a:p>
          <a:endParaRPr lang="en-US"/>
        </a:p>
      </dgm:t>
    </dgm:pt>
    <dgm:pt modelId="{ADE72048-DF9C-4E97-9EEC-F59B804E1E68}" type="parTrans" cxnId="{820B454C-8B45-4549-A405-770E8FBF4D15}">
      <dgm:prSet/>
      <dgm:spPr/>
      <dgm:t>
        <a:bodyPr/>
        <a:lstStyle/>
        <a:p>
          <a:endParaRPr lang="en-US"/>
        </a:p>
      </dgm:t>
    </dgm:pt>
    <dgm:pt modelId="{005B1AAA-CD70-4A0E-B5C2-AB4D1FE2453D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endParaRPr lang="en-U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2C19E4D7-BF2C-4BC8-B180-BA11855CE0E5}" type="parTrans" cxnId="{CCD23BC1-F409-4CF8-B67D-84EED16F13CA}">
      <dgm:prSet/>
      <dgm:spPr/>
      <dgm:t>
        <a:bodyPr/>
        <a:lstStyle/>
        <a:p>
          <a:endParaRPr lang="en-US"/>
        </a:p>
      </dgm:t>
    </dgm:pt>
    <dgm:pt modelId="{2A465E0A-3602-4F77-953A-8194B4D96EC7}" type="sibTrans" cxnId="{CCD23BC1-F409-4CF8-B67D-84EED16F13CA}">
      <dgm:prSet/>
      <dgm:spPr/>
      <dgm:t>
        <a:bodyPr/>
        <a:lstStyle/>
        <a:p>
          <a:endParaRPr lang="en-US"/>
        </a:p>
      </dgm:t>
    </dgm:pt>
    <dgm:pt modelId="{0803BF0B-159D-478A-8198-1FEF93A164C7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Max contribution: $3,200</a:t>
          </a:r>
        </a:p>
      </dgm:t>
    </dgm:pt>
    <dgm:pt modelId="{53338630-B5C2-4E99-AC4C-9A9496997583}" type="parTrans" cxnId="{624098E5-117C-435E-9676-F12BFAAB3B68}">
      <dgm:prSet/>
      <dgm:spPr/>
      <dgm:t>
        <a:bodyPr/>
        <a:lstStyle/>
        <a:p>
          <a:endParaRPr lang="en-US"/>
        </a:p>
      </dgm:t>
    </dgm:pt>
    <dgm:pt modelId="{0720D84E-6C0F-43F9-AE3A-83EE14B88187}" type="sibTrans" cxnId="{624098E5-117C-435E-9676-F12BFAAB3B68}">
      <dgm:prSet/>
      <dgm:spPr/>
      <dgm:t>
        <a:bodyPr/>
        <a:lstStyle/>
        <a:p>
          <a:endParaRPr lang="en-US"/>
        </a:p>
      </dgm:t>
    </dgm:pt>
    <dgm:pt modelId="{B03FE4B1-AAA7-44C4-B1A3-864B2710ACD4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$610 for Employee only </a:t>
          </a:r>
        </a:p>
      </dgm:t>
    </dgm:pt>
    <dgm:pt modelId="{CE97C345-833A-435B-B7DD-FE5BC27EA57E}" type="parTrans" cxnId="{4CB4DC98-63EB-472D-AE7F-F75F3C117E0A}">
      <dgm:prSet/>
      <dgm:spPr/>
      <dgm:t>
        <a:bodyPr/>
        <a:lstStyle/>
        <a:p>
          <a:endParaRPr lang="en-US"/>
        </a:p>
      </dgm:t>
    </dgm:pt>
    <dgm:pt modelId="{2B08361A-2515-4C38-BD19-A0B5A952556F}" type="sibTrans" cxnId="{4CB4DC98-63EB-472D-AE7F-F75F3C117E0A}">
      <dgm:prSet/>
      <dgm:spPr/>
      <dgm:t>
        <a:bodyPr/>
        <a:lstStyle/>
        <a:p>
          <a:endParaRPr lang="en-US"/>
        </a:p>
      </dgm:t>
    </dgm:pt>
    <dgm:pt modelId="{750F2508-13D8-41DC-9392-B3324049CBBF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$1,000 for Family</a:t>
          </a:r>
        </a:p>
      </dgm:t>
    </dgm:pt>
    <dgm:pt modelId="{21345B1C-5B0F-43AC-ADD8-023D8474F66D}" type="parTrans" cxnId="{AC2BC2C3-34A1-4D91-9729-CFDF4DB42E24}">
      <dgm:prSet/>
      <dgm:spPr/>
      <dgm:t>
        <a:bodyPr/>
        <a:lstStyle/>
        <a:p>
          <a:endParaRPr lang="en-US"/>
        </a:p>
      </dgm:t>
    </dgm:pt>
    <dgm:pt modelId="{8C94AA5E-D7A5-42C1-9466-DA808C16EEDD}" type="sibTrans" cxnId="{AC2BC2C3-34A1-4D91-9729-CFDF4DB42E24}">
      <dgm:prSet/>
      <dgm:spPr/>
      <dgm:t>
        <a:bodyPr/>
        <a:lstStyle/>
        <a:p>
          <a:endParaRPr lang="en-US"/>
        </a:p>
      </dgm:t>
    </dgm:pt>
    <dgm:pt modelId="{31EB52C7-AFD3-4726-A4AC-36FF9DF3F767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Full Balance Rolls over from Year to Year</a:t>
          </a:r>
        </a:p>
      </dgm:t>
    </dgm:pt>
    <dgm:pt modelId="{FA241005-E72A-4524-8287-5FF302B4E3A0}" type="parTrans" cxnId="{8460722F-9158-438E-8F62-AFB768A15A85}">
      <dgm:prSet/>
      <dgm:spPr/>
      <dgm:t>
        <a:bodyPr/>
        <a:lstStyle/>
        <a:p>
          <a:endParaRPr lang="en-US"/>
        </a:p>
      </dgm:t>
    </dgm:pt>
    <dgm:pt modelId="{63643D19-D821-4117-9F38-0535E9D1CBD1}" type="sibTrans" cxnId="{8460722F-9158-438E-8F62-AFB768A15A85}">
      <dgm:prSet/>
      <dgm:spPr/>
      <dgm:t>
        <a:bodyPr/>
        <a:lstStyle/>
        <a:p>
          <a:endParaRPr lang="en-US"/>
        </a:p>
      </dgm:t>
    </dgm:pt>
    <dgm:pt modelId="{227956D7-7121-4251-ADD8-40D43B10623B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Must be enrolled in Consumer Choice Plan for medical coverage</a:t>
          </a:r>
        </a:p>
      </dgm:t>
    </dgm:pt>
    <dgm:pt modelId="{C5C3CD45-E39C-4FEC-998F-69A4C88518E9}" type="parTrans" cxnId="{EFCC7B5D-2D4B-4C4B-B303-635464B1D93D}">
      <dgm:prSet/>
      <dgm:spPr/>
      <dgm:t>
        <a:bodyPr/>
        <a:lstStyle/>
        <a:p>
          <a:endParaRPr lang="en-US"/>
        </a:p>
      </dgm:t>
    </dgm:pt>
    <dgm:pt modelId="{0E3B31E8-989C-4CB9-A4FC-B714092A260F}" type="sibTrans" cxnId="{EFCC7B5D-2D4B-4C4B-B303-635464B1D93D}">
      <dgm:prSet/>
      <dgm:spPr/>
      <dgm:t>
        <a:bodyPr/>
        <a:lstStyle/>
        <a:p>
          <a:endParaRPr lang="en-US"/>
        </a:p>
      </dgm:t>
    </dgm:pt>
    <dgm:pt modelId="{42FCBFB6-ECF6-45CF-BAF9-736CC50611BB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Rollover up to $610</a:t>
          </a:r>
        </a:p>
      </dgm:t>
    </dgm:pt>
    <dgm:pt modelId="{4554AF26-C529-485A-9B63-E21D1F277B88}" type="parTrans" cxnId="{F9A217A6-25EA-4112-8E71-0C6E092CBC87}">
      <dgm:prSet/>
      <dgm:spPr/>
      <dgm:t>
        <a:bodyPr/>
        <a:lstStyle/>
        <a:p>
          <a:endParaRPr lang="en-US"/>
        </a:p>
      </dgm:t>
    </dgm:pt>
    <dgm:pt modelId="{22F1F1D6-10AC-4843-8578-7D5A95867516}" type="sibTrans" cxnId="{F9A217A6-25EA-4112-8E71-0C6E092CBC87}">
      <dgm:prSet/>
      <dgm:spPr/>
      <dgm:t>
        <a:bodyPr/>
        <a:lstStyle/>
        <a:p>
          <a:endParaRPr lang="en-US"/>
        </a:p>
      </dgm:t>
    </dgm:pt>
    <dgm:pt modelId="{8EDC5902-10D7-4F36-897F-A406AE7D1C48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Max Contribution: $5,000</a:t>
          </a:r>
        </a:p>
      </dgm:t>
    </dgm:pt>
    <dgm:pt modelId="{052EF440-D04A-48FF-A28D-0AEC245C9DD6}" type="parTrans" cxnId="{4F231E64-AD24-45B7-AE02-4A526CB9780D}">
      <dgm:prSet/>
      <dgm:spPr/>
      <dgm:t>
        <a:bodyPr/>
        <a:lstStyle/>
        <a:p>
          <a:endParaRPr lang="en-US"/>
        </a:p>
      </dgm:t>
    </dgm:pt>
    <dgm:pt modelId="{50FF9B59-1F21-4F00-BF6A-B3E115C3117C}" type="sibTrans" cxnId="{4F231E64-AD24-45B7-AE02-4A526CB9780D}">
      <dgm:prSet/>
      <dgm:spPr/>
      <dgm:t>
        <a:bodyPr/>
        <a:lstStyle/>
        <a:p>
          <a:endParaRPr lang="en-US"/>
        </a:p>
      </dgm:t>
    </dgm:pt>
    <dgm:pt modelId="{79AC9BAF-B600-4987-9C2B-0AA36A03BABF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/>
          <a:r>
            <a:rPr lang="en-US" sz="2000" dirty="0">
              <a:solidFill>
                <a:schemeClr val="tx1"/>
              </a:solidFill>
            </a:rPr>
            <a:t>ZERO Rollover</a:t>
          </a:r>
        </a:p>
      </dgm:t>
    </dgm:pt>
    <dgm:pt modelId="{0EC07B4C-109E-4E6C-9402-3F50B33D944F}" type="parTrans" cxnId="{631473D2-AF23-46DD-9966-AE94A793603B}">
      <dgm:prSet/>
      <dgm:spPr/>
      <dgm:t>
        <a:bodyPr/>
        <a:lstStyle/>
        <a:p>
          <a:endParaRPr lang="en-US"/>
        </a:p>
      </dgm:t>
    </dgm:pt>
    <dgm:pt modelId="{8C6DDDBF-F82B-4A4C-AAAA-AAE1C442B705}" type="sibTrans" cxnId="{631473D2-AF23-46DD-9966-AE94A793603B}">
      <dgm:prSet/>
      <dgm:spPr/>
      <dgm:t>
        <a:bodyPr/>
        <a:lstStyle/>
        <a:p>
          <a:endParaRPr lang="en-US"/>
        </a:p>
      </dgm:t>
    </dgm:pt>
    <dgm:pt modelId="{2D4A6321-BFFE-4CA1-B302-8196D34105AD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ctr">
            <a:buNone/>
          </a:pPr>
          <a:r>
            <a:rPr lang="en-US" sz="2400" b="1" i="1" u="sng" dirty="0">
              <a:solidFill>
                <a:schemeClr val="tx1"/>
              </a:solidFill>
            </a:rPr>
            <a:t>Must RE-ELECT each year</a:t>
          </a:r>
          <a:endParaRPr lang="en-US" sz="2000" i="1" u="sng" dirty="0">
            <a:solidFill>
              <a:schemeClr val="tx1"/>
            </a:solidFill>
          </a:endParaRPr>
        </a:p>
      </dgm:t>
    </dgm:pt>
    <dgm:pt modelId="{758BCF6B-8B80-4E68-8F30-45DA78A306BE}" type="parTrans" cxnId="{902E8A30-F542-4CD3-8407-70E3CD4F03E8}">
      <dgm:prSet/>
      <dgm:spPr/>
      <dgm:t>
        <a:bodyPr/>
        <a:lstStyle/>
        <a:p>
          <a:endParaRPr lang="en-US"/>
        </a:p>
      </dgm:t>
    </dgm:pt>
    <dgm:pt modelId="{FD319702-53C2-4242-89D0-97DBB5424466}" type="sibTrans" cxnId="{902E8A30-F542-4CD3-8407-70E3CD4F03E8}">
      <dgm:prSet/>
      <dgm:spPr/>
      <dgm:t>
        <a:bodyPr/>
        <a:lstStyle/>
        <a:p>
          <a:endParaRPr lang="en-US"/>
        </a:p>
      </dgm:t>
    </dgm:pt>
    <dgm:pt modelId="{7FC293AD-057F-4732-A578-D0B263685352}">
      <dgm:prSet phldrT="[Text]" custT="1"/>
      <dgm:spPr>
        <a:solidFill>
          <a:schemeClr val="accent2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pPr algn="l">
            <a:buNone/>
          </a:pPr>
          <a:r>
            <a:rPr lang="en-US" sz="2400" b="1" u="sng" dirty="0">
              <a:solidFill>
                <a:schemeClr val="tx1"/>
              </a:solidFill>
            </a:rPr>
            <a:t>Dependent Care FSA</a:t>
          </a:r>
          <a:endParaRPr lang="en-US" sz="2000" dirty="0">
            <a:solidFill>
              <a:schemeClr val="tx1"/>
            </a:solidFill>
          </a:endParaRPr>
        </a:p>
      </dgm:t>
    </dgm:pt>
    <dgm:pt modelId="{FE459219-B8EF-404E-ADEE-507F1EA135A6}" type="parTrans" cxnId="{94B20734-05F4-4BA7-B1CE-F84DCE7779E4}">
      <dgm:prSet/>
      <dgm:spPr/>
      <dgm:t>
        <a:bodyPr/>
        <a:lstStyle/>
        <a:p>
          <a:endParaRPr lang="en-US"/>
        </a:p>
      </dgm:t>
    </dgm:pt>
    <dgm:pt modelId="{816B40BD-BA41-4615-8C34-243A6C5C6566}" type="sibTrans" cxnId="{94B20734-05F4-4BA7-B1CE-F84DCE7779E4}">
      <dgm:prSet/>
      <dgm:spPr/>
      <dgm:t>
        <a:bodyPr/>
        <a:lstStyle/>
        <a:p>
          <a:endParaRPr lang="en-US"/>
        </a:p>
      </dgm:t>
    </dgm:pt>
    <dgm:pt modelId="{52E7E0A7-9A3B-4142-B042-74ED39E42902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2000" dirty="0">
              <a:solidFill>
                <a:schemeClr val="tx1"/>
              </a:solidFill>
            </a:rPr>
            <a:t>Max Contributions for 2025:</a:t>
          </a:r>
        </a:p>
      </dgm:t>
    </dgm:pt>
    <dgm:pt modelId="{5AA282AF-A4F3-45FD-9832-8F2E6BB4871D}" type="parTrans" cxnId="{F49E550F-CA6C-4732-BF94-82A09B86913A}">
      <dgm:prSet/>
      <dgm:spPr/>
      <dgm:t>
        <a:bodyPr/>
        <a:lstStyle/>
        <a:p>
          <a:endParaRPr lang="en-US"/>
        </a:p>
      </dgm:t>
    </dgm:pt>
    <dgm:pt modelId="{939ABAD3-B908-4A98-842E-E6847F62F743}" type="sibTrans" cxnId="{F49E550F-CA6C-4732-BF94-82A09B86913A}">
      <dgm:prSet/>
      <dgm:spPr/>
      <dgm:t>
        <a:bodyPr/>
        <a:lstStyle/>
        <a:p>
          <a:endParaRPr lang="en-US"/>
        </a:p>
      </dgm:t>
    </dgm:pt>
    <dgm:pt modelId="{44F2C708-CE37-43AB-9715-EDB8A4CE2410}">
      <dgm:prSet phldrT="[Text]"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  <a:alpha val="90000"/>
            </a:schemeClr>
          </a:solidFill>
        </a:ln>
      </dgm:spPr>
      <dgm:t>
        <a:bodyPr/>
        <a:lstStyle/>
        <a:p>
          <a:r>
            <a:rPr lang="en-US" sz="1800" dirty="0">
              <a:solidFill>
                <a:schemeClr val="tx1"/>
              </a:solidFill>
            </a:rPr>
            <a:t>$4,300 individual / $8,550 Family</a:t>
          </a:r>
        </a:p>
      </dgm:t>
    </dgm:pt>
    <dgm:pt modelId="{11300B17-2B88-4C64-969B-99CC4036C449}" type="parTrans" cxnId="{68BF089F-4795-46C4-9422-D6F2DF1CC960}">
      <dgm:prSet/>
      <dgm:spPr/>
      <dgm:t>
        <a:bodyPr/>
        <a:lstStyle/>
        <a:p>
          <a:endParaRPr lang="en-US"/>
        </a:p>
      </dgm:t>
    </dgm:pt>
    <dgm:pt modelId="{EBE36268-ADFC-4394-8938-FCCEFC678BF6}" type="sibTrans" cxnId="{68BF089F-4795-46C4-9422-D6F2DF1CC960}">
      <dgm:prSet/>
      <dgm:spPr/>
      <dgm:t>
        <a:bodyPr/>
        <a:lstStyle/>
        <a:p>
          <a:endParaRPr lang="en-US"/>
        </a:p>
      </dgm:t>
    </dgm:pt>
    <dgm:pt modelId="{0C4FCB4A-30F2-4B46-BB8C-F22092A0A290}" type="pres">
      <dgm:prSet presAssocID="{9355785D-CE7F-4274-AE2F-32973EE59232}" presName="Name0" presStyleCnt="0">
        <dgm:presLayoutVars>
          <dgm:dir/>
          <dgm:resizeHandles val="exact"/>
        </dgm:presLayoutVars>
      </dgm:prSet>
      <dgm:spPr/>
    </dgm:pt>
    <dgm:pt modelId="{351C098F-0203-459D-B956-9BFBD201ABB8}" type="pres">
      <dgm:prSet presAssocID="{C21FD703-2D2B-45DB-B804-02E2D44A0BDA}" presName="node" presStyleLbl="node1" presStyleIdx="0" presStyleCnt="2" custScaleX="102814" custScaleY="93150">
        <dgm:presLayoutVars>
          <dgm:bulletEnabled val="1"/>
        </dgm:presLayoutVars>
      </dgm:prSet>
      <dgm:spPr>
        <a:prstGeom prst="roundRect">
          <a:avLst/>
        </a:prstGeom>
      </dgm:spPr>
    </dgm:pt>
    <dgm:pt modelId="{DE79C150-3758-46BD-A200-71E57AF5D465}" type="pres">
      <dgm:prSet presAssocID="{07E66EF0-0C3E-4F15-B27F-8BE627EE8D27}" presName="sibTrans" presStyleCnt="0"/>
      <dgm:spPr/>
    </dgm:pt>
    <dgm:pt modelId="{F0B2BFAE-A087-48A6-B727-428EC6FC3549}" type="pres">
      <dgm:prSet presAssocID="{CEAFF6BB-4A0E-49DA-9AEF-ADD440B04C3F}" presName="node" presStyleLbl="node1" presStyleIdx="1" presStyleCnt="2" custScaleX="100992" custScaleY="9229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F49E550F-CA6C-4732-BF94-82A09B86913A}" srcId="{CEAFF6BB-4A0E-49DA-9AEF-ADD440B04C3F}" destId="{52E7E0A7-9A3B-4142-B042-74ED39E42902}" srcOrd="1" destOrd="0" parTransId="{5AA282AF-A4F3-45FD-9832-8F2E6BB4871D}" sibTransId="{939ABAD3-B908-4A98-842E-E6847F62F743}"/>
    <dgm:cxn modelId="{8460722F-9158-438E-8F62-AFB768A15A85}" srcId="{CEAFF6BB-4A0E-49DA-9AEF-ADD440B04C3F}" destId="{31EB52C7-AFD3-4726-A4AC-36FF9DF3F767}" srcOrd="3" destOrd="0" parTransId="{FA241005-E72A-4524-8287-5FF302B4E3A0}" sibTransId="{63643D19-D821-4117-9F38-0535E9D1CBD1}"/>
    <dgm:cxn modelId="{902E8A30-F542-4CD3-8407-70E3CD4F03E8}" srcId="{7FC293AD-057F-4732-A578-D0B263685352}" destId="{2D4A6321-BFFE-4CA1-B302-8196D34105AD}" srcOrd="2" destOrd="0" parTransId="{758BCF6B-8B80-4E68-8F30-45DA78A306BE}" sibTransId="{FD319702-53C2-4242-89D0-97DBB5424466}"/>
    <dgm:cxn modelId="{7261A931-C607-4EBE-A534-825F4036A00D}" type="presOf" srcId="{C21FD703-2D2B-45DB-B804-02E2D44A0BDA}" destId="{351C098F-0203-459D-B956-9BFBD201ABB8}" srcOrd="0" destOrd="0" presId="urn:microsoft.com/office/officeart/2005/8/layout/hList6"/>
    <dgm:cxn modelId="{94B20734-05F4-4BA7-B1CE-F84DCE7779E4}" srcId="{C21FD703-2D2B-45DB-B804-02E2D44A0BDA}" destId="{7FC293AD-057F-4732-A578-D0B263685352}" srcOrd="2" destOrd="0" parTransId="{FE459219-B8EF-404E-ADEE-507F1EA135A6}" sibTransId="{816B40BD-BA41-4615-8C34-243A6C5C6566}"/>
    <dgm:cxn modelId="{EFCC7B5D-2D4B-4C4B-B303-635464B1D93D}" srcId="{CEAFF6BB-4A0E-49DA-9AEF-ADD440B04C3F}" destId="{227956D7-7121-4251-ADD8-40D43B10623B}" srcOrd="2" destOrd="0" parTransId="{C5C3CD45-E39C-4FEC-998F-69A4C88518E9}" sibTransId="{0E3B31E8-989C-4CB9-A4FC-B714092A260F}"/>
    <dgm:cxn modelId="{4F231E64-AD24-45B7-AE02-4A526CB9780D}" srcId="{7FC293AD-057F-4732-A578-D0B263685352}" destId="{8EDC5902-10D7-4F36-897F-A406AE7D1C48}" srcOrd="0" destOrd="0" parTransId="{052EF440-D04A-48FF-A28D-0AEC245C9DD6}" sibTransId="{50FF9B59-1F21-4F00-BF6A-B3E115C3117C}"/>
    <dgm:cxn modelId="{3A5FE248-6A17-4F6A-96FD-B9DAC7186645}" type="presOf" srcId="{CEAFF6BB-4A0E-49DA-9AEF-ADD440B04C3F}" destId="{F0B2BFAE-A087-48A6-B727-428EC6FC3549}" srcOrd="0" destOrd="0" presId="urn:microsoft.com/office/officeart/2005/8/layout/hList6"/>
    <dgm:cxn modelId="{4049C349-44B9-4EEF-AC55-6FEF6BE5C5E6}" type="presOf" srcId="{12932436-1548-49D1-ACA7-0F10E356CFB1}" destId="{351C098F-0203-459D-B956-9BFBD201ABB8}" srcOrd="0" destOrd="11" presId="urn:microsoft.com/office/officeart/2005/8/layout/hList6"/>
    <dgm:cxn modelId="{FC11806A-78E4-4C9D-B909-2AB20EB5F256}" srcId="{9355785D-CE7F-4274-AE2F-32973EE59232}" destId="{C21FD703-2D2B-45DB-B804-02E2D44A0BDA}" srcOrd="0" destOrd="0" parTransId="{4004BB21-EE5C-476E-A303-E841519A08FF}" sibTransId="{07E66EF0-0C3E-4F15-B27F-8BE627EE8D27}"/>
    <dgm:cxn modelId="{820B454C-8B45-4549-A405-770E8FBF4D15}" srcId="{CEAFF6BB-4A0E-49DA-9AEF-ADD440B04C3F}" destId="{64205676-AEFA-4156-B699-6BECA23870A3}" srcOrd="0" destOrd="0" parTransId="{ADE72048-DF9C-4E97-9EEC-F59B804E1E68}" sibTransId="{57F70ACC-9C3D-4ED9-8398-02304EAAEC23}"/>
    <dgm:cxn modelId="{B9F01257-41F4-4689-B82A-A1AD32700FE6}" type="presOf" srcId="{2D4A6321-BFFE-4CA1-B302-8196D34105AD}" destId="{351C098F-0203-459D-B956-9BFBD201ABB8}" srcOrd="0" destOrd="6" presId="urn:microsoft.com/office/officeart/2005/8/layout/hList6"/>
    <dgm:cxn modelId="{84FBD657-C3CD-4B76-9E43-7B54A71396C9}" type="presOf" srcId="{005B1AAA-CD70-4A0E-B5C2-AB4D1FE2453D}" destId="{351C098F-0203-459D-B956-9BFBD201ABB8}" srcOrd="0" destOrd="7" presId="urn:microsoft.com/office/officeart/2005/8/layout/hList6"/>
    <dgm:cxn modelId="{5FA90179-1F49-49FC-A7F5-404E2D0E6C82}" type="presOf" srcId="{00395038-0339-4401-9799-5B54C7F1108C}" destId="{351C098F-0203-459D-B956-9BFBD201ABB8}" srcOrd="0" destOrd="8" presId="urn:microsoft.com/office/officeart/2005/8/layout/hList6"/>
    <dgm:cxn modelId="{B1C95F79-CAE4-452D-9549-C2875E98A063}" type="presOf" srcId="{7EF0A2A3-51D4-4915-805A-A7FC06F85DEC}" destId="{351C098F-0203-459D-B956-9BFBD201ABB8}" srcOrd="0" destOrd="10" presId="urn:microsoft.com/office/officeart/2005/8/layout/hList6"/>
    <dgm:cxn modelId="{DECD6D5A-8F1F-4645-8930-BE34AF4BE302}" srcId="{C21FD703-2D2B-45DB-B804-02E2D44A0BDA}" destId="{64496191-83CF-4A44-BE03-F621B6382B02}" srcOrd="5" destOrd="0" parTransId="{97252095-2090-4AE3-9E09-2AB5DF0A68DF}" sibTransId="{775F993E-0675-4FAE-AFB0-401D3B8E4E48}"/>
    <dgm:cxn modelId="{FB0AB25A-BFE6-476D-BC34-39289141EA21}" type="presOf" srcId="{750F2508-13D8-41DC-9392-B3324049CBBF}" destId="{F0B2BFAE-A087-48A6-B727-428EC6FC3549}" srcOrd="0" destOrd="3" presId="urn:microsoft.com/office/officeart/2005/8/layout/hList6"/>
    <dgm:cxn modelId="{24318980-0769-48EB-BAF8-F0D06347064B}" type="presOf" srcId="{0803BF0B-159D-478A-8198-1FEF93A164C7}" destId="{351C098F-0203-459D-B956-9BFBD201ABB8}" srcOrd="0" destOrd="1" presId="urn:microsoft.com/office/officeart/2005/8/layout/hList6"/>
    <dgm:cxn modelId="{A9C01B83-075A-4863-AD73-86993CF3A602}" srcId="{9355785D-CE7F-4274-AE2F-32973EE59232}" destId="{CEAFF6BB-4A0E-49DA-9AEF-ADD440B04C3F}" srcOrd="1" destOrd="0" parTransId="{27E6162D-20F3-4D3E-8651-07FE740F5C2B}" sibTransId="{63E4F16A-0430-4C94-96EF-09DB80ACE31D}"/>
    <dgm:cxn modelId="{7D1EA78B-77FD-4818-8A2E-6C71F324ACFE}" srcId="{C21FD703-2D2B-45DB-B804-02E2D44A0BDA}" destId="{12932436-1548-49D1-ACA7-0F10E356CFB1}" srcOrd="7" destOrd="0" parTransId="{B8B47BED-8651-46F2-A46A-033FBB8DA7B6}" sibTransId="{B6F7E235-70E2-4EEC-83F9-DD4A1C6CEA45}"/>
    <dgm:cxn modelId="{4CB4DC98-63EB-472D-AE7F-F75F3C117E0A}" srcId="{64205676-AEFA-4156-B699-6BECA23870A3}" destId="{B03FE4B1-AAA7-44C4-B1A3-864B2710ACD4}" srcOrd="0" destOrd="0" parTransId="{CE97C345-833A-435B-B7DD-FE5BC27EA57E}" sibTransId="{2B08361A-2515-4C38-BD19-A0B5A952556F}"/>
    <dgm:cxn modelId="{68BF089F-4795-46C4-9422-D6F2DF1CC960}" srcId="{52E7E0A7-9A3B-4142-B042-74ED39E42902}" destId="{44F2C708-CE37-43AB-9715-EDB8A4CE2410}" srcOrd="0" destOrd="0" parTransId="{11300B17-2B88-4C64-969B-99CC4036C449}" sibTransId="{EBE36268-ADFC-4394-8938-FCCEFC678BF6}"/>
    <dgm:cxn modelId="{24010EA0-F18E-4023-96DE-7053F42F00D6}" type="presOf" srcId="{42FCBFB6-ECF6-45CF-BAF9-736CC50611BB}" destId="{351C098F-0203-459D-B956-9BFBD201ABB8}" srcOrd="0" destOrd="2" presId="urn:microsoft.com/office/officeart/2005/8/layout/hList6"/>
    <dgm:cxn modelId="{8AC9B3A2-548D-4C8D-8213-93D3C408D225}" type="presOf" srcId="{52E7E0A7-9A3B-4142-B042-74ED39E42902}" destId="{F0B2BFAE-A087-48A6-B727-428EC6FC3549}" srcOrd="0" destOrd="4" presId="urn:microsoft.com/office/officeart/2005/8/layout/hList6"/>
    <dgm:cxn modelId="{B07069A3-8CCC-4661-8282-EDFDD26F970C}" srcId="{C21FD703-2D2B-45DB-B804-02E2D44A0BDA}" destId="{52EF0A0D-5AA8-4D79-9ED1-7DADD4C9D468}" srcOrd="8" destOrd="0" parTransId="{C0ABB398-244E-4A08-AF4B-A615C2481C3C}" sibTransId="{6AFA3884-7637-44F8-B0FC-569BA74C24AF}"/>
    <dgm:cxn modelId="{F9A217A6-25EA-4112-8E71-0C6E092CBC87}" srcId="{C21FD703-2D2B-45DB-B804-02E2D44A0BDA}" destId="{42FCBFB6-ECF6-45CF-BAF9-736CC50611BB}" srcOrd="1" destOrd="0" parTransId="{4554AF26-C529-485A-9B63-E21D1F277B88}" sibTransId="{22F1F1D6-10AC-4843-8578-7D5A95867516}"/>
    <dgm:cxn modelId="{B8F4E3A6-6E59-4B2E-BBA4-45A99F8C7836}" type="presOf" srcId="{31EB52C7-AFD3-4726-A4AC-36FF9DF3F767}" destId="{F0B2BFAE-A087-48A6-B727-428EC6FC3549}" srcOrd="0" destOrd="7" presId="urn:microsoft.com/office/officeart/2005/8/layout/hList6"/>
    <dgm:cxn modelId="{F03975A8-7D57-48EC-A77C-21DF14C28A3B}" type="presOf" srcId="{44F2C708-CE37-43AB-9715-EDB8A4CE2410}" destId="{F0B2BFAE-A087-48A6-B727-428EC6FC3549}" srcOrd="0" destOrd="5" presId="urn:microsoft.com/office/officeart/2005/8/layout/hList6"/>
    <dgm:cxn modelId="{6F7609B3-F3C7-454C-AA66-F2F0C21F4EE6}" type="presOf" srcId="{64496191-83CF-4A44-BE03-F621B6382B02}" destId="{351C098F-0203-459D-B956-9BFBD201ABB8}" srcOrd="0" destOrd="9" presId="urn:microsoft.com/office/officeart/2005/8/layout/hList6"/>
    <dgm:cxn modelId="{ED7BA1B5-E033-4DCA-B993-9768F4FA7E41}" type="presOf" srcId="{9355785D-CE7F-4274-AE2F-32973EE59232}" destId="{0C4FCB4A-30F2-4B46-BB8C-F22092A0A290}" srcOrd="0" destOrd="0" presId="urn:microsoft.com/office/officeart/2005/8/layout/hList6"/>
    <dgm:cxn modelId="{8D696BBD-BA41-4544-8C7B-F03D9CC7399E}" type="presOf" srcId="{7FC293AD-057F-4732-A578-D0B263685352}" destId="{351C098F-0203-459D-B956-9BFBD201ABB8}" srcOrd="0" destOrd="3" presId="urn:microsoft.com/office/officeart/2005/8/layout/hList6"/>
    <dgm:cxn modelId="{CCD23BC1-F409-4CF8-B67D-84EED16F13CA}" srcId="{C21FD703-2D2B-45DB-B804-02E2D44A0BDA}" destId="{005B1AAA-CD70-4A0E-B5C2-AB4D1FE2453D}" srcOrd="3" destOrd="0" parTransId="{2C19E4D7-BF2C-4BC8-B180-BA11855CE0E5}" sibTransId="{2A465E0A-3602-4F77-953A-8194B4D96EC7}"/>
    <dgm:cxn modelId="{D29168C1-0A5F-47F8-8076-FB4222440BF5}" type="presOf" srcId="{B03FE4B1-AAA7-44C4-B1A3-864B2710ACD4}" destId="{F0B2BFAE-A087-48A6-B727-428EC6FC3549}" srcOrd="0" destOrd="2" presId="urn:microsoft.com/office/officeart/2005/8/layout/hList6"/>
    <dgm:cxn modelId="{AC2BC2C3-34A1-4D91-9729-CFDF4DB42E24}" srcId="{64205676-AEFA-4156-B699-6BECA23870A3}" destId="{750F2508-13D8-41DC-9392-B3324049CBBF}" srcOrd="1" destOrd="0" parTransId="{21345B1C-5B0F-43AC-ADD8-023D8474F66D}" sibTransId="{8C94AA5E-D7A5-42C1-9466-DA808C16EEDD}"/>
    <dgm:cxn modelId="{A71DD1C4-E80A-4E46-B18E-9A5144ABBC07}" srcId="{C21FD703-2D2B-45DB-B804-02E2D44A0BDA}" destId="{00395038-0339-4401-9799-5B54C7F1108C}" srcOrd="4" destOrd="0" parTransId="{8B5BF879-D476-458F-A4B3-768E5D15731E}" sibTransId="{42F723C8-AAA0-4CC5-83C8-6A0DF425A406}"/>
    <dgm:cxn modelId="{A2C251C7-4215-4BA3-86CE-FCB888C0AF33}" type="presOf" srcId="{227956D7-7121-4251-ADD8-40D43B10623B}" destId="{F0B2BFAE-A087-48A6-B727-428EC6FC3549}" srcOrd="0" destOrd="6" presId="urn:microsoft.com/office/officeart/2005/8/layout/hList6"/>
    <dgm:cxn modelId="{BA1C1BCA-9C0E-48AB-8531-7132A67DD0D5}" type="presOf" srcId="{8EDC5902-10D7-4F36-897F-A406AE7D1C48}" destId="{351C098F-0203-459D-B956-9BFBD201ABB8}" srcOrd="0" destOrd="4" presId="urn:microsoft.com/office/officeart/2005/8/layout/hList6"/>
    <dgm:cxn modelId="{852096CE-8F77-4D98-BBA2-35F77F781014}" type="presOf" srcId="{64205676-AEFA-4156-B699-6BECA23870A3}" destId="{F0B2BFAE-A087-48A6-B727-428EC6FC3549}" srcOrd="0" destOrd="1" presId="urn:microsoft.com/office/officeart/2005/8/layout/hList6"/>
    <dgm:cxn modelId="{631473D2-AF23-46DD-9966-AE94A793603B}" srcId="{7FC293AD-057F-4732-A578-D0B263685352}" destId="{79AC9BAF-B600-4987-9C2B-0AA36A03BABF}" srcOrd="1" destOrd="0" parTransId="{0EC07B4C-109E-4E6C-9402-3F50B33D944F}" sibTransId="{8C6DDDBF-F82B-4A4C-AAAA-AAE1C442B705}"/>
    <dgm:cxn modelId="{4C6078DA-4B0E-4BAF-AF52-BBCAAC839F74}" type="presOf" srcId="{79AC9BAF-B600-4987-9C2B-0AA36A03BABF}" destId="{351C098F-0203-459D-B956-9BFBD201ABB8}" srcOrd="0" destOrd="5" presId="urn:microsoft.com/office/officeart/2005/8/layout/hList6"/>
    <dgm:cxn modelId="{DCA81EDD-C4C6-4B73-A38F-FB8BFB2A440C}" srcId="{C21FD703-2D2B-45DB-B804-02E2D44A0BDA}" destId="{7EF0A2A3-51D4-4915-805A-A7FC06F85DEC}" srcOrd="6" destOrd="0" parTransId="{4E0EC21E-A11B-4EA0-A748-2E5CCB315EEB}" sibTransId="{D183AD3C-D696-46AA-BB55-E35F82EA5B46}"/>
    <dgm:cxn modelId="{8E5C3DE0-4069-40B1-B902-353866246D82}" type="presOf" srcId="{52EF0A0D-5AA8-4D79-9ED1-7DADD4C9D468}" destId="{351C098F-0203-459D-B956-9BFBD201ABB8}" srcOrd="0" destOrd="12" presId="urn:microsoft.com/office/officeart/2005/8/layout/hList6"/>
    <dgm:cxn modelId="{624098E5-117C-435E-9676-F12BFAAB3B68}" srcId="{C21FD703-2D2B-45DB-B804-02E2D44A0BDA}" destId="{0803BF0B-159D-478A-8198-1FEF93A164C7}" srcOrd="0" destOrd="0" parTransId="{53338630-B5C2-4E99-AC4C-9A9496997583}" sibTransId="{0720D84E-6C0F-43F9-AE3A-83EE14B88187}"/>
    <dgm:cxn modelId="{AD43252C-32BE-42E3-9191-68BBFA8101DC}" type="presParOf" srcId="{0C4FCB4A-30F2-4B46-BB8C-F22092A0A290}" destId="{351C098F-0203-459D-B956-9BFBD201ABB8}" srcOrd="0" destOrd="0" presId="urn:microsoft.com/office/officeart/2005/8/layout/hList6"/>
    <dgm:cxn modelId="{46048AF4-4A55-40B7-B767-44C13848CA41}" type="presParOf" srcId="{0C4FCB4A-30F2-4B46-BB8C-F22092A0A290}" destId="{DE79C150-3758-46BD-A200-71E57AF5D465}" srcOrd="1" destOrd="0" presId="urn:microsoft.com/office/officeart/2005/8/layout/hList6"/>
    <dgm:cxn modelId="{808777D6-C9AA-4D98-BF4F-108BF07F4F75}" type="presParOf" srcId="{0C4FCB4A-30F2-4B46-BB8C-F22092A0A290}" destId="{F0B2BFAE-A087-48A6-B727-428EC6FC3549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18419A-70CC-41AB-9DCB-7E965653EB9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6F0611-5EC4-449B-BF1D-EA783FF1B9E8}" type="pres">
      <dgm:prSet presAssocID="{7418419A-70CC-41AB-9DCB-7E965653EB9B}" presName="diagram" presStyleCnt="0">
        <dgm:presLayoutVars>
          <dgm:dir/>
          <dgm:resizeHandles val="exact"/>
        </dgm:presLayoutVars>
      </dgm:prSet>
      <dgm:spPr/>
    </dgm:pt>
  </dgm:ptLst>
  <dgm:cxnLst>
    <dgm:cxn modelId="{DEE7CF6D-0CEA-4D41-B8C5-097AD2D80F38}" type="presOf" srcId="{7418419A-70CC-41AB-9DCB-7E965653EB9B}" destId="{906F0611-5EC4-449B-BF1D-EA783FF1B9E8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1AAE76-CD81-4732-BD00-43D20F83FC66}">
      <dsp:nvSpPr>
        <dsp:cNvPr id="0" name=""/>
        <dsp:cNvSpPr/>
      </dsp:nvSpPr>
      <dsp:spPr>
        <a:xfrm>
          <a:off x="0" y="0"/>
          <a:ext cx="8521265" cy="1360414"/>
        </a:xfrm>
        <a:prstGeom prst="roundRect">
          <a:avLst>
            <a:gd name="adj" fmla="val 10000"/>
          </a:avLst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Online Access To Enroll via our online system cfwbenefits.com Starts October 7th </a:t>
          </a:r>
        </a:p>
      </dsp:txBody>
      <dsp:txXfrm>
        <a:off x="39845" y="39845"/>
        <a:ext cx="7053272" cy="1280724"/>
      </dsp:txXfrm>
    </dsp:sp>
    <dsp:sp modelId="{95C875C2-D67C-4B26-AE5A-BCCF97319DBF}">
      <dsp:nvSpPr>
        <dsp:cNvPr id="0" name=""/>
        <dsp:cNvSpPr/>
      </dsp:nvSpPr>
      <dsp:spPr>
        <a:xfrm>
          <a:off x="751876" y="1587150"/>
          <a:ext cx="8521265" cy="1360414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Open Enrollment Deadline for </a:t>
          </a:r>
          <a:r>
            <a:rPr lang="en-US" sz="3000" b="1" u="sng" kern="1200" dirty="0"/>
            <a:t>ALL</a:t>
          </a:r>
          <a:r>
            <a:rPr lang="en-US" sz="3000" kern="1200" dirty="0"/>
            <a:t> Plans is October 25, 2024, 11:59 pm</a:t>
          </a:r>
        </a:p>
      </dsp:txBody>
      <dsp:txXfrm>
        <a:off x="791721" y="1626995"/>
        <a:ext cx="6805429" cy="1280724"/>
      </dsp:txXfrm>
    </dsp:sp>
    <dsp:sp modelId="{4134ED66-D21E-415D-8415-9327B3166547}">
      <dsp:nvSpPr>
        <dsp:cNvPr id="0" name=""/>
        <dsp:cNvSpPr/>
      </dsp:nvSpPr>
      <dsp:spPr>
        <a:xfrm>
          <a:off x="1503752" y="3174300"/>
          <a:ext cx="8521265" cy="1360414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Changes Are Effective January 1, 2025</a:t>
          </a:r>
        </a:p>
      </dsp:txBody>
      <dsp:txXfrm>
        <a:off x="1543597" y="3214145"/>
        <a:ext cx="6805429" cy="1280724"/>
      </dsp:txXfrm>
    </dsp:sp>
    <dsp:sp modelId="{AF52F75A-74EB-4F6D-81A2-324309A903B0}">
      <dsp:nvSpPr>
        <dsp:cNvPr id="0" name=""/>
        <dsp:cNvSpPr/>
      </dsp:nvSpPr>
      <dsp:spPr>
        <a:xfrm>
          <a:off x="7636995" y="1031647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40000"/>
            <a:lumOff val="6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835956" y="1031647"/>
        <a:ext cx="486347" cy="665412"/>
      </dsp:txXfrm>
    </dsp:sp>
    <dsp:sp modelId="{BFC74530-2E65-4CD8-A43E-DB1A467D4613}">
      <dsp:nvSpPr>
        <dsp:cNvPr id="0" name=""/>
        <dsp:cNvSpPr/>
      </dsp:nvSpPr>
      <dsp:spPr>
        <a:xfrm>
          <a:off x="8388872" y="2609728"/>
          <a:ext cx="884269" cy="88426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lumMod val="75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587833" y="2609728"/>
        <a:ext cx="486347" cy="6654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83949-744C-4CC4-B4B2-6BDE1DFFBEA1}">
      <dsp:nvSpPr>
        <dsp:cNvPr id="0" name=""/>
        <dsp:cNvSpPr/>
      </dsp:nvSpPr>
      <dsp:spPr>
        <a:xfrm>
          <a:off x="4443877" y="850"/>
          <a:ext cx="6657681" cy="17197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New vendor – BlueCross BlueShield of Texas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Slight increase to premiums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Same 2 plan designs, but increase in individual deductible on Consumer Choice to $3,300</a:t>
          </a:r>
        </a:p>
      </dsp:txBody>
      <dsp:txXfrm>
        <a:off x="4443877" y="215815"/>
        <a:ext cx="6012787" cy="1289788"/>
      </dsp:txXfrm>
    </dsp:sp>
    <dsp:sp modelId="{8F1E4AFB-5BE9-4B93-B571-7FF8830D04A3}">
      <dsp:nvSpPr>
        <dsp:cNvPr id="0" name=""/>
        <dsp:cNvSpPr/>
      </dsp:nvSpPr>
      <dsp:spPr>
        <a:xfrm>
          <a:off x="5423" y="131717"/>
          <a:ext cx="4438454" cy="145798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Medical</a:t>
          </a:r>
        </a:p>
      </dsp:txBody>
      <dsp:txXfrm>
        <a:off x="76596" y="202890"/>
        <a:ext cx="4296108" cy="1315639"/>
      </dsp:txXfrm>
    </dsp:sp>
    <dsp:sp modelId="{F61D87A3-D782-49D3-824F-AF1CA28C6E1E}">
      <dsp:nvSpPr>
        <dsp:cNvPr id="0" name=""/>
        <dsp:cNvSpPr/>
      </dsp:nvSpPr>
      <dsp:spPr>
        <a:xfrm>
          <a:off x="4442793" y="1856477"/>
          <a:ext cx="6664189" cy="1120113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New vendor! MetLife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Slightly lower premiums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Similar plan designs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en-US" sz="1800" kern="1200" dirty="0"/>
        </a:p>
      </dsp:txBody>
      <dsp:txXfrm>
        <a:off x="4442793" y="1996491"/>
        <a:ext cx="6244147" cy="840085"/>
      </dsp:txXfrm>
    </dsp:sp>
    <dsp:sp modelId="{767B50AE-8E60-4221-8112-366AE0B72E5C}">
      <dsp:nvSpPr>
        <dsp:cNvPr id="0" name=""/>
        <dsp:cNvSpPr/>
      </dsp:nvSpPr>
      <dsp:spPr>
        <a:xfrm>
          <a:off x="0" y="1863674"/>
          <a:ext cx="4442793" cy="114836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3600" kern="1200" dirty="0">
              <a:solidFill>
                <a:schemeClr val="tx1"/>
              </a:solidFill>
            </a:rPr>
            <a:t>Dental/Vision</a:t>
          </a:r>
        </a:p>
      </dsp:txBody>
      <dsp:txXfrm>
        <a:off x="56059" y="1919733"/>
        <a:ext cx="4330675" cy="1036248"/>
      </dsp:txXfrm>
    </dsp:sp>
    <dsp:sp modelId="{BA8F8610-DB8F-494A-BFAB-A5C4446E4280}">
      <dsp:nvSpPr>
        <dsp:cNvPr id="0" name=""/>
        <dsp:cNvSpPr/>
      </dsp:nvSpPr>
      <dsp:spPr>
        <a:xfrm>
          <a:off x="4449301" y="3112499"/>
          <a:ext cx="6657681" cy="14213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Increase individual contribution limit to $4,300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Increase family contribution limit to $8,550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800" kern="1200" dirty="0"/>
            <a:t>City contribution $610 individual &amp; $1,000 for family</a:t>
          </a:r>
        </a:p>
      </dsp:txBody>
      <dsp:txXfrm>
        <a:off x="4449301" y="3290170"/>
        <a:ext cx="6124669" cy="1066023"/>
      </dsp:txXfrm>
    </dsp:sp>
    <dsp:sp modelId="{307F46AA-C4FD-4E5F-A24E-504C1C5DE5EA}">
      <dsp:nvSpPr>
        <dsp:cNvPr id="0" name=""/>
        <dsp:cNvSpPr/>
      </dsp:nvSpPr>
      <dsp:spPr>
        <a:xfrm>
          <a:off x="5423" y="3214272"/>
          <a:ext cx="4438454" cy="1217818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>
              <a:solidFill>
                <a:schemeClr val="tx1"/>
              </a:solidFill>
            </a:rPr>
            <a:t>Health Savings Account</a:t>
          </a:r>
        </a:p>
      </dsp:txBody>
      <dsp:txXfrm>
        <a:off x="64872" y="3273721"/>
        <a:ext cx="4319556" cy="10989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83949-744C-4CC4-B4B2-6BDE1DFFBEA1}">
      <dsp:nvSpPr>
        <dsp:cNvPr id="0" name=""/>
        <dsp:cNvSpPr/>
      </dsp:nvSpPr>
      <dsp:spPr>
        <a:xfrm>
          <a:off x="4010007" y="0"/>
          <a:ext cx="6015010" cy="14170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 El </a:t>
          </a:r>
          <a:r>
            <a:rPr lang="es-MX" sz="1700" kern="1200" noProof="0" dirty="0"/>
            <a:t>mismo</a:t>
          </a:r>
          <a:r>
            <a:rPr lang="en-US" sz="1700" kern="1200" dirty="0"/>
            <a:t> </a:t>
          </a:r>
          <a:r>
            <a:rPr lang="es-MX" sz="1700" kern="1200" noProof="0" dirty="0"/>
            <a:t>diseño</a:t>
          </a:r>
          <a:r>
            <a:rPr lang="en-US" sz="1700" kern="1200" dirty="0"/>
            <a:t> de </a:t>
          </a:r>
          <a:r>
            <a:rPr lang="es-MX" sz="1700" kern="1200" noProof="0" dirty="0"/>
            <a:t>los</a:t>
          </a:r>
          <a:r>
            <a:rPr lang="en-US" sz="1700" kern="1200" dirty="0"/>
            <a:t> planes con cambio al deducible de Consumer Choice a $3,300.00 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Costo de la prima subira un poco</a:t>
          </a: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Blue Cross Blue Shield</a:t>
          </a:r>
        </a:p>
      </dsp:txBody>
      <dsp:txXfrm>
        <a:off x="4010007" y="177137"/>
        <a:ext cx="5483598" cy="1062824"/>
      </dsp:txXfrm>
    </dsp:sp>
    <dsp:sp modelId="{8F1E4AFB-5BE9-4B93-B571-7FF8830D04A3}">
      <dsp:nvSpPr>
        <dsp:cNvPr id="0" name=""/>
        <dsp:cNvSpPr/>
      </dsp:nvSpPr>
      <dsp:spPr>
        <a:xfrm>
          <a:off x="0" y="0"/>
          <a:ext cx="4010007" cy="1417098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ln>
                <a:solidFill>
                  <a:schemeClr val="bg1"/>
                </a:solidFill>
              </a:ln>
            </a:rPr>
            <a:t>Medico</a:t>
          </a:r>
        </a:p>
      </dsp:txBody>
      <dsp:txXfrm>
        <a:off x="69177" y="69177"/>
        <a:ext cx="3871653" cy="1278744"/>
      </dsp:txXfrm>
    </dsp:sp>
    <dsp:sp modelId="{AEF8C570-5F31-4056-9B41-943A2A0BCF41}">
      <dsp:nvSpPr>
        <dsp:cNvPr id="0" name=""/>
        <dsp:cNvSpPr/>
      </dsp:nvSpPr>
      <dsp:spPr>
        <a:xfrm>
          <a:off x="4010007" y="1558808"/>
          <a:ext cx="6015010" cy="14170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 dirty="0"/>
            <a:t>Costo</a:t>
          </a:r>
          <a:r>
            <a:rPr lang="en-US" sz="1700" kern="1200" dirty="0"/>
            <a:t> de las primas bajaran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Nueva compania METLIFE</a:t>
          </a:r>
        </a:p>
      </dsp:txBody>
      <dsp:txXfrm>
        <a:off x="4010007" y="1735945"/>
        <a:ext cx="5483598" cy="1062824"/>
      </dsp:txXfrm>
    </dsp:sp>
    <dsp:sp modelId="{CA2D4F9D-D8FB-454C-9788-A052EAD87190}">
      <dsp:nvSpPr>
        <dsp:cNvPr id="0" name=""/>
        <dsp:cNvSpPr/>
      </dsp:nvSpPr>
      <dsp:spPr>
        <a:xfrm>
          <a:off x="0" y="1558808"/>
          <a:ext cx="4010007" cy="1417098"/>
        </a:xfrm>
        <a:prstGeom prst="round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noProof="0" dirty="0"/>
            <a:t>Dental</a:t>
          </a:r>
          <a:endParaRPr lang="es-MX" sz="3900" kern="1200" noProof="0" dirty="0"/>
        </a:p>
      </dsp:txBody>
      <dsp:txXfrm>
        <a:off x="69177" y="1627985"/>
        <a:ext cx="3871653" cy="1278744"/>
      </dsp:txXfrm>
    </dsp:sp>
    <dsp:sp modelId="{FCAE36E4-8488-48F6-9CBA-75C7A03B01E5}">
      <dsp:nvSpPr>
        <dsp:cNvPr id="0" name=""/>
        <dsp:cNvSpPr/>
      </dsp:nvSpPr>
      <dsp:spPr>
        <a:xfrm>
          <a:off x="4010007" y="3117616"/>
          <a:ext cx="6015010" cy="1417098"/>
        </a:xfrm>
        <a:prstGeom prst="rightArrow">
          <a:avLst>
            <a:gd name="adj1" fmla="val 75000"/>
            <a:gd name="adj2" fmla="val 50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 dirty="0"/>
            <a:t>Limite</a:t>
          </a:r>
          <a:r>
            <a:rPr lang="en-US" sz="1700" kern="1200" dirty="0"/>
            <a:t> </a:t>
          </a:r>
          <a:r>
            <a:rPr lang="es-MX" sz="1700" kern="1200" noProof="0" dirty="0"/>
            <a:t>subirá</a:t>
          </a:r>
          <a:r>
            <a:rPr lang="en-US" sz="1700" kern="1200" dirty="0"/>
            <a:t> a $4,300.00 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Limite de </a:t>
          </a:r>
          <a:r>
            <a:rPr lang="es-MX" sz="1700" kern="1200" noProof="0" dirty="0"/>
            <a:t>familia</a:t>
          </a:r>
          <a:r>
            <a:rPr lang="en-US" sz="1700" kern="1200" dirty="0"/>
            <a:t> </a:t>
          </a:r>
          <a:r>
            <a:rPr lang="es-MX" sz="1700" kern="1200" noProof="0" dirty="0"/>
            <a:t>subirá</a:t>
          </a:r>
          <a:r>
            <a:rPr lang="en-US" sz="1700" kern="1200" dirty="0"/>
            <a:t> $8,550.00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700" kern="1200" noProof="0" dirty="0"/>
            <a:t>Contribución</a:t>
          </a:r>
          <a:r>
            <a:rPr lang="en-US" sz="1700" kern="1200" dirty="0"/>
            <a:t> de la ciudad $610 $1000 </a:t>
          </a:r>
        </a:p>
      </dsp:txBody>
      <dsp:txXfrm>
        <a:off x="4010007" y="3294753"/>
        <a:ext cx="5483598" cy="1062824"/>
      </dsp:txXfrm>
    </dsp:sp>
    <dsp:sp modelId="{09D8D4EE-EA75-4780-A457-F9FFD8EB7D81}">
      <dsp:nvSpPr>
        <dsp:cNvPr id="0" name=""/>
        <dsp:cNvSpPr/>
      </dsp:nvSpPr>
      <dsp:spPr>
        <a:xfrm>
          <a:off x="0" y="3117616"/>
          <a:ext cx="4010007" cy="1417098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900" kern="1200" noProof="0" dirty="0"/>
            <a:t>Cuenta</a:t>
          </a:r>
          <a:r>
            <a:rPr lang="en-US" sz="3900" kern="1200" dirty="0"/>
            <a:t> de </a:t>
          </a:r>
          <a:r>
            <a:rPr lang="es-MX" sz="3900" kern="1200" noProof="0" dirty="0"/>
            <a:t>Ahorro</a:t>
          </a:r>
          <a:r>
            <a:rPr lang="en-US" sz="3900" kern="1200" dirty="0"/>
            <a:t> para la Salud</a:t>
          </a:r>
        </a:p>
      </dsp:txBody>
      <dsp:txXfrm>
        <a:off x="69177" y="3186793"/>
        <a:ext cx="3871653" cy="1278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098F-0203-459D-B956-9BFBD201ABB8}">
      <dsp:nvSpPr>
        <dsp:cNvPr id="0" name=""/>
        <dsp:cNvSpPr/>
      </dsp:nvSpPr>
      <dsp:spPr>
        <a:xfrm rot="16200000">
          <a:off x="141884" y="4184"/>
          <a:ext cx="3925481" cy="4205781"/>
        </a:xfrm>
        <a:prstGeom prst="roundRect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Health Center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Free primary physician (PCP) care at City Designated health centers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Copays for Specialists, Non-Health Center PCPs, OBGYN, Pediatricians and Prescriptions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Lower deductibles and out of pocket costs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Deductible &amp; Coinsurance for complex imaging &amp; surgery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accent5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193360" y="335960"/>
        <a:ext cx="3822529" cy="3542229"/>
      </dsp:txXfrm>
    </dsp:sp>
    <dsp:sp modelId="{F0B2BFAE-A087-48A6-B727-428EC6FC3549}">
      <dsp:nvSpPr>
        <dsp:cNvPr id="0" name=""/>
        <dsp:cNvSpPr/>
      </dsp:nvSpPr>
      <dsp:spPr>
        <a:xfrm rot="16200000">
          <a:off x="4656309" y="23066"/>
          <a:ext cx="3889492" cy="4168018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accent5">
                  <a:lumMod val="50000"/>
                </a:schemeClr>
              </a:solidFill>
            </a:rPr>
            <a:t>Consumer Choice Plan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High-deductible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Health Savings Account (HSA)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Members will be able to use the health centers at a discounted rate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ALL</a:t>
          </a:r>
          <a:r>
            <a:rPr lang="en-US" sz="2000" kern="1200" dirty="0">
              <a:solidFill>
                <a:schemeClr val="accent5">
                  <a:lumMod val="50000"/>
                </a:schemeClr>
              </a:solidFill>
            </a:rPr>
            <a:t> Services apply to deductible except preventive care</a:t>
          </a:r>
        </a:p>
      </dsp:txBody>
      <dsp:txXfrm rot="5400000">
        <a:off x="4706915" y="352198"/>
        <a:ext cx="3788280" cy="3509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1C098F-0203-459D-B956-9BFBD201ABB8}">
      <dsp:nvSpPr>
        <dsp:cNvPr id="0" name=""/>
        <dsp:cNvSpPr/>
      </dsp:nvSpPr>
      <dsp:spPr>
        <a:xfrm rot="16200000">
          <a:off x="532209" y="-382034"/>
          <a:ext cx="4053271" cy="5115406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Flexible Spending Account (FSA)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HealthCare FSA</a:t>
          </a:r>
          <a:endParaRPr lang="en-US" sz="3200" b="1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contribution: $3,200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Rollover up to $610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u="sng" kern="1200" dirty="0">
              <a:solidFill>
                <a:schemeClr val="tx1"/>
              </a:solidFill>
            </a:rPr>
            <a:t>Dependent Care FSA</a:t>
          </a:r>
          <a:endParaRPr lang="en-US" sz="2000" kern="1200" dirty="0">
            <a:solidFill>
              <a:schemeClr val="tx1"/>
            </a:solidFill>
          </a:endParaRP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Contribution: $5,000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ZERO Rollover</a:t>
          </a:r>
        </a:p>
        <a:p>
          <a:pPr marL="457200" lvl="2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400" b="1" i="1" u="sng" kern="1200" dirty="0">
              <a:solidFill>
                <a:schemeClr val="tx1"/>
              </a:solidFill>
            </a:rPr>
            <a:t>Must RE-ELECT each year</a:t>
          </a:r>
          <a:endParaRPr lang="en-US" sz="2000" i="1" u="sng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>
            <a:solidFill>
              <a:schemeClr val="accent5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dirty="0"/>
        </a:p>
      </dsp:txBody>
      <dsp:txXfrm rot="5400000">
        <a:off x="199006" y="346897"/>
        <a:ext cx="4719678" cy="3657543"/>
      </dsp:txXfrm>
    </dsp:sp>
    <dsp:sp modelId="{F0B2BFAE-A087-48A6-B727-428EC6FC3549}">
      <dsp:nvSpPr>
        <dsp:cNvPr id="0" name=""/>
        <dsp:cNvSpPr/>
      </dsp:nvSpPr>
      <dsp:spPr>
        <a:xfrm rot="16200000">
          <a:off x="5994025" y="-336708"/>
          <a:ext cx="4016110" cy="5024754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3200" bIns="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</a:rPr>
            <a:t>Health Savings Account (HSA)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City will contribute (end of Jan. 2025)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$610 for Employee only 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$1,000 for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Max Contributions for 2025: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chemeClr val="tx1"/>
              </a:solidFill>
            </a:rPr>
            <a:t>$4,300 individual / $8,550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Must be enrolled in Consumer Choice Plan for medical coverage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/>
              </a:solidFill>
            </a:rPr>
            <a:t>Full Balance Rolls over from Year to Year</a:t>
          </a:r>
        </a:p>
      </dsp:txBody>
      <dsp:txXfrm rot="5400000">
        <a:off x="5685753" y="363664"/>
        <a:ext cx="4632654" cy="36240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4F907-5684-4488-A95F-50B8E479665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37404-CDFE-43C0-81F1-AE517196B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937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BA491A-4242-497A-A6B7-54CB6D64B80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4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03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2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21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A491A-4242-497A-A6B7-54CB6D64B8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86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4BFE8-DFCC-4B5A-A843-F9B26AC4B366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 Thrive Elliot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 Thrive Elliot Regular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9DC05-987F-DB47-ABC5-B99FA03AF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S Thrive Elliot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S Thrive Elliot Regular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136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C19190-3D59-46C0-8C75-8D01175A45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928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19190-3D59-46C0-8C75-8D01175A45AD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02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97CA-8D14-453E-B617-8C14A4A672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1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2584B5-F68C-4508-9B63-C3A8A82C49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321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9C03F7A-E7F7-264A-846B-ADCB3957A7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7420" t="5873" r="2747" b="6017"/>
          <a:stretch/>
        </p:blipFill>
        <p:spPr>
          <a:xfrm flipH="1">
            <a:off x="7337799" y="0"/>
            <a:ext cx="4901637" cy="6858000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340DF9-790C-C04D-9912-CAFAD03E7E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543774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1075E99-A8FD-8048-A3F9-BCC850D45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1889" t="5520" r="2071" b="16705"/>
          <a:stretch/>
        </p:blipFill>
        <p:spPr>
          <a:xfrm flipH="1">
            <a:off x="7352905" y="-4270"/>
            <a:ext cx="4850611" cy="686227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C12CEE-57BF-EC40-BCA2-6B4AEA8F1B6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347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C25C46A-8605-D64D-8874-451CEFAFC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881" t="5434" r="8079" b="16207"/>
          <a:stretch/>
        </p:blipFill>
        <p:spPr>
          <a:xfrm flipH="1">
            <a:off x="7392609" y="-1"/>
            <a:ext cx="4811448" cy="6858001"/>
          </a:xfrm>
          <a:prstGeom prst="rect">
            <a:avLst/>
          </a:prstGeom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209698-75C0-174C-8743-DA84CFCF52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3578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0C6A01-0DEC-F548-8CFF-31343E46C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4317166" y="-1000370"/>
            <a:ext cx="7874833" cy="7858369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0" y="0"/>
            <a:ext cx="8649837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6DB19D4D-EDAE-1847-B3AA-B2FB8BC342E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A7738A3-09AD-9F4C-9706-BF5979A6F1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2">
              <a:extLst>
                <a:ext uri="{FF2B5EF4-FFF2-40B4-BE49-F238E27FC236}">
                  <a16:creationId xmlns:a16="http://schemas.microsoft.com/office/drawing/2014/main" id="{8F65813E-2B56-C441-A06C-242ABD04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F7CF795D-C7AF-0A47-8476-E80C111DA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9C3D819D-259C-6A4F-BA24-4E9CDC2D9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47C90F1-7765-1441-8AE9-29423B64C6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58CA58-48AD-894F-99E6-721B160A5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C67B9E3-C734-B84E-9AF1-4377F46A0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8">
              <a:extLst>
                <a:ext uri="{FF2B5EF4-FFF2-40B4-BE49-F238E27FC236}">
                  <a16:creationId xmlns:a16="http://schemas.microsoft.com/office/drawing/2014/main" id="{0ADB67FC-2491-3B46-BE38-92204B04F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B74DCE6B-E89A-5740-8503-CBEF545AF7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649160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3F0FD9-DC8E-D649-B167-53C0E8B31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613"/>
          <a:stretch/>
        </p:blipFill>
        <p:spPr>
          <a:xfrm>
            <a:off x="7936580" y="-573543"/>
            <a:ext cx="4267200" cy="42582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3679901"/>
            <a:ext cx="4267201" cy="31780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25173" y="4267908"/>
            <a:ext cx="3044459" cy="1477328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>
                <a:solidFill>
                  <a:schemeClr val="bg1"/>
                </a:solidFill>
              </a:defRPr>
            </a:lvl1pPr>
            <a:lvl2pPr>
              <a:defRPr sz="1600"/>
            </a:lvl2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/>
              <a:t>This is a quote. Aenean </a:t>
            </a:r>
            <a:r>
              <a:rPr lang="en-US" err="1"/>
              <a:t>eu</a:t>
            </a:r>
            <a:r>
              <a:rPr lang="en-US"/>
              <a:t> </a:t>
            </a:r>
            <a:r>
              <a:rPr lang="en-US" err="1"/>
              <a:t>leo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. </a:t>
            </a:r>
            <a:r>
              <a:rPr lang="en-US" err="1"/>
              <a:t>Pellentesque</a:t>
            </a:r>
            <a:r>
              <a:rPr lang="en-US"/>
              <a:t> </a:t>
            </a:r>
            <a:r>
              <a:rPr lang="en-US" err="1"/>
              <a:t>ornare</a:t>
            </a:r>
            <a:r>
              <a:rPr lang="en-US"/>
              <a:t> </a:t>
            </a:r>
            <a:r>
              <a:rPr lang="en-US" err="1"/>
              <a:t>sem</a:t>
            </a:r>
            <a:r>
              <a:rPr lang="en-US"/>
              <a:t> lacinia </a:t>
            </a:r>
            <a:r>
              <a:rPr lang="en-US" err="1"/>
              <a:t>quam</a:t>
            </a:r>
            <a:r>
              <a:rPr lang="en-US"/>
              <a:t> </a:t>
            </a:r>
            <a:r>
              <a:rPr lang="en-US" err="1"/>
              <a:t>venenatis</a:t>
            </a:r>
            <a:r>
              <a:rPr lang="en-US"/>
              <a:t> vestibulum. </a:t>
            </a:r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endParaRPr lang="en-US" b="0"/>
          </a:p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/>
            </a:pPr>
            <a:r>
              <a:rPr lang="en-US" b="0"/>
              <a:t>— Quote attribution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9" name="Graphic 9">
            <a:extLst>
              <a:ext uri="{FF2B5EF4-FFF2-40B4-BE49-F238E27FC236}">
                <a16:creationId xmlns:a16="http://schemas.microsoft.com/office/drawing/2014/main" id="{72A1ADBD-657A-ED4A-8DD1-5209A0D54B90}"/>
              </a:ext>
            </a:extLst>
          </p:cNvPr>
          <p:cNvSpPr>
            <a:spLocks noChangeAspect="1"/>
          </p:cNvSpPr>
          <p:nvPr userDrawn="1"/>
        </p:nvSpPr>
        <p:spPr>
          <a:xfrm>
            <a:off x="8472611" y="3269336"/>
            <a:ext cx="1023523" cy="801307"/>
          </a:xfrm>
          <a:custGeom>
            <a:avLst/>
            <a:gdLst>
              <a:gd name="connsiteX0" fmla="*/ 0 w 3527298"/>
              <a:gd name="connsiteY0" fmla="*/ 1825562 h 2761487"/>
              <a:gd name="connsiteX1" fmla="*/ 1129379 w 3527298"/>
              <a:gd name="connsiteY1" fmla="*/ 0 h 2761487"/>
              <a:gd name="connsiteX2" fmla="*/ 1523905 w 3527298"/>
              <a:gd name="connsiteY2" fmla="*/ 518255 h 2761487"/>
              <a:gd name="connsiteX3" fmla="*/ 966978 w 3527298"/>
              <a:gd name="connsiteY3" fmla="*/ 1206627 h 2761487"/>
              <a:gd name="connsiteX4" fmla="*/ 1608963 w 3527298"/>
              <a:gd name="connsiteY4" fmla="*/ 1957007 h 2761487"/>
              <a:gd name="connsiteX5" fmla="*/ 804482 w 3527298"/>
              <a:gd name="connsiteY5" fmla="*/ 2761488 h 2761487"/>
              <a:gd name="connsiteX6" fmla="*/ 0 w 3527298"/>
              <a:gd name="connsiteY6" fmla="*/ 1825562 h 2761487"/>
              <a:gd name="connsiteX7" fmla="*/ 1918430 w 3527298"/>
              <a:gd name="connsiteY7" fmla="*/ 1825562 h 2761487"/>
              <a:gd name="connsiteX8" fmla="*/ 3047714 w 3527298"/>
              <a:gd name="connsiteY8" fmla="*/ 0 h 2761487"/>
              <a:gd name="connsiteX9" fmla="*/ 3442240 w 3527298"/>
              <a:gd name="connsiteY9" fmla="*/ 518255 h 2761487"/>
              <a:gd name="connsiteX10" fmla="*/ 2885313 w 3527298"/>
              <a:gd name="connsiteY10" fmla="*/ 1206627 h 2761487"/>
              <a:gd name="connsiteX11" fmla="*/ 3527298 w 3527298"/>
              <a:gd name="connsiteY11" fmla="*/ 1957007 h 2761487"/>
              <a:gd name="connsiteX12" fmla="*/ 2722817 w 3527298"/>
              <a:gd name="connsiteY12" fmla="*/ 2761488 h 2761487"/>
              <a:gd name="connsiteX13" fmla="*/ 1918430 w 3527298"/>
              <a:gd name="connsiteY13" fmla="*/ 1825562 h 276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27298" h="2761487">
                <a:moveTo>
                  <a:pt x="0" y="1825562"/>
                </a:moveTo>
                <a:cubicBezTo>
                  <a:pt x="0" y="1106138"/>
                  <a:pt x="409956" y="440912"/>
                  <a:pt x="1129379" y="0"/>
                </a:cubicBezTo>
                <a:lnTo>
                  <a:pt x="1523905" y="518255"/>
                </a:lnTo>
                <a:cubicBezTo>
                  <a:pt x="1268635" y="734854"/>
                  <a:pt x="1075277" y="974598"/>
                  <a:pt x="966978" y="1206627"/>
                </a:cubicBezTo>
                <a:cubicBezTo>
                  <a:pt x="1353693" y="1268540"/>
                  <a:pt x="1608963" y="1562481"/>
                  <a:pt x="1608963" y="1957007"/>
                </a:cubicBezTo>
                <a:cubicBezTo>
                  <a:pt x="1608963" y="2413349"/>
                  <a:pt x="1276350" y="2761488"/>
                  <a:pt x="804482" y="2761488"/>
                </a:cubicBezTo>
                <a:cubicBezTo>
                  <a:pt x="324898" y="2761488"/>
                  <a:pt x="0" y="2374678"/>
                  <a:pt x="0" y="1825562"/>
                </a:cubicBezTo>
                <a:close/>
                <a:moveTo>
                  <a:pt x="1918430" y="1825562"/>
                </a:moveTo>
                <a:cubicBezTo>
                  <a:pt x="1918430" y="1106138"/>
                  <a:pt x="2328386" y="440912"/>
                  <a:pt x="3047714" y="0"/>
                </a:cubicBezTo>
                <a:lnTo>
                  <a:pt x="3442240" y="518255"/>
                </a:lnTo>
                <a:cubicBezTo>
                  <a:pt x="3186970" y="734854"/>
                  <a:pt x="2993612" y="974598"/>
                  <a:pt x="2885313" y="1206627"/>
                </a:cubicBezTo>
                <a:cubicBezTo>
                  <a:pt x="3272123" y="1268540"/>
                  <a:pt x="3527298" y="1562481"/>
                  <a:pt x="3527298" y="1957007"/>
                </a:cubicBezTo>
                <a:cubicBezTo>
                  <a:pt x="3527298" y="2413349"/>
                  <a:pt x="3194685" y="2761488"/>
                  <a:pt x="2722817" y="2761488"/>
                </a:cubicBezTo>
                <a:cubicBezTo>
                  <a:pt x="2243233" y="2761488"/>
                  <a:pt x="1918430" y="2374678"/>
                  <a:pt x="1918430" y="1825562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44588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58B2C4C-1B22-FD49-9E4C-2F51B72EDAA8}"/>
              </a:ext>
            </a:extLst>
          </p:cNvPr>
          <p:cNvSpPr/>
          <p:nvPr userDrawn="1"/>
        </p:nvSpPr>
        <p:spPr>
          <a:xfrm>
            <a:off x="7936581" y="0"/>
            <a:ext cx="426720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FS Thrive Elliot Regular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E90B5E5-1440-6549-8371-80A58C967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173" y="1551199"/>
            <a:ext cx="3044459" cy="984885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600">
                <a:solidFill>
                  <a:schemeClr val="bg1"/>
                </a:solidFill>
              </a:defRPr>
            </a:lvl1pPr>
            <a:lvl2pPr defTabSz="213355">
              <a:defRPr sz="1600">
                <a:solidFill>
                  <a:schemeClr val="bg1"/>
                </a:solidFill>
              </a:defRPr>
            </a:lvl2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</a:rPr>
              <a:t>Third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51200"/>
            <a:ext cx="6556917" cy="738664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6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655691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3" y="5715003"/>
            <a:ext cx="6051396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943F8A71-03DC-1C42-8BD0-10ED0BFEFCF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4FFCF69-C26E-1648-A699-44900FF3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09904F1F-E6EF-DC4D-9AD1-292FC76CA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70FFA65-5AEC-C64F-8E39-A6D66A6269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99ABBD8-9E11-7543-B1C3-DB1A87727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F69A7A2A-B938-6D41-8FAC-9C33E8FB0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83F5114E-819B-DB44-B14C-E169E2384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F76BF7E-D166-4340-9FBC-FC3344A3F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6D03219D-65F1-C248-A993-C008432B4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6453847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80832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7F731CE7-4A66-694A-A1D9-F931DB8031F2}"/>
              </a:ext>
            </a:extLst>
          </p:cNvPr>
          <p:cNvSpPr>
            <a:spLocks noChangeAspect="1"/>
          </p:cNvSpPr>
          <p:nvPr userDrawn="1"/>
        </p:nvSpPr>
        <p:spPr>
          <a:xfrm>
            <a:off x="6585003" y="1569750"/>
            <a:ext cx="5898888" cy="5312513"/>
          </a:xfrm>
          <a:custGeom>
            <a:avLst/>
            <a:gdLst>
              <a:gd name="connsiteX0" fmla="*/ 4424166 w 4424166"/>
              <a:gd name="connsiteY0" fmla="*/ 2206766 h 3984385"/>
              <a:gd name="connsiteX1" fmla="*/ 4424166 w 4424166"/>
              <a:gd name="connsiteY1" fmla="*/ 3984385 h 3984385"/>
              <a:gd name="connsiteX2" fmla="*/ 2243936 w 4424166"/>
              <a:gd name="connsiteY2" fmla="*/ 3984385 h 3984385"/>
              <a:gd name="connsiteX3" fmla="*/ 2246333 w 4424166"/>
              <a:gd name="connsiteY3" fmla="*/ 3968795 h 3984385"/>
              <a:gd name="connsiteX4" fmla="*/ 4196879 w 4424166"/>
              <a:gd name="connsiteY4" fmla="*/ 2218159 h 3984385"/>
              <a:gd name="connsiteX5" fmla="*/ 4424166 w 4424166"/>
              <a:gd name="connsiteY5" fmla="*/ 1103549 h 3984385"/>
              <a:gd name="connsiteX6" fmla="*/ 4424166 w 4424166"/>
              <a:gd name="connsiteY6" fmla="*/ 1654996 h 3984385"/>
              <a:gd name="connsiteX7" fmla="*/ 4140049 w 4424166"/>
              <a:gd name="connsiteY7" fmla="*/ 1669237 h 3984385"/>
              <a:gd name="connsiteX8" fmla="*/ 1701792 w 4424166"/>
              <a:gd name="connsiteY8" fmla="*/ 3857593 h 3984385"/>
              <a:gd name="connsiteX9" fmla="*/ 1682299 w 4424166"/>
              <a:gd name="connsiteY9" fmla="*/ 3984385 h 3984385"/>
              <a:gd name="connsiteX10" fmla="*/ 1120996 w 4424166"/>
              <a:gd name="connsiteY10" fmla="*/ 3984385 h 3984385"/>
              <a:gd name="connsiteX11" fmla="*/ 1157575 w 4424166"/>
              <a:gd name="connsiteY11" fmla="*/ 3746458 h 3984385"/>
              <a:gd name="connsiteX12" fmla="*/ 4252583 w 4424166"/>
              <a:gd name="connsiteY12" fmla="*/ 1107856 h 3984385"/>
              <a:gd name="connsiteX13" fmla="*/ 4424166 w 4424166"/>
              <a:gd name="connsiteY13" fmla="*/ 0 h 3984385"/>
              <a:gd name="connsiteX14" fmla="*/ 4424166 w 4424166"/>
              <a:gd name="connsiteY14" fmla="*/ 551774 h 3984385"/>
              <a:gd name="connsiteX15" fmla="*/ 4223980 w 4424166"/>
              <a:gd name="connsiteY15" fmla="*/ 556799 h 3984385"/>
              <a:gd name="connsiteX16" fmla="*/ 613038 w 4424166"/>
              <a:gd name="connsiteY16" fmla="*/ 3635256 h 3984385"/>
              <a:gd name="connsiteX17" fmla="*/ 559362 w 4424166"/>
              <a:gd name="connsiteY17" fmla="*/ 3984385 h 3984385"/>
              <a:gd name="connsiteX18" fmla="*/ 0 w 4424166"/>
              <a:gd name="connsiteY18" fmla="*/ 3984385 h 3984385"/>
              <a:gd name="connsiteX19" fmla="*/ 1125 w 4424166"/>
              <a:gd name="connsiteY19" fmla="*/ 3962277 h 3984385"/>
              <a:gd name="connsiteX20" fmla="*/ 4195378 w 4424166"/>
              <a:gd name="connsiteY20" fmla="*/ 5743 h 3984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24166" h="3984385">
                <a:moveTo>
                  <a:pt x="4424166" y="2206766"/>
                </a:moveTo>
                <a:lnTo>
                  <a:pt x="4424166" y="3984385"/>
                </a:lnTo>
                <a:lnTo>
                  <a:pt x="2243936" y="3984385"/>
                </a:lnTo>
                <a:lnTo>
                  <a:pt x="2246333" y="3968795"/>
                </a:lnTo>
                <a:cubicBezTo>
                  <a:pt x="2438813" y="3035036"/>
                  <a:pt x="3225380" y="2316100"/>
                  <a:pt x="4196879" y="2218159"/>
                </a:cubicBezTo>
                <a:close/>
                <a:moveTo>
                  <a:pt x="4424166" y="1103549"/>
                </a:moveTo>
                <a:lnTo>
                  <a:pt x="4424166" y="1654996"/>
                </a:lnTo>
                <a:lnTo>
                  <a:pt x="4140049" y="1669237"/>
                </a:lnTo>
                <a:cubicBezTo>
                  <a:pt x="2925639" y="1791667"/>
                  <a:pt x="1942400" y="2690360"/>
                  <a:pt x="1701792" y="3857593"/>
                </a:cubicBezTo>
                <a:lnTo>
                  <a:pt x="1682299" y="3984385"/>
                </a:lnTo>
                <a:lnTo>
                  <a:pt x="1120996" y="3984385"/>
                </a:lnTo>
                <a:lnTo>
                  <a:pt x="1157575" y="3746458"/>
                </a:lnTo>
                <a:cubicBezTo>
                  <a:pt x="1457385" y="2292021"/>
                  <a:pt x="2718145" y="1185069"/>
                  <a:pt x="4252583" y="1107856"/>
                </a:cubicBezTo>
                <a:close/>
                <a:moveTo>
                  <a:pt x="4424166" y="0"/>
                </a:moveTo>
                <a:lnTo>
                  <a:pt x="4424166" y="551774"/>
                </a:lnTo>
                <a:lnTo>
                  <a:pt x="4223980" y="556799"/>
                </a:lnTo>
                <a:cubicBezTo>
                  <a:pt x="2433752" y="646883"/>
                  <a:pt x="962826" y="1938364"/>
                  <a:pt x="613038" y="3635256"/>
                </a:cubicBezTo>
                <a:lnTo>
                  <a:pt x="559362" y="3984385"/>
                </a:lnTo>
                <a:lnTo>
                  <a:pt x="0" y="3984385"/>
                </a:lnTo>
                <a:lnTo>
                  <a:pt x="1125" y="3962277"/>
                </a:lnTo>
                <a:cubicBezTo>
                  <a:pt x="221215" y="1810909"/>
                  <a:pt x="1997802" y="116325"/>
                  <a:pt x="4195378" y="5743"/>
                </a:cubicBezTo>
                <a:close/>
              </a:path>
            </a:pathLst>
          </a:custGeom>
          <a:noFill/>
          <a:ln w="12700" cap="rnd">
            <a:solidFill>
              <a:schemeClr val="tx2">
                <a:lumMod val="10000"/>
                <a:lumOff val="90000"/>
              </a:schemeClr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430F365-C805-E14A-8BF5-B7F3E2C0A16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1" y="457204"/>
            <a:ext cx="5486399" cy="1231107"/>
          </a:xfrm>
          <a:ln>
            <a:noFill/>
          </a:ln>
        </p:spPr>
        <p:txBody>
          <a:bodyPr wrap="square"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C7E4B-C483-8E4A-AA39-EA6309598BFE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4035005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138137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037E1-1290-E844-8FC4-C6A29B412024}"/>
              </a:ext>
            </a:extLst>
          </p:cNvPr>
          <p:cNvSpPr/>
          <p:nvPr userDrawn="1"/>
        </p:nvSpPr>
        <p:spPr>
          <a:xfrm>
            <a:off x="8216349" y="0"/>
            <a:ext cx="157259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D347708-2F90-BE41-B461-6CD3C919717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chemeClr val="bg1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3876456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slide -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A2EDAE2-AA55-C946-A07C-39B209A4D48D}"/>
              </a:ext>
            </a:extLst>
          </p:cNvPr>
          <p:cNvSpPr/>
          <p:nvPr userDrawn="1"/>
        </p:nvSpPr>
        <p:spPr>
          <a:xfrm>
            <a:off x="9424760" y="0"/>
            <a:ext cx="276724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70F3E4E-A90D-9C49-8A7A-34E7DB7197BF}"/>
              </a:ext>
            </a:extLst>
          </p:cNvPr>
          <p:cNvSpPr/>
          <p:nvPr userDrawn="1"/>
        </p:nvSpPr>
        <p:spPr>
          <a:xfrm>
            <a:off x="2" y="0"/>
            <a:ext cx="9424757" cy="6858000"/>
          </a:xfrm>
          <a:custGeom>
            <a:avLst/>
            <a:gdLst>
              <a:gd name="connsiteX0" fmla="*/ 0 w 7393956"/>
              <a:gd name="connsiteY0" fmla="*/ 0 h 5143500"/>
              <a:gd name="connsiteX1" fmla="*/ 6506492 w 7393956"/>
              <a:gd name="connsiteY1" fmla="*/ 0 h 5143500"/>
              <a:gd name="connsiteX2" fmla="*/ 6528104 w 7393956"/>
              <a:gd name="connsiteY2" fmla="*/ 29400 h 5143500"/>
              <a:gd name="connsiteX3" fmla="*/ 6549483 w 7393956"/>
              <a:gd name="connsiteY3" fmla="*/ 58980 h 5143500"/>
              <a:gd name="connsiteX4" fmla="*/ 6570630 w 7393956"/>
              <a:gd name="connsiteY4" fmla="*/ 88738 h 5143500"/>
              <a:gd name="connsiteX5" fmla="*/ 6591542 w 7393956"/>
              <a:gd name="connsiteY5" fmla="*/ 118673 h 5143500"/>
              <a:gd name="connsiteX6" fmla="*/ 6612217 w 7393956"/>
              <a:gd name="connsiteY6" fmla="*/ 148782 h 5143500"/>
              <a:gd name="connsiteX7" fmla="*/ 6632656 w 7393956"/>
              <a:gd name="connsiteY7" fmla="*/ 179066 h 5143500"/>
              <a:gd name="connsiteX8" fmla="*/ 6652856 w 7393956"/>
              <a:gd name="connsiteY8" fmla="*/ 209522 h 5143500"/>
              <a:gd name="connsiteX9" fmla="*/ 6672816 w 7393956"/>
              <a:gd name="connsiteY9" fmla="*/ 240150 h 5143500"/>
              <a:gd name="connsiteX10" fmla="*/ 6692535 w 7393956"/>
              <a:gd name="connsiteY10" fmla="*/ 270947 h 5143500"/>
              <a:gd name="connsiteX11" fmla="*/ 6712011 w 7393956"/>
              <a:gd name="connsiteY11" fmla="*/ 301913 h 5143500"/>
              <a:gd name="connsiteX12" fmla="*/ 6731243 w 7393956"/>
              <a:gd name="connsiteY12" fmla="*/ 333047 h 5143500"/>
              <a:gd name="connsiteX13" fmla="*/ 6750229 w 7393956"/>
              <a:gd name="connsiteY13" fmla="*/ 364346 h 5143500"/>
              <a:gd name="connsiteX14" fmla="*/ 6768969 w 7393956"/>
              <a:gd name="connsiteY14" fmla="*/ 395810 h 5143500"/>
              <a:gd name="connsiteX15" fmla="*/ 6787461 w 7393956"/>
              <a:gd name="connsiteY15" fmla="*/ 427437 h 5143500"/>
              <a:gd name="connsiteX16" fmla="*/ 6805704 w 7393956"/>
              <a:gd name="connsiteY16" fmla="*/ 459227 h 5143500"/>
              <a:gd name="connsiteX17" fmla="*/ 6823697 w 7393956"/>
              <a:gd name="connsiteY17" fmla="*/ 491176 h 5143500"/>
              <a:gd name="connsiteX18" fmla="*/ 6841437 w 7393956"/>
              <a:gd name="connsiteY18" fmla="*/ 523285 h 5143500"/>
              <a:gd name="connsiteX19" fmla="*/ 6858923 w 7393956"/>
              <a:gd name="connsiteY19" fmla="*/ 555552 h 5143500"/>
              <a:gd name="connsiteX20" fmla="*/ 6876155 w 7393956"/>
              <a:gd name="connsiteY20" fmla="*/ 587975 h 5143500"/>
              <a:gd name="connsiteX21" fmla="*/ 6893131 w 7393956"/>
              <a:gd name="connsiteY21" fmla="*/ 620555 h 5143500"/>
              <a:gd name="connsiteX22" fmla="*/ 6909849 w 7393956"/>
              <a:gd name="connsiteY22" fmla="*/ 653287 h 5143500"/>
              <a:gd name="connsiteX23" fmla="*/ 6926309 w 7393956"/>
              <a:gd name="connsiteY23" fmla="*/ 686172 h 5143500"/>
              <a:gd name="connsiteX24" fmla="*/ 6942509 w 7393956"/>
              <a:gd name="connsiteY24" fmla="*/ 719209 h 5143500"/>
              <a:gd name="connsiteX25" fmla="*/ 6958446 w 7393956"/>
              <a:gd name="connsiteY25" fmla="*/ 752396 h 5143500"/>
              <a:gd name="connsiteX26" fmla="*/ 6974123 w 7393956"/>
              <a:gd name="connsiteY26" fmla="*/ 785731 h 5143500"/>
              <a:gd name="connsiteX27" fmla="*/ 6989534 w 7393956"/>
              <a:gd name="connsiteY27" fmla="*/ 819213 h 5143500"/>
              <a:gd name="connsiteX28" fmla="*/ 7004679 w 7393956"/>
              <a:gd name="connsiteY28" fmla="*/ 852841 h 5143500"/>
              <a:gd name="connsiteX29" fmla="*/ 7019559 w 7393956"/>
              <a:gd name="connsiteY29" fmla="*/ 886614 h 5143500"/>
              <a:gd name="connsiteX30" fmla="*/ 7034170 w 7393956"/>
              <a:gd name="connsiteY30" fmla="*/ 920530 h 5143500"/>
              <a:gd name="connsiteX31" fmla="*/ 7048512 w 7393956"/>
              <a:gd name="connsiteY31" fmla="*/ 954588 h 5143500"/>
              <a:gd name="connsiteX32" fmla="*/ 7062582 w 7393956"/>
              <a:gd name="connsiteY32" fmla="*/ 988787 h 5143500"/>
              <a:gd name="connsiteX33" fmla="*/ 7076382 w 7393956"/>
              <a:gd name="connsiteY33" fmla="*/ 1023125 h 5143500"/>
              <a:gd name="connsiteX34" fmla="*/ 7089907 w 7393956"/>
              <a:gd name="connsiteY34" fmla="*/ 1057601 h 5143500"/>
              <a:gd name="connsiteX35" fmla="*/ 7103157 w 7393956"/>
              <a:gd name="connsiteY35" fmla="*/ 1092212 h 5143500"/>
              <a:gd name="connsiteX36" fmla="*/ 7116132 w 7393956"/>
              <a:gd name="connsiteY36" fmla="*/ 1126961 h 5143500"/>
              <a:gd name="connsiteX37" fmla="*/ 7128829 w 7393956"/>
              <a:gd name="connsiteY37" fmla="*/ 1161842 h 5143500"/>
              <a:gd name="connsiteX38" fmla="*/ 7141247 w 7393956"/>
              <a:gd name="connsiteY38" fmla="*/ 1196856 h 5143500"/>
              <a:gd name="connsiteX39" fmla="*/ 7153385 w 7393956"/>
              <a:gd name="connsiteY39" fmla="*/ 1232001 h 5143500"/>
              <a:gd name="connsiteX40" fmla="*/ 7165241 w 7393956"/>
              <a:gd name="connsiteY40" fmla="*/ 1267277 h 5143500"/>
              <a:gd name="connsiteX41" fmla="*/ 7176815 w 7393956"/>
              <a:gd name="connsiteY41" fmla="*/ 1302680 h 5143500"/>
              <a:gd name="connsiteX42" fmla="*/ 7188104 w 7393956"/>
              <a:gd name="connsiteY42" fmla="*/ 1338211 h 5143500"/>
              <a:gd name="connsiteX43" fmla="*/ 7199108 w 7393956"/>
              <a:gd name="connsiteY43" fmla="*/ 1373868 h 5143500"/>
              <a:gd name="connsiteX44" fmla="*/ 7209824 w 7393956"/>
              <a:gd name="connsiteY44" fmla="*/ 1409650 h 5143500"/>
              <a:gd name="connsiteX45" fmla="*/ 7220253 w 7393956"/>
              <a:gd name="connsiteY45" fmla="*/ 1445555 h 5143500"/>
              <a:gd name="connsiteX46" fmla="*/ 7230393 w 7393956"/>
              <a:gd name="connsiteY46" fmla="*/ 1481581 h 5143500"/>
              <a:gd name="connsiteX47" fmla="*/ 7240241 w 7393956"/>
              <a:gd name="connsiteY47" fmla="*/ 1517729 h 5143500"/>
              <a:gd name="connsiteX48" fmla="*/ 7249797 w 7393956"/>
              <a:gd name="connsiteY48" fmla="*/ 1553995 h 5143500"/>
              <a:gd name="connsiteX49" fmla="*/ 7259060 w 7393956"/>
              <a:gd name="connsiteY49" fmla="*/ 1590379 h 5143500"/>
              <a:gd name="connsiteX50" fmla="*/ 7268028 w 7393956"/>
              <a:gd name="connsiteY50" fmla="*/ 1626880 h 5143500"/>
              <a:gd name="connsiteX51" fmla="*/ 7276699 w 7393956"/>
              <a:gd name="connsiteY51" fmla="*/ 1663496 h 5143500"/>
              <a:gd name="connsiteX52" fmla="*/ 7285073 w 7393956"/>
              <a:gd name="connsiteY52" fmla="*/ 1700226 h 5143500"/>
              <a:gd name="connsiteX53" fmla="*/ 7293148 w 7393956"/>
              <a:gd name="connsiteY53" fmla="*/ 1737068 h 5143500"/>
              <a:gd name="connsiteX54" fmla="*/ 7300923 w 7393956"/>
              <a:gd name="connsiteY54" fmla="*/ 1774022 h 5143500"/>
              <a:gd name="connsiteX55" fmla="*/ 7308396 w 7393956"/>
              <a:gd name="connsiteY55" fmla="*/ 1811087 h 5143500"/>
              <a:gd name="connsiteX56" fmla="*/ 7315566 w 7393956"/>
              <a:gd name="connsiteY56" fmla="*/ 1848259 h 5143500"/>
              <a:gd name="connsiteX57" fmla="*/ 7322432 w 7393956"/>
              <a:gd name="connsiteY57" fmla="*/ 1885538 h 5143500"/>
              <a:gd name="connsiteX58" fmla="*/ 7328992 w 7393956"/>
              <a:gd name="connsiteY58" fmla="*/ 1922924 h 5143500"/>
              <a:gd name="connsiteX59" fmla="*/ 7335246 w 7393956"/>
              <a:gd name="connsiteY59" fmla="*/ 1960413 h 5143500"/>
              <a:gd name="connsiteX60" fmla="*/ 7341190 w 7393956"/>
              <a:gd name="connsiteY60" fmla="*/ 1998006 h 5143500"/>
              <a:gd name="connsiteX61" fmla="*/ 7346826 w 7393956"/>
              <a:gd name="connsiteY61" fmla="*/ 2035701 h 5143500"/>
              <a:gd name="connsiteX62" fmla="*/ 7352151 w 7393956"/>
              <a:gd name="connsiteY62" fmla="*/ 2073497 h 5143500"/>
              <a:gd name="connsiteX63" fmla="*/ 7357163 w 7393956"/>
              <a:gd name="connsiteY63" fmla="*/ 2111392 h 5143500"/>
              <a:gd name="connsiteX64" fmla="*/ 7361861 w 7393956"/>
              <a:gd name="connsiteY64" fmla="*/ 2149385 h 5143500"/>
              <a:gd name="connsiteX65" fmla="*/ 7366244 w 7393956"/>
              <a:gd name="connsiteY65" fmla="*/ 2187474 h 5143500"/>
              <a:gd name="connsiteX66" fmla="*/ 7370312 w 7393956"/>
              <a:gd name="connsiteY66" fmla="*/ 2225658 h 5143500"/>
              <a:gd name="connsiteX67" fmla="*/ 7374061 w 7393956"/>
              <a:gd name="connsiteY67" fmla="*/ 2263937 h 5143500"/>
              <a:gd name="connsiteX68" fmla="*/ 7377492 w 7393956"/>
              <a:gd name="connsiteY68" fmla="*/ 2302307 h 5143500"/>
              <a:gd name="connsiteX69" fmla="*/ 7380602 w 7393956"/>
              <a:gd name="connsiteY69" fmla="*/ 2340770 h 5143500"/>
              <a:gd name="connsiteX70" fmla="*/ 7383390 w 7393956"/>
              <a:gd name="connsiteY70" fmla="*/ 2379321 h 5143500"/>
              <a:gd name="connsiteX71" fmla="*/ 7385855 w 7393956"/>
              <a:gd name="connsiteY71" fmla="*/ 2417962 h 5143500"/>
              <a:gd name="connsiteX72" fmla="*/ 7387996 w 7393956"/>
              <a:gd name="connsiteY72" fmla="*/ 2456690 h 5143500"/>
              <a:gd name="connsiteX73" fmla="*/ 7389812 w 7393956"/>
              <a:gd name="connsiteY73" fmla="*/ 2495503 h 5143500"/>
              <a:gd name="connsiteX74" fmla="*/ 7391300 w 7393956"/>
              <a:gd name="connsiteY74" fmla="*/ 2534401 h 5143500"/>
              <a:gd name="connsiteX75" fmla="*/ 7392460 w 7393956"/>
              <a:gd name="connsiteY75" fmla="*/ 2573382 h 5143500"/>
              <a:gd name="connsiteX76" fmla="*/ 7393290 w 7393956"/>
              <a:gd name="connsiteY76" fmla="*/ 2612446 h 5143500"/>
              <a:gd name="connsiteX77" fmla="*/ 7393789 w 7393956"/>
              <a:gd name="connsiteY77" fmla="*/ 2651589 h 5143500"/>
              <a:gd name="connsiteX78" fmla="*/ 7393956 w 7393956"/>
              <a:gd name="connsiteY78" fmla="*/ 2690813 h 5143500"/>
              <a:gd name="connsiteX79" fmla="*/ 7393789 w 7393956"/>
              <a:gd name="connsiteY79" fmla="*/ 2730072 h 5143500"/>
              <a:gd name="connsiteX80" fmla="*/ 7393289 w 7393956"/>
              <a:gd name="connsiteY80" fmla="*/ 2769253 h 5143500"/>
              <a:gd name="connsiteX81" fmla="*/ 7392457 w 7393956"/>
              <a:gd name="connsiteY81" fmla="*/ 2808353 h 5143500"/>
              <a:gd name="connsiteX82" fmla="*/ 7391295 w 7393956"/>
              <a:gd name="connsiteY82" fmla="*/ 2847371 h 5143500"/>
              <a:gd name="connsiteX83" fmla="*/ 7389804 w 7393956"/>
              <a:gd name="connsiteY83" fmla="*/ 2886306 h 5143500"/>
              <a:gd name="connsiteX84" fmla="*/ 7387985 w 7393956"/>
              <a:gd name="connsiteY84" fmla="*/ 2925156 h 5143500"/>
              <a:gd name="connsiteX85" fmla="*/ 7385840 w 7393956"/>
              <a:gd name="connsiteY85" fmla="*/ 2963920 h 5143500"/>
              <a:gd name="connsiteX86" fmla="*/ 7383370 w 7393956"/>
              <a:gd name="connsiteY86" fmla="*/ 3002596 h 5143500"/>
              <a:gd name="connsiteX87" fmla="*/ 7380576 w 7393956"/>
              <a:gd name="connsiteY87" fmla="*/ 3041184 h 5143500"/>
              <a:gd name="connsiteX88" fmla="*/ 7377460 w 7393956"/>
              <a:gd name="connsiteY88" fmla="*/ 3079682 h 5143500"/>
              <a:gd name="connsiteX89" fmla="*/ 7374023 w 7393956"/>
              <a:gd name="connsiteY89" fmla="*/ 3118088 h 5143500"/>
              <a:gd name="connsiteX90" fmla="*/ 7370266 w 7393956"/>
              <a:gd name="connsiteY90" fmla="*/ 3156402 h 5143500"/>
              <a:gd name="connsiteX91" fmla="*/ 7366191 w 7393956"/>
              <a:gd name="connsiteY91" fmla="*/ 3194621 h 5143500"/>
              <a:gd name="connsiteX92" fmla="*/ 7361800 w 7393956"/>
              <a:gd name="connsiteY92" fmla="*/ 3232745 h 5143500"/>
              <a:gd name="connsiteX93" fmla="*/ 7357092 w 7393956"/>
              <a:gd name="connsiteY93" fmla="*/ 3270773 h 5143500"/>
              <a:gd name="connsiteX94" fmla="*/ 7352071 w 7393956"/>
              <a:gd name="connsiteY94" fmla="*/ 3308702 h 5143500"/>
              <a:gd name="connsiteX95" fmla="*/ 7346736 w 7393956"/>
              <a:gd name="connsiteY95" fmla="*/ 3346532 h 5143500"/>
              <a:gd name="connsiteX96" fmla="*/ 7341090 w 7393956"/>
              <a:gd name="connsiteY96" fmla="*/ 3384261 h 5143500"/>
              <a:gd name="connsiteX97" fmla="*/ 7335134 w 7393956"/>
              <a:gd name="connsiteY97" fmla="*/ 3421889 h 5143500"/>
              <a:gd name="connsiteX98" fmla="*/ 7328869 w 7393956"/>
              <a:gd name="connsiteY98" fmla="*/ 3459412 h 5143500"/>
              <a:gd name="connsiteX99" fmla="*/ 7322296 w 7393956"/>
              <a:gd name="connsiteY99" fmla="*/ 3496831 h 5143500"/>
              <a:gd name="connsiteX100" fmla="*/ 7315417 w 7393956"/>
              <a:gd name="connsiteY100" fmla="*/ 3534144 h 5143500"/>
              <a:gd name="connsiteX101" fmla="*/ 7308233 w 7393956"/>
              <a:gd name="connsiteY101" fmla="*/ 3571349 h 5143500"/>
              <a:gd name="connsiteX102" fmla="*/ 7300746 w 7393956"/>
              <a:gd name="connsiteY102" fmla="*/ 3608446 h 5143500"/>
              <a:gd name="connsiteX103" fmla="*/ 7292957 w 7393956"/>
              <a:gd name="connsiteY103" fmla="*/ 3645432 h 5143500"/>
              <a:gd name="connsiteX104" fmla="*/ 7284867 w 7393956"/>
              <a:gd name="connsiteY104" fmla="*/ 3682307 h 5143500"/>
              <a:gd name="connsiteX105" fmla="*/ 7276477 w 7393956"/>
              <a:gd name="connsiteY105" fmla="*/ 3719069 h 5143500"/>
              <a:gd name="connsiteX106" fmla="*/ 7267790 w 7393956"/>
              <a:gd name="connsiteY106" fmla="*/ 3755717 h 5143500"/>
              <a:gd name="connsiteX107" fmla="*/ 7258806 w 7393956"/>
              <a:gd name="connsiteY107" fmla="*/ 3792250 h 5143500"/>
              <a:gd name="connsiteX108" fmla="*/ 7249526 w 7393956"/>
              <a:gd name="connsiteY108" fmla="*/ 3828665 h 5143500"/>
              <a:gd name="connsiteX109" fmla="*/ 7239952 w 7393956"/>
              <a:gd name="connsiteY109" fmla="*/ 3864963 h 5143500"/>
              <a:gd name="connsiteX110" fmla="*/ 7230086 w 7393956"/>
              <a:gd name="connsiteY110" fmla="*/ 3901141 h 5143500"/>
              <a:gd name="connsiteX111" fmla="*/ 7219928 w 7393956"/>
              <a:gd name="connsiteY111" fmla="*/ 3937198 h 5143500"/>
              <a:gd name="connsiteX112" fmla="*/ 7209480 w 7393956"/>
              <a:gd name="connsiteY112" fmla="*/ 3973133 h 5143500"/>
              <a:gd name="connsiteX113" fmla="*/ 7198743 w 7393956"/>
              <a:gd name="connsiteY113" fmla="*/ 4008945 h 5143500"/>
              <a:gd name="connsiteX114" fmla="*/ 7187719 w 7393956"/>
              <a:gd name="connsiteY114" fmla="*/ 4044632 h 5143500"/>
              <a:gd name="connsiteX115" fmla="*/ 7176409 w 7393956"/>
              <a:gd name="connsiteY115" fmla="*/ 4080192 h 5143500"/>
              <a:gd name="connsiteX116" fmla="*/ 7164815 w 7393956"/>
              <a:gd name="connsiteY116" fmla="*/ 4115625 h 5143500"/>
              <a:gd name="connsiteX117" fmla="*/ 7152936 w 7393956"/>
              <a:gd name="connsiteY117" fmla="*/ 4150929 h 5143500"/>
              <a:gd name="connsiteX118" fmla="*/ 7140777 w 7393956"/>
              <a:gd name="connsiteY118" fmla="*/ 4186103 h 5143500"/>
              <a:gd name="connsiteX119" fmla="*/ 7128336 w 7393956"/>
              <a:gd name="connsiteY119" fmla="*/ 4221146 h 5143500"/>
              <a:gd name="connsiteX120" fmla="*/ 7115616 w 7393956"/>
              <a:gd name="connsiteY120" fmla="*/ 4256055 h 5143500"/>
              <a:gd name="connsiteX121" fmla="*/ 7102619 w 7393956"/>
              <a:gd name="connsiteY121" fmla="*/ 4290830 h 5143500"/>
              <a:gd name="connsiteX122" fmla="*/ 7089344 w 7393956"/>
              <a:gd name="connsiteY122" fmla="*/ 4325471 h 5143500"/>
              <a:gd name="connsiteX123" fmla="*/ 7075794 w 7393956"/>
              <a:gd name="connsiteY123" fmla="*/ 4359974 h 5143500"/>
              <a:gd name="connsiteX124" fmla="*/ 7061971 w 7393956"/>
              <a:gd name="connsiteY124" fmla="*/ 4394338 h 5143500"/>
              <a:gd name="connsiteX125" fmla="*/ 7047875 w 7393956"/>
              <a:gd name="connsiteY125" fmla="*/ 4428563 h 5143500"/>
              <a:gd name="connsiteX126" fmla="*/ 7033508 w 7393956"/>
              <a:gd name="connsiteY126" fmla="*/ 4462647 h 5143500"/>
              <a:gd name="connsiteX127" fmla="*/ 7018870 w 7393956"/>
              <a:gd name="connsiteY127" fmla="*/ 4496589 h 5143500"/>
              <a:gd name="connsiteX128" fmla="*/ 7003965 w 7393956"/>
              <a:gd name="connsiteY128" fmla="*/ 4530388 h 5143500"/>
              <a:gd name="connsiteX129" fmla="*/ 6988792 w 7393956"/>
              <a:gd name="connsiteY129" fmla="*/ 4564041 h 5143500"/>
              <a:gd name="connsiteX130" fmla="*/ 6973353 w 7393956"/>
              <a:gd name="connsiteY130" fmla="*/ 4597549 h 5143500"/>
              <a:gd name="connsiteX131" fmla="*/ 6957650 w 7393956"/>
              <a:gd name="connsiteY131" fmla="*/ 4630908 h 5143500"/>
              <a:gd name="connsiteX132" fmla="*/ 6941684 w 7393956"/>
              <a:gd name="connsiteY132" fmla="*/ 4664119 h 5143500"/>
              <a:gd name="connsiteX133" fmla="*/ 6925455 w 7393956"/>
              <a:gd name="connsiteY133" fmla="*/ 4697180 h 5143500"/>
              <a:gd name="connsiteX134" fmla="*/ 6908967 w 7393956"/>
              <a:gd name="connsiteY134" fmla="*/ 4730089 h 5143500"/>
              <a:gd name="connsiteX135" fmla="*/ 6892220 w 7393956"/>
              <a:gd name="connsiteY135" fmla="*/ 4762844 h 5143500"/>
              <a:gd name="connsiteX136" fmla="*/ 6875214 w 7393956"/>
              <a:gd name="connsiteY136" fmla="*/ 4795446 h 5143500"/>
              <a:gd name="connsiteX137" fmla="*/ 6857952 w 7393956"/>
              <a:gd name="connsiteY137" fmla="*/ 4827893 h 5143500"/>
              <a:gd name="connsiteX138" fmla="*/ 6840435 w 7393956"/>
              <a:gd name="connsiteY138" fmla="*/ 4860182 h 5143500"/>
              <a:gd name="connsiteX139" fmla="*/ 6822664 w 7393956"/>
              <a:gd name="connsiteY139" fmla="*/ 4892312 h 5143500"/>
              <a:gd name="connsiteX140" fmla="*/ 6804641 w 7393956"/>
              <a:gd name="connsiteY140" fmla="*/ 4924283 h 5143500"/>
              <a:gd name="connsiteX141" fmla="*/ 6786367 w 7393956"/>
              <a:gd name="connsiteY141" fmla="*/ 4956094 h 5143500"/>
              <a:gd name="connsiteX142" fmla="*/ 6767843 w 7393956"/>
              <a:gd name="connsiteY142" fmla="*/ 4987742 h 5143500"/>
              <a:gd name="connsiteX143" fmla="*/ 6749071 w 7393956"/>
              <a:gd name="connsiteY143" fmla="*/ 5019226 h 5143500"/>
              <a:gd name="connsiteX144" fmla="*/ 6730051 w 7393956"/>
              <a:gd name="connsiteY144" fmla="*/ 5050545 h 5143500"/>
              <a:gd name="connsiteX145" fmla="*/ 6710787 w 7393956"/>
              <a:gd name="connsiteY145" fmla="*/ 5081698 h 5143500"/>
              <a:gd name="connsiteX146" fmla="*/ 6691277 w 7393956"/>
              <a:gd name="connsiteY146" fmla="*/ 5112683 h 5143500"/>
              <a:gd name="connsiteX147" fmla="*/ 6671525 w 7393956"/>
              <a:gd name="connsiteY147" fmla="*/ 5143500 h 5143500"/>
              <a:gd name="connsiteX148" fmla="*/ 0 w 7393956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7393956" h="5143500">
                <a:moveTo>
                  <a:pt x="0" y="0"/>
                </a:moveTo>
                <a:lnTo>
                  <a:pt x="6506492" y="0"/>
                </a:lnTo>
                <a:lnTo>
                  <a:pt x="6528104" y="29400"/>
                </a:lnTo>
                <a:lnTo>
                  <a:pt x="6549483" y="58980"/>
                </a:lnTo>
                <a:lnTo>
                  <a:pt x="6570630" y="88738"/>
                </a:lnTo>
                <a:lnTo>
                  <a:pt x="6591542" y="118673"/>
                </a:lnTo>
                <a:lnTo>
                  <a:pt x="6612217" y="148782"/>
                </a:lnTo>
                <a:lnTo>
                  <a:pt x="6632656" y="179066"/>
                </a:lnTo>
                <a:lnTo>
                  <a:pt x="6652856" y="209522"/>
                </a:lnTo>
                <a:lnTo>
                  <a:pt x="6672816" y="240150"/>
                </a:lnTo>
                <a:lnTo>
                  <a:pt x="6692535" y="270947"/>
                </a:lnTo>
                <a:lnTo>
                  <a:pt x="6712011" y="301913"/>
                </a:lnTo>
                <a:lnTo>
                  <a:pt x="6731243" y="333047"/>
                </a:lnTo>
                <a:lnTo>
                  <a:pt x="6750229" y="364346"/>
                </a:lnTo>
                <a:lnTo>
                  <a:pt x="6768969" y="395810"/>
                </a:lnTo>
                <a:lnTo>
                  <a:pt x="6787461" y="427437"/>
                </a:lnTo>
                <a:lnTo>
                  <a:pt x="6805704" y="459227"/>
                </a:lnTo>
                <a:lnTo>
                  <a:pt x="6823697" y="491176"/>
                </a:lnTo>
                <a:lnTo>
                  <a:pt x="6841437" y="523285"/>
                </a:lnTo>
                <a:lnTo>
                  <a:pt x="6858923" y="555552"/>
                </a:lnTo>
                <a:lnTo>
                  <a:pt x="6876155" y="587975"/>
                </a:lnTo>
                <a:lnTo>
                  <a:pt x="6893131" y="620555"/>
                </a:lnTo>
                <a:lnTo>
                  <a:pt x="6909849" y="653287"/>
                </a:lnTo>
                <a:lnTo>
                  <a:pt x="6926309" y="686172"/>
                </a:lnTo>
                <a:lnTo>
                  <a:pt x="6942509" y="719209"/>
                </a:lnTo>
                <a:lnTo>
                  <a:pt x="6958446" y="752396"/>
                </a:lnTo>
                <a:lnTo>
                  <a:pt x="6974123" y="785731"/>
                </a:lnTo>
                <a:lnTo>
                  <a:pt x="6989534" y="819213"/>
                </a:lnTo>
                <a:lnTo>
                  <a:pt x="7004679" y="852841"/>
                </a:lnTo>
                <a:lnTo>
                  <a:pt x="7019559" y="886614"/>
                </a:lnTo>
                <a:lnTo>
                  <a:pt x="7034170" y="920530"/>
                </a:lnTo>
                <a:lnTo>
                  <a:pt x="7048512" y="954588"/>
                </a:lnTo>
                <a:lnTo>
                  <a:pt x="7062582" y="988787"/>
                </a:lnTo>
                <a:lnTo>
                  <a:pt x="7076382" y="1023125"/>
                </a:lnTo>
                <a:lnTo>
                  <a:pt x="7089907" y="1057601"/>
                </a:lnTo>
                <a:lnTo>
                  <a:pt x="7103157" y="1092212"/>
                </a:lnTo>
                <a:lnTo>
                  <a:pt x="7116132" y="1126961"/>
                </a:lnTo>
                <a:lnTo>
                  <a:pt x="7128829" y="1161842"/>
                </a:lnTo>
                <a:lnTo>
                  <a:pt x="7141247" y="1196856"/>
                </a:lnTo>
                <a:lnTo>
                  <a:pt x="7153385" y="1232001"/>
                </a:lnTo>
                <a:lnTo>
                  <a:pt x="7165241" y="1267277"/>
                </a:lnTo>
                <a:lnTo>
                  <a:pt x="7176815" y="1302680"/>
                </a:lnTo>
                <a:lnTo>
                  <a:pt x="7188104" y="1338211"/>
                </a:lnTo>
                <a:lnTo>
                  <a:pt x="7199108" y="1373868"/>
                </a:lnTo>
                <a:lnTo>
                  <a:pt x="7209824" y="1409650"/>
                </a:lnTo>
                <a:lnTo>
                  <a:pt x="7220253" y="1445555"/>
                </a:lnTo>
                <a:lnTo>
                  <a:pt x="7230393" y="1481581"/>
                </a:lnTo>
                <a:lnTo>
                  <a:pt x="7240241" y="1517729"/>
                </a:lnTo>
                <a:lnTo>
                  <a:pt x="7249797" y="1553995"/>
                </a:lnTo>
                <a:lnTo>
                  <a:pt x="7259060" y="1590379"/>
                </a:lnTo>
                <a:lnTo>
                  <a:pt x="7268028" y="1626880"/>
                </a:lnTo>
                <a:lnTo>
                  <a:pt x="7276699" y="1663496"/>
                </a:lnTo>
                <a:lnTo>
                  <a:pt x="7285073" y="1700226"/>
                </a:lnTo>
                <a:lnTo>
                  <a:pt x="7293148" y="1737068"/>
                </a:lnTo>
                <a:lnTo>
                  <a:pt x="7300923" y="1774022"/>
                </a:lnTo>
                <a:lnTo>
                  <a:pt x="7308396" y="1811087"/>
                </a:lnTo>
                <a:lnTo>
                  <a:pt x="7315566" y="1848259"/>
                </a:lnTo>
                <a:lnTo>
                  <a:pt x="7322432" y="1885538"/>
                </a:lnTo>
                <a:lnTo>
                  <a:pt x="7328992" y="1922924"/>
                </a:lnTo>
                <a:lnTo>
                  <a:pt x="7335246" y="1960413"/>
                </a:lnTo>
                <a:lnTo>
                  <a:pt x="7341190" y="1998006"/>
                </a:lnTo>
                <a:lnTo>
                  <a:pt x="7346826" y="2035701"/>
                </a:lnTo>
                <a:lnTo>
                  <a:pt x="7352151" y="2073497"/>
                </a:lnTo>
                <a:lnTo>
                  <a:pt x="7357163" y="2111392"/>
                </a:lnTo>
                <a:lnTo>
                  <a:pt x="7361861" y="2149385"/>
                </a:lnTo>
                <a:lnTo>
                  <a:pt x="7366244" y="2187474"/>
                </a:lnTo>
                <a:lnTo>
                  <a:pt x="7370312" y="2225658"/>
                </a:lnTo>
                <a:lnTo>
                  <a:pt x="7374061" y="2263937"/>
                </a:lnTo>
                <a:lnTo>
                  <a:pt x="7377492" y="2302307"/>
                </a:lnTo>
                <a:lnTo>
                  <a:pt x="7380602" y="2340770"/>
                </a:lnTo>
                <a:lnTo>
                  <a:pt x="7383390" y="2379321"/>
                </a:lnTo>
                <a:lnTo>
                  <a:pt x="7385855" y="2417962"/>
                </a:lnTo>
                <a:lnTo>
                  <a:pt x="7387996" y="2456690"/>
                </a:lnTo>
                <a:lnTo>
                  <a:pt x="7389812" y="2495503"/>
                </a:lnTo>
                <a:lnTo>
                  <a:pt x="7391300" y="2534401"/>
                </a:lnTo>
                <a:lnTo>
                  <a:pt x="7392460" y="2573382"/>
                </a:lnTo>
                <a:lnTo>
                  <a:pt x="7393290" y="2612446"/>
                </a:lnTo>
                <a:lnTo>
                  <a:pt x="7393789" y="2651589"/>
                </a:lnTo>
                <a:lnTo>
                  <a:pt x="7393956" y="2690813"/>
                </a:lnTo>
                <a:lnTo>
                  <a:pt x="7393789" y="2730072"/>
                </a:lnTo>
                <a:lnTo>
                  <a:pt x="7393289" y="2769253"/>
                </a:lnTo>
                <a:lnTo>
                  <a:pt x="7392457" y="2808353"/>
                </a:lnTo>
                <a:lnTo>
                  <a:pt x="7391295" y="2847371"/>
                </a:lnTo>
                <a:lnTo>
                  <a:pt x="7389804" y="2886306"/>
                </a:lnTo>
                <a:lnTo>
                  <a:pt x="7387985" y="2925156"/>
                </a:lnTo>
                <a:lnTo>
                  <a:pt x="7385840" y="2963920"/>
                </a:lnTo>
                <a:lnTo>
                  <a:pt x="7383370" y="3002596"/>
                </a:lnTo>
                <a:lnTo>
                  <a:pt x="7380576" y="3041184"/>
                </a:lnTo>
                <a:lnTo>
                  <a:pt x="7377460" y="3079682"/>
                </a:lnTo>
                <a:lnTo>
                  <a:pt x="7374023" y="3118088"/>
                </a:lnTo>
                <a:lnTo>
                  <a:pt x="7370266" y="3156402"/>
                </a:lnTo>
                <a:lnTo>
                  <a:pt x="7366191" y="3194621"/>
                </a:lnTo>
                <a:lnTo>
                  <a:pt x="7361800" y="3232745"/>
                </a:lnTo>
                <a:lnTo>
                  <a:pt x="7357092" y="3270773"/>
                </a:lnTo>
                <a:lnTo>
                  <a:pt x="7352071" y="3308702"/>
                </a:lnTo>
                <a:lnTo>
                  <a:pt x="7346736" y="3346532"/>
                </a:lnTo>
                <a:lnTo>
                  <a:pt x="7341090" y="3384261"/>
                </a:lnTo>
                <a:lnTo>
                  <a:pt x="7335134" y="3421889"/>
                </a:lnTo>
                <a:lnTo>
                  <a:pt x="7328869" y="3459412"/>
                </a:lnTo>
                <a:lnTo>
                  <a:pt x="7322296" y="3496831"/>
                </a:lnTo>
                <a:lnTo>
                  <a:pt x="7315417" y="3534144"/>
                </a:lnTo>
                <a:lnTo>
                  <a:pt x="7308233" y="3571349"/>
                </a:lnTo>
                <a:lnTo>
                  <a:pt x="7300746" y="3608446"/>
                </a:lnTo>
                <a:lnTo>
                  <a:pt x="7292957" y="3645432"/>
                </a:lnTo>
                <a:lnTo>
                  <a:pt x="7284867" y="3682307"/>
                </a:lnTo>
                <a:lnTo>
                  <a:pt x="7276477" y="3719069"/>
                </a:lnTo>
                <a:lnTo>
                  <a:pt x="7267790" y="3755717"/>
                </a:lnTo>
                <a:lnTo>
                  <a:pt x="7258806" y="3792250"/>
                </a:lnTo>
                <a:lnTo>
                  <a:pt x="7249526" y="3828665"/>
                </a:lnTo>
                <a:lnTo>
                  <a:pt x="7239952" y="3864963"/>
                </a:lnTo>
                <a:lnTo>
                  <a:pt x="7230086" y="3901141"/>
                </a:lnTo>
                <a:lnTo>
                  <a:pt x="7219928" y="3937198"/>
                </a:lnTo>
                <a:lnTo>
                  <a:pt x="7209480" y="3973133"/>
                </a:lnTo>
                <a:lnTo>
                  <a:pt x="7198743" y="4008945"/>
                </a:lnTo>
                <a:lnTo>
                  <a:pt x="7187719" y="4044632"/>
                </a:lnTo>
                <a:lnTo>
                  <a:pt x="7176409" y="4080192"/>
                </a:lnTo>
                <a:lnTo>
                  <a:pt x="7164815" y="4115625"/>
                </a:lnTo>
                <a:lnTo>
                  <a:pt x="7152936" y="4150929"/>
                </a:lnTo>
                <a:lnTo>
                  <a:pt x="7140777" y="4186103"/>
                </a:lnTo>
                <a:lnTo>
                  <a:pt x="7128336" y="4221146"/>
                </a:lnTo>
                <a:lnTo>
                  <a:pt x="7115616" y="4256055"/>
                </a:lnTo>
                <a:lnTo>
                  <a:pt x="7102619" y="4290830"/>
                </a:lnTo>
                <a:lnTo>
                  <a:pt x="7089344" y="4325471"/>
                </a:lnTo>
                <a:lnTo>
                  <a:pt x="7075794" y="4359974"/>
                </a:lnTo>
                <a:lnTo>
                  <a:pt x="7061971" y="4394338"/>
                </a:lnTo>
                <a:lnTo>
                  <a:pt x="7047875" y="4428563"/>
                </a:lnTo>
                <a:lnTo>
                  <a:pt x="7033508" y="4462647"/>
                </a:lnTo>
                <a:lnTo>
                  <a:pt x="7018870" y="4496589"/>
                </a:lnTo>
                <a:lnTo>
                  <a:pt x="7003965" y="4530388"/>
                </a:lnTo>
                <a:lnTo>
                  <a:pt x="6988792" y="4564041"/>
                </a:lnTo>
                <a:lnTo>
                  <a:pt x="6973353" y="4597549"/>
                </a:lnTo>
                <a:lnTo>
                  <a:pt x="6957650" y="4630908"/>
                </a:lnTo>
                <a:lnTo>
                  <a:pt x="6941684" y="4664119"/>
                </a:lnTo>
                <a:lnTo>
                  <a:pt x="6925455" y="4697180"/>
                </a:lnTo>
                <a:lnTo>
                  <a:pt x="6908967" y="4730089"/>
                </a:lnTo>
                <a:lnTo>
                  <a:pt x="6892220" y="4762844"/>
                </a:lnTo>
                <a:lnTo>
                  <a:pt x="6875214" y="4795446"/>
                </a:lnTo>
                <a:lnTo>
                  <a:pt x="6857952" y="4827893"/>
                </a:lnTo>
                <a:lnTo>
                  <a:pt x="6840435" y="4860182"/>
                </a:lnTo>
                <a:lnTo>
                  <a:pt x="6822664" y="4892312"/>
                </a:lnTo>
                <a:lnTo>
                  <a:pt x="6804641" y="4924283"/>
                </a:lnTo>
                <a:lnTo>
                  <a:pt x="6786367" y="4956094"/>
                </a:lnTo>
                <a:lnTo>
                  <a:pt x="6767843" y="4987742"/>
                </a:lnTo>
                <a:lnTo>
                  <a:pt x="6749071" y="5019226"/>
                </a:lnTo>
                <a:lnTo>
                  <a:pt x="6730051" y="5050545"/>
                </a:lnTo>
                <a:lnTo>
                  <a:pt x="6710787" y="5081698"/>
                </a:lnTo>
                <a:lnTo>
                  <a:pt x="6691277" y="5112683"/>
                </a:lnTo>
                <a:lnTo>
                  <a:pt x="6671525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9064E082-64B8-D444-9588-C3B795B80A76}"/>
              </a:ext>
            </a:extLst>
          </p:cNvPr>
          <p:cNvSpPr/>
          <p:nvPr userDrawn="1"/>
        </p:nvSpPr>
        <p:spPr>
          <a:xfrm>
            <a:off x="5931541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AB9852BB-93D0-1E4A-9BBA-BD4542012AA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056B04B-F3F4-E743-97BA-AD5B34573A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F070EC74-C1FC-C947-86A6-5C18428BB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6B01077D-21CC-C24C-8615-89C03C23F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3F3CDEFC-35B9-CF47-BF56-ED8A215BA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0C740CCA-ADDA-B74D-8C74-315FED239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7CC40FA9-49D4-614D-9AB4-07B8C7005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A6F30847-E09F-B742-B394-CEC34594D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E36A5BE2-CFAF-C248-A3A8-74743F3B0D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EAEC6B-C5B5-7A46-9417-E3996E4F2809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bg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bg1"/>
              </a:solidFill>
              <a:latin typeface="+mn-lt"/>
              <a:cs typeface="FS Thrive Elliot Regular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45A0C0-7874-3842-B063-7B752DF1AF8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811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920BE-1448-49DC-ABCF-71F2849C9D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662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C0E27DD-6053-3949-9708-FB6390B6572C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1541132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 -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4">
            <a:extLst>
              <a:ext uri="{FF2B5EF4-FFF2-40B4-BE49-F238E27FC236}">
                <a16:creationId xmlns:a16="http://schemas.microsoft.com/office/drawing/2014/main" id="{26F9E08C-391A-2342-94E5-36BFA0BF85EC}"/>
              </a:ext>
            </a:extLst>
          </p:cNvPr>
          <p:cNvSpPr/>
          <p:nvPr userDrawn="1"/>
        </p:nvSpPr>
        <p:spPr>
          <a:xfrm>
            <a:off x="8675568" y="0"/>
            <a:ext cx="3516433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gradFill>
            <a:gsLst>
              <a:gs pos="20000">
                <a:schemeClr val="bg2"/>
              </a:gs>
              <a:gs pos="100000">
                <a:schemeClr val="bg1">
                  <a:alpha val="0"/>
                </a:schemeClr>
              </a:gs>
            </a:gsLst>
            <a:lin ang="18600000" scaled="0"/>
          </a:gradFill>
        </p:spPr>
        <p:txBody>
          <a:bodyPr wrap="square" lIns="0" tIns="0" rIns="0" bIns="0" rtlCol="0"/>
          <a:lstStyle/>
          <a:p>
            <a:endParaRPr sz="1800">
              <a:latin typeface="FS Thrive Elliot Regular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7138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/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8" name="Group 1">
            <a:extLst>
              <a:ext uri="{FF2B5EF4-FFF2-40B4-BE49-F238E27FC236}">
                <a16:creationId xmlns:a16="http://schemas.microsoft.com/office/drawing/2014/main" id="{5F15D574-624F-6B49-88AB-BDBA8037938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B0B749A-79AE-5E40-94E2-90D518361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0" name="Freeform 2">
              <a:extLst>
                <a:ext uri="{FF2B5EF4-FFF2-40B4-BE49-F238E27FC236}">
                  <a16:creationId xmlns:a16="http://schemas.microsoft.com/office/drawing/2014/main" id="{A5615680-6F63-4946-BCBD-D568834A2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A755175B-79F9-284E-BB58-37C96DA7B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C165A3B0-651F-1047-937A-DD1FFB0F36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FFDD290-0EF0-7A43-8785-F74D86A0E6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F231C169-9A5E-544C-ADBB-5F9E4D690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94FE6C54-0F5A-B545-B311-00748133E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F3AEC48-AA9B-5647-9FA5-951550AE4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057900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>
            <a:off x="8682569" y="0"/>
            <a:ext cx="3509433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180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4B61605A-E173-4346-969F-CD39A4780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457202"/>
            <a:ext cx="4887827" cy="2184399"/>
          </a:xfrm>
          <a:ln>
            <a:noFill/>
          </a:ln>
        </p:spPr>
        <p:txBody>
          <a:bodyPr/>
          <a:lstStyle>
            <a:lvl1pPr>
              <a:lnSpc>
                <a:spcPts val="32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92DF283-4907-4779-AA4B-F4A21739DE1F}"/>
              </a:ext>
            </a:extLst>
          </p:cNvPr>
          <p:cNvGrpSpPr/>
          <p:nvPr userDrawn="1"/>
        </p:nvGrpSpPr>
        <p:grpSpPr>
          <a:xfrm>
            <a:off x="10464801" y="6266524"/>
            <a:ext cx="1104831" cy="333720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14" name="Freeform 1">
              <a:extLst>
                <a:ext uri="{FF2B5EF4-FFF2-40B4-BE49-F238E27FC236}">
                  <a16:creationId xmlns:a16="http://schemas.microsoft.com/office/drawing/2014/main" id="{F67239D6-D107-4907-A068-CFB88FBE2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CB7019CB-FFE0-466E-B0AB-20061AEEC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7048C853-F24B-4763-8C89-79CEFF3C9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4AD630F7-73B9-417E-81F3-59DE70D4E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00AAD66C-7A26-4762-9540-2C4588713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29" name="Freeform 6">
              <a:extLst>
                <a:ext uri="{FF2B5EF4-FFF2-40B4-BE49-F238E27FC236}">
                  <a16:creationId xmlns:a16="http://schemas.microsoft.com/office/drawing/2014/main" id="{6F1F7C28-9870-4750-9277-541A6CB9A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E99E7D91-2AD6-4CAF-AC74-939C89B74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31" name="Freeform 8">
              <a:extLst>
                <a:ext uri="{FF2B5EF4-FFF2-40B4-BE49-F238E27FC236}">
                  <a16:creationId xmlns:a16="http://schemas.microsoft.com/office/drawing/2014/main" id="{A3954E8F-EED3-40AE-AA28-5AB7285F8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8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0876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4"/>
          <p:cNvSpPr>
            <a:spLocks/>
          </p:cNvSpPr>
          <p:nvPr/>
        </p:nvSpPr>
        <p:spPr bwMode="auto">
          <a:xfrm rot="10800000">
            <a:off x="-4" y="0"/>
            <a:ext cx="4080591" cy="6858000"/>
          </a:xfrm>
          <a:custGeom>
            <a:avLst/>
            <a:gdLst>
              <a:gd name="T0" fmla="*/ 28765 w 3510279"/>
              <a:gd name="T1" fmla="*/ 39200 h 6858000"/>
              <a:gd name="T2" fmla="*/ 113201 w 3510279"/>
              <a:gd name="T3" fmla="*/ 158230 h 6858000"/>
              <a:gd name="T4" fmla="*/ 194810 w 3510279"/>
              <a:gd name="T5" fmla="*/ 279363 h 6858000"/>
              <a:gd name="T6" fmla="*/ 273545 w 3510279"/>
              <a:gd name="T7" fmla="*/ 402551 h 6858000"/>
              <a:gd name="T8" fmla="*/ 349357 w 3510279"/>
              <a:gd name="T9" fmla="*/ 527747 h 6858000"/>
              <a:gd name="T10" fmla="*/ 422199 w 3510279"/>
              <a:gd name="T11" fmla="*/ 654901 h 6858000"/>
              <a:gd name="T12" fmla="*/ 492021 w 3510279"/>
              <a:gd name="T13" fmla="*/ 783967 h 6858000"/>
              <a:gd name="T14" fmla="*/ 558776 w 3510279"/>
              <a:gd name="T15" fmla="*/ 914896 h 6858000"/>
              <a:gd name="T16" fmla="*/ 622416 w 3510279"/>
              <a:gd name="T17" fmla="*/ 1047641 h 6858000"/>
              <a:gd name="T18" fmla="*/ 682892 w 3510279"/>
              <a:gd name="T19" fmla="*/ 1182152 h 6858000"/>
              <a:gd name="T20" fmla="*/ 740156 w 3510279"/>
              <a:gd name="T21" fmla="*/ 1318382 h 6858000"/>
              <a:gd name="T22" fmla="*/ 794161 w 3510279"/>
              <a:gd name="T23" fmla="*/ 1456283 h 6858000"/>
              <a:gd name="T24" fmla="*/ 844858 w 3510279"/>
              <a:gd name="T25" fmla="*/ 1595808 h 6858000"/>
              <a:gd name="T26" fmla="*/ 892199 w 3510279"/>
              <a:gd name="T27" fmla="*/ 1736907 h 6858000"/>
              <a:gd name="T28" fmla="*/ 936135 w 3510279"/>
              <a:gd name="T29" fmla="*/ 1879533 h 6858000"/>
              <a:gd name="T30" fmla="*/ 976620 w 3510279"/>
              <a:gd name="T31" fmla="*/ 2023638 h 6858000"/>
              <a:gd name="T32" fmla="*/ 1013604 w 3510279"/>
              <a:gd name="T33" fmla="*/ 2169173 h 6858000"/>
              <a:gd name="T34" fmla="*/ 1047039 w 3510279"/>
              <a:gd name="T35" fmla="*/ 2316091 h 6858000"/>
              <a:gd name="T36" fmla="*/ 1076877 w 3510279"/>
              <a:gd name="T37" fmla="*/ 2464345 h 6858000"/>
              <a:gd name="T38" fmla="*/ 1103071 w 3510279"/>
              <a:gd name="T39" fmla="*/ 2613884 h 6858000"/>
              <a:gd name="T40" fmla="*/ 1125571 w 3510279"/>
              <a:gd name="T41" fmla="*/ 2764663 h 6858000"/>
              <a:gd name="T42" fmla="*/ 1144330 w 3510279"/>
              <a:gd name="T43" fmla="*/ 2916632 h 6858000"/>
              <a:gd name="T44" fmla="*/ 1159300 w 3510279"/>
              <a:gd name="T45" fmla="*/ 3069743 h 6858000"/>
              <a:gd name="T46" fmla="*/ 1170432 w 3510279"/>
              <a:gd name="T47" fmla="*/ 3223949 h 6858000"/>
              <a:gd name="T48" fmla="*/ 1177679 w 3510279"/>
              <a:gd name="T49" fmla="*/ 3379201 h 6858000"/>
              <a:gd name="T50" fmla="*/ 1180992 w 3510279"/>
              <a:gd name="T51" fmla="*/ 3535452 h 6858000"/>
              <a:gd name="T52" fmla="*/ 1180326 w 3510279"/>
              <a:gd name="T53" fmla="*/ 3692337 h 6858000"/>
              <a:gd name="T54" fmla="*/ 1175688 w 3510279"/>
              <a:gd name="T55" fmla="*/ 3848408 h 6858000"/>
              <a:gd name="T56" fmla="*/ 1167124 w 3510279"/>
              <a:gd name="T57" fmla="*/ 4003461 h 6858000"/>
              <a:gd name="T58" fmla="*/ 1154683 w 3510279"/>
              <a:gd name="T59" fmla="*/ 4157451 h 6858000"/>
              <a:gd name="T60" fmla="*/ 1138414 w 3510279"/>
              <a:gd name="T61" fmla="*/ 4310327 h 6858000"/>
              <a:gd name="T62" fmla="*/ 1118364 w 3510279"/>
              <a:gd name="T63" fmla="*/ 4462043 h 6858000"/>
              <a:gd name="T64" fmla="*/ 1094583 w 3510279"/>
              <a:gd name="T65" fmla="*/ 4612549 h 6858000"/>
              <a:gd name="T66" fmla="*/ 1067117 w 3510279"/>
              <a:gd name="T67" fmla="*/ 4761799 h 6858000"/>
              <a:gd name="T68" fmla="*/ 1036017 w 3510279"/>
              <a:gd name="T69" fmla="*/ 4909742 h 6858000"/>
              <a:gd name="T70" fmla="*/ 1001329 w 3510279"/>
              <a:gd name="T71" fmla="*/ 5056333 h 6858000"/>
              <a:gd name="T72" fmla="*/ 963103 w 3510279"/>
              <a:gd name="T73" fmla="*/ 5201521 h 6858000"/>
              <a:gd name="T74" fmla="*/ 921386 w 3510279"/>
              <a:gd name="T75" fmla="*/ 5345260 h 6858000"/>
              <a:gd name="T76" fmla="*/ 876227 w 3510279"/>
              <a:gd name="T77" fmla="*/ 5487500 h 6858000"/>
              <a:gd name="T78" fmla="*/ 827674 w 3510279"/>
              <a:gd name="T79" fmla="*/ 5628194 h 6858000"/>
              <a:gd name="T80" fmla="*/ 775776 w 3510279"/>
              <a:gd name="T81" fmla="*/ 5767294 h 6858000"/>
              <a:gd name="T82" fmla="*/ 720580 w 3510279"/>
              <a:gd name="T83" fmla="*/ 5904751 h 6858000"/>
              <a:gd name="T84" fmla="*/ 662136 w 3510279"/>
              <a:gd name="T85" fmla="*/ 6040517 h 6858000"/>
              <a:gd name="T86" fmla="*/ 600491 w 3510279"/>
              <a:gd name="T87" fmla="*/ 6174544 h 6858000"/>
              <a:gd name="T88" fmla="*/ 535694 w 3510279"/>
              <a:gd name="T89" fmla="*/ 6306785 h 6858000"/>
              <a:gd name="T90" fmla="*/ 467793 w 3510279"/>
              <a:gd name="T91" fmla="*/ 6437190 h 6858000"/>
              <a:gd name="T92" fmla="*/ 396836 w 3510279"/>
              <a:gd name="T93" fmla="*/ 6565711 h 6858000"/>
              <a:gd name="T94" fmla="*/ 322872 w 3510279"/>
              <a:gd name="T95" fmla="*/ 6692301 h 6858000"/>
              <a:gd name="T96" fmla="*/ 245949 w 3510279"/>
              <a:gd name="T97" fmla="*/ 6816911 h 6858000"/>
              <a:gd name="T98" fmla="*/ 3510175 w 3510279"/>
              <a:gd name="T9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4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61DF17D-1FA3-CF41-9105-7EDA70C5CD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3359" y="2694517"/>
            <a:ext cx="1286933" cy="259675"/>
          </a:xfrm>
          <a:prstGeom prst="ellipse">
            <a:avLst/>
          </a:prstGeom>
          <a:ln w="57150">
            <a:solidFill>
              <a:schemeClr val="bg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040FDD-8091-854C-8002-F9D68D6CE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951" y="4163487"/>
            <a:ext cx="1949749" cy="276999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2"/>
                </a:solidFill>
                <a:latin typeface="+mj-lt"/>
              </a:defRPr>
            </a:lvl1pPr>
            <a:lvl2pPr marL="457189" indent="0">
              <a:buNone/>
              <a:defRPr/>
            </a:lvl2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D8716E-3B75-B44C-B3FA-14F7007BE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184" r="34320" b="9384"/>
          <a:stretch/>
        </p:blipFill>
        <p:spPr>
          <a:xfrm>
            <a:off x="6669984" y="1"/>
            <a:ext cx="5520265" cy="68580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7F76FE-B538-D04D-AC92-4339CEFFF9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450" y="1613607"/>
            <a:ext cx="272132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284DEFEF-877C-454B-A3DA-D9735E21A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450" y="2113015"/>
            <a:ext cx="2721327" cy="146280"/>
          </a:xfrm>
        </p:spPr>
        <p:txBody>
          <a:bodyPr/>
          <a:lstStyle>
            <a:lvl1pPr marL="137157" indent="-137157">
              <a:spcAft>
                <a:spcPts val="600"/>
              </a:spcAft>
              <a:buFont typeface="Arial" panose="020B0604020202020204" pitchFamily="34" charset="0"/>
              <a:buChar char="•"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4E2F1C77-0AE1-E54A-8F06-ADD405B51C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78046" y="1613607"/>
            <a:ext cx="3917247" cy="215444"/>
          </a:xfrm>
        </p:spPr>
        <p:txBody>
          <a:bodyPr/>
          <a:lstStyle>
            <a:lvl1pPr marL="0" indent="0">
              <a:buNone/>
              <a:defRPr sz="1400">
                <a:latin typeface="+mj-lt"/>
              </a:defRPr>
            </a:lvl1pPr>
            <a:lvl2pPr marL="457189" indent="0">
              <a:buNone/>
              <a:defRPr sz="900"/>
            </a:lvl2pPr>
            <a:lvl3pPr marL="914377" indent="0">
              <a:buNone/>
              <a:defRPr sz="9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</a:lstStyle>
          <a:p>
            <a:pPr lvl="0"/>
            <a:r>
              <a:rPr lang="en-US"/>
              <a:t>Insert header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039D4274-211A-7F4B-A6B4-D52D0D6C6B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78045" y="2113017"/>
            <a:ext cx="3917247" cy="146280"/>
          </a:xfrm>
        </p:spPr>
        <p:txBody>
          <a:bodyPr/>
          <a:lstStyle>
            <a:lvl1pPr marL="0" indent="0">
              <a:spcAft>
                <a:spcPts val="600"/>
              </a:spcAft>
              <a:buNone/>
              <a:defRPr sz="951"/>
            </a:lvl1pPr>
          </a:lstStyle>
          <a:p>
            <a:pPr lvl="0"/>
            <a:r>
              <a:rPr lang="en-US"/>
              <a:t>Insert text</a:t>
            </a: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08D9A157-284D-544B-BF49-9F59323D644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4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2205034-C0DC-CB41-8119-3076FE92A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2">
              <a:extLst>
                <a:ext uri="{FF2B5EF4-FFF2-40B4-BE49-F238E27FC236}">
                  <a16:creationId xmlns:a16="http://schemas.microsoft.com/office/drawing/2014/main" id="{9F66659B-C929-B04C-B911-7134513A4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C1931508-5EFB-804C-9D9F-28F13D7E9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4">
              <a:extLst>
                <a:ext uri="{FF2B5EF4-FFF2-40B4-BE49-F238E27FC236}">
                  <a16:creationId xmlns:a16="http://schemas.microsoft.com/office/drawing/2014/main" id="{0ED8560E-E0C2-BE40-B9FB-EB032C5EE4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8CF76D7B-FCF3-B640-93B0-5A49F8E89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9F87178B-E00F-9F44-9A56-C1C6D7106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472ED63E-2C5F-104A-856E-1C1F784C62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7A1763EC-8D7E-964C-A7F3-E66C1BBE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42508A57-0200-43EB-9CCB-A8C05E8D127D}"/>
              </a:ext>
            </a:extLst>
          </p:cNvPr>
          <p:cNvSpPr/>
          <p:nvPr userDrawn="1"/>
        </p:nvSpPr>
        <p:spPr>
          <a:xfrm>
            <a:off x="589696" y="6488506"/>
            <a:ext cx="9962941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170" eaLnBrk="0" hangingPunct="0"/>
            <a:r>
              <a:rPr lang="en-US" sz="1200" b="1">
                <a:solidFill>
                  <a:schemeClr val="bg1"/>
                </a:solidFill>
                <a:cs typeface="FS Thrive Elliot Regular" charset="0"/>
              </a:rPr>
              <a:t>Alight Solutions </a:t>
            </a:r>
            <a:endParaRPr lang="en-US" sz="1200">
              <a:solidFill>
                <a:schemeClr val="bg1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590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2866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1"/>
            <a:ext cx="4887827" cy="1505088"/>
          </a:xfrm>
          <a:ln>
            <a:noFill/>
          </a:ln>
        </p:spPr>
        <p:txBody>
          <a:bodyPr anchor="t"/>
          <a:lstStyle>
            <a:lvl1pPr>
              <a:lnSpc>
                <a:spcPts val="3000"/>
              </a:lnSpc>
              <a:defRPr sz="3000" baseline="0"/>
            </a:lvl1pPr>
          </a:lstStyle>
          <a:p>
            <a:r>
              <a:rPr lang="en-US"/>
              <a:t>Here is a 40pt section divider headline</a:t>
            </a:r>
          </a:p>
        </p:txBody>
      </p:sp>
      <p:sp>
        <p:nvSpPr>
          <p:cNvPr id="5" name="object 4"/>
          <p:cNvSpPr/>
          <p:nvPr userDrawn="1"/>
        </p:nvSpPr>
        <p:spPr>
          <a:xfrm>
            <a:off x="7511767" y="0"/>
            <a:ext cx="4680372" cy="6858000"/>
          </a:xfrm>
          <a:custGeom>
            <a:avLst/>
            <a:gdLst/>
            <a:ahLst/>
            <a:cxnLst/>
            <a:rect l="l" t="t" r="r" b="b"/>
            <a:pathLst>
              <a:path w="3510279" h="6858000">
                <a:moveTo>
                  <a:pt x="3510175" y="0"/>
                </a:moveTo>
                <a:lnTo>
                  <a:pt x="0" y="0"/>
                </a:lnTo>
                <a:lnTo>
                  <a:pt x="28765" y="39200"/>
                </a:lnTo>
                <a:lnTo>
                  <a:pt x="57221" y="78640"/>
                </a:lnTo>
                <a:lnTo>
                  <a:pt x="85367" y="118317"/>
                </a:lnTo>
                <a:lnTo>
                  <a:pt x="113201" y="158230"/>
                </a:lnTo>
                <a:lnTo>
                  <a:pt x="140720" y="198376"/>
                </a:lnTo>
                <a:lnTo>
                  <a:pt x="167924" y="238754"/>
                </a:lnTo>
                <a:lnTo>
                  <a:pt x="194810" y="279363"/>
                </a:lnTo>
                <a:lnTo>
                  <a:pt x="221377" y="320200"/>
                </a:lnTo>
                <a:lnTo>
                  <a:pt x="247623" y="361263"/>
                </a:lnTo>
                <a:lnTo>
                  <a:pt x="273545" y="402551"/>
                </a:lnTo>
                <a:lnTo>
                  <a:pt x="299143" y="444062"/>
                </a:lnTo>
                <a:lnTo>
                  <a:pt x="324414" y="485795"/>
                </a:lnTo>
                <a:lnTo>
                  <a:pt x="349357" y="527747"/>
                </a:lnTo>
                <a:lnTo>
                  <a:pt x="373970" y="569916"/>
                </a:lnTo>
                <a:lnTo>
                  <a:pt x="398251" y="612302"/>
                </a:lnTo>
                <a:lnTo>
                  <a:pt x="422199" y="654901"/>
                </a:lnTo>
                <a:lnTo>
                  <a:pt x="445811" y="697713"/>
                </a:lnTo>
                <a:lnTo>
                  <a:pt x="469085" y="740736"/>
                </a:lnTo>
                <a:lnTo>
                  <a:pt x="492021" y="783967"/>
                </a:lnTo>
                <a:lnTo>
                  <a:pt x="514616" y="827406"/>
                </a:lnTo>
                <a:lnTo>
                  <a:pt x="536868" y="871049"/>
                </a:lnTo>
                <a:lnTo>
                  <a:pt x="558776" y="914896"/>
                </a:lnTo>
                <a:lnTo>
                  <a:pt x="580338" y="958945"/>
                </a:lnTo>
                <a:lnTo>
                  <a:pt x="601551" y="1003194"/>
                </a:lnTo>
                <a:lnTo>
                  <a:pt x="622416" y="1047641"/>
                </a:lnTo>
                <a:lnTo>
                  <a:pt x="642928" y="1092284"/>
                </a:lnTo>
                <a:lnTo>
                  <a:pt x="663087" y="1137121"/>
                </a:lnTo>
                <a:lnTo>
                  <a:pt x="682892" y="1182152"/>
                </a:lnTo>
                <a:lnTo>
                  <a:pt x="702339" y="1227373"/>
                </a:lnTo>
                <a:lnTo>
                  <a:pt x="721428" y="1272784"/>
                </a:lnTo>
                <a:lnTo>
                  <a:pt x="740156" y="1318382"/>
                </a:lnTo>
                <a:lnTo>
                  <a:pt x="758523" y="1364166"/>
                </a:lnTo>
                <a:lnTo>
                  <a:pt x="776525" y="1410134"/>
                </a:lnTo>
                <a:lnTo>
                  <a:pt x="794161" y="1456283"/>
                </a:lnTo>
                <a:lnTo>
                  <a:pt x="811430" y="1502614"/>
                </a:lnTo>
                <a:lnTo>
                  <a:pt x="828330" y="1549122"/>
                </a:lnTo>
                <a:lnTo>
                  <a:pt x="844858" y="1595808"/>
                </a:lnTo>
                <a:lnTo>
                  <a:pt x="861014" y="1642668"/>
                </a:lnTo>
                <a:lnTo>
                  <a:pt x="876794" y="1689702"/>
                </a:lnTo>
                <a:lnTo>
                  <a:pt x="892199" y="1736907"/>
                </a:lnTo>
                <a:lnTo>
                  <a:pt x="907225" y="1784281"/>
                </a:lnTo>
                <a:lnTo>
                  <a:pt x="921871" y="1831824"/>
                </a:lnTo>
                <a:lnTo>
                  <a:pt x="936135" y="1879533"/>
                </a:lnTo>
                <a:lnTo>
                  <a:pt x="950016" y="1927406"/>
                </a:lnTo>
                <a:lnTo>
                  <a:pt x="963512" y="1975441"/>
                </a:lnTo>
                <a:lnTo>
                  <a:pt x="976620" y="2023638"/>
                </a:lnTo>
                <a:lnTo>
                  <a:pt x="989339" y="2071993"/>
                </a:lnTo>
                <a:lnTo>
                  <a:pt x="1001668" y="2120505"/>
                </a:lnTo>
                <a:lnTo>
                  <a:pt x="1013604" y="2169173"/>
                </a:lnTo>
                <a:lnTo>
                  <a:pt x="1025145" y="2217995"/>
                </a:lnTo>
                <a:lnTo>
                  <a:pt x="1036291" y="2266968"/>
                </a:lnTo>
                <a:lnTo>
                  <a:pt x="1047039" y="2316091"/>
                </a:lnTo>
                <a:lnTo>
                  <a:pt x="1057387" y="2365363"/>
                </a:lnTo>
                <a:lnTo>
                  <a:pt x="1067334" y="2414782"/>
                </a:lnTo>
                <a:lnTo>
                  <a:pt x="1076877" y="2464345"/>
                </a:lnTo>
                <a:lnTo>
                  <a:pt x="1086016" y="2514051"/>
                </a:lnTo>
                <a:lnTo>
                  <a:pt x="1094747" y="2563898"/>
                </a:lnTo>
                <a:lnTo>
                  <a:pt x="1103071" y="2613884"/>
                </a:lnTo>
                <a:lnTo>
                  <a:pt x="1110983" y="2664008"/>
                </a:lnTo>
                <a:lnTo>
                  <a:pt x="1118484" y="2714268"/>
                </a:lnTo>
                <a:lnTo>
                  <a:pt x="1125571" y="2764663"/>
                </a:lnTo>
                <a:lnTo>
                  <a:pt x="1132242" y="2815189"/>
                </a:lnTo>
                <a:lnTo>
                  <a:pt x="1138496" y="2865846"/>
                </a:lnTo>
                <a:lnTo>
                  <a:pt x="1144330" y="2916632"/>
                </a:lnTo>
                <a:lnTo>
                  <a:pt x="1149744" y="2967544"/>
                </a:lnTo>
                <a:lnTo>
                  <a:pt x="1154734" y="3018582"/>
                </a:lnTo>
                <a:lnTo>
                  <a:pt x="1159300" y="3069743"/>
                </a:lnTo>
                <a:lnTo>
                  <a:pt x="1163440" y="3121026"/>
                </a:lnTo>
                <a:lnTo>
                  <a:pt x="1167151" y="3172428"/>
                </a:lnTo>
                <a:lnTo>
                  <a:pt x="1170432" y="3223949"/>
                </a:lnTo>
                <a:lnTo>
                  <a:pt x="1173282" y="3275586"/>
                </a:lnTo>
                <a:lnTo>
                  <a:pt x="1175698" y="3327337"/>
                </a:lnTo>
                <a:lnTo>
                  <a:pt x="1177679" y="3379201"/>
                </a:lnTo>
                <a:lnTo>
                  <a:pt x="1179223" y="3431176"/>
                </a:lnTo>
                <a:lnTo>
                  <a:pt x="1180328" y="3483261"/>
                </a:lnTo>
                <a:lnTo>
                  <a:pt x="1180992" y="3535452"/>
                </a:lnTo>
                <a:lnTo>
                  <a:pt x="1181214" y="3587750"/>
                </a:lnTo>
                <a:lnTo>
                  <a:pt x="1180992" y="3640096"/>
                </a:lnTo>
                <a:lnTo>
                  <a:pt x="1180326" y="3692337"/>
                </a:lnTo>
                <a:lnTo>
                  <a:pt x="1179219" y="3744471"/>
                </a:lnTo>
                <a:lnTo>
                  <a:pt x="1177672" y="3796495"/>
                </a:lnTo>
                <a:lnTo>
                  <a:pt x="1175688" y="3848408"/>
                </a:lnTo>
                <a:lnTo>
                  <a:pt x="1173267" y="3900208"/>
                </a:lnTo>
                <a:lnTo>
                  <a:pt x="1170412" y="3951893"/>
                </a:lnTo>
                <a:lnTo>
                  <a:pt x="1167124" y="4003461"/>
                </a:lnTo>
                <a:lnTo>
                  <a:pt x="1163405" y="4054912"/>
                </a:lnTo>
                <a:lnTo>
                  <a:pt x="1159258" y="4106242"/>
                </a:lnTo>
                <a:lnTo>
                  <a:pt x="1154683" y="4157451"/>
                </a:lnTo>
                <a:lnTo>
                  <a:pt x="1149683" y="4208536"/>
                </a:lnTo>
                <a:lnTo>
                  <a:pt x="1144259" y="4259495"/>
                </a:lnTo>
                <a:lnTo>
                  <a:pt x="1138414" y="4310327"/>
                </a:lnTo>
                <a:lnTo>
                  <a:pt x="1132148" y="4361031"/>
                </a:lnTo>
                <a:lnTo>
                  <a:pt x="1125465" y="4411603"/>
                </a:lnTo>
                <a:lnTo>
                  <a:pt x="1118364" y="4462043"/>
                </a:lnTo>
                <a:lnTo>
                  <a:pt x="1110849" y="4512348"/>
                </a:lnTo>
                <a:lnTo>
                  <a:pt x="1102922" y="4562518"/>
                </a:lnTo>
                <a:lnTo>
                  <a:pt x="1094583" y="4612549"/>
                </a:lnTo>
                <a:lnTo>
                  <a:pt x="1085835" y="4662441"/>
                </a:lnTo>
                <a:lnTo>
                  <a:pt x="1076679" y="4712192"/>
                </a:lnTo>
                <a:lnTo>
                  <a:pt x="1067117" y="4761799"/>
                </a:lnTo>
                <a:lnTo>
                  <a:pt x="1057152" y="4811261"/>
                </a:lnTo>
                <a:lnTo>
                  <a:pt x="1046785" y="4860576"/>
                </a:lnTo>
                <a:lnTo>
                  <a:pt x="1036017" y="4909742"/>
                </a:lnTo>
                <a:lnTo>
                  <a:pt x="1024850" y="4958759"/>
                </a:lnTo>
                <a:lnTo>
                  <a:pt x="1013287" y="5007623"/>
                </a:lnTo>
                <a:lnTo>
                  <a:pt x="1001329" y="5056333"/>
                </a:lnTo>
                <a:lnTo>
                  <a:pt x="988978" y="5104887"/>
                </a:lnTo>
                <a:lnTo>
                  <a:pt x="976235" y="5153284"/>
                </a:lnTo>
                <a:lnTo>
                  <a:pt x="963103" y="5201521"/>
                </a:lnTo>
                <a:lnTo>
                  <a:pt x="949583" y="5249597"/>
                </a:lnTo>
                <a:lnTo>
                  <a:pt x="935676" y="5297511"/>
                </a:lnTo>
                <a:lnTo>
                  <a:pt x="921386" y="5345260"/>
                </a:lnTo>
                <a:lnTo>
                  <a:pt x="906713" y="5392842"/>
                </a:lnTo>
                <a:lnTo>
                  <a:pt x="891659" y="5440256"/>
                </a:lnTo>
                <a:lnTo>
                  <a:pt x="876227" y="5487500"/>
                </a:lnTo>
                <a:lnTo>
                  <a:pt x="860417" y="5534572"/>
                </a:lnTo>
                <a:lnTo>
                  <a:pt x="844233" y="5581471"/>
                </a:lnTo>
                <a:lnTo>
                  <a:pt x="827674" y="5628194"/>
                </a:lnTo>
                <a:lnTo>
                  <a:pt x="810744" y="5674740"/>
                </a:lnTo>
                <a:lnTo>
                  <a:pt x="793444" y="5721107"/>
                </a:lnTo>
                <a:lnTo>
                  <a:pt x="775776" y="5767294"/>
                </a:lnTo>
                <a:lnTo>
                  <a:pt x="757741" y="5813298"/>
                </a:lnTo>
                <a:lnTo>
                  <a:pt x="739342" y="5859117"/>
                </a:lnTo>
                <a:lnTo>
                  <a:pt x="720580" y="5904751"/>
                </a:lnTo>
                <a:lnTo>
                  <a:pt x="701458" y="5950196"/>
                </a:lnTo>
                <a:lnTo>
                  <a:pt x="681975" y="5995452"/>
                </a:lnTo>
                <a:lnTo>
                  <a:pt x="662136" y="6040517"/>
                </a:lnTo>
                <a:lnTo>
                  <a:pt x="641941" y="6085388"/>
                </a:lnTo>
                <a:lnTo>
                  <a:pt x="621392" y="6130065"/>
                </a:lnTo>
                <a:lnTo>
                  <a:pt x="600491" y="6174544"/>
                </a:lnTo>
                <a:lnTo>
                  <a:pt x="579240" y="6218825"/>
                </a:lnTo>
                <a:lnTo>
                  <a:pt x="557640" y="6262906"/>
                </a:lnTo>
                <a:lnTo>
                  <a:pt x="535694" y="6306785"/>
                </a:lnTo>
                <a:lnTo>
                  <a:pt x="513403" y="6350459"/>
                </a:lnTo>
                <a:lnTo>
                  <a:pt x="490768" y="6393928"/>
                </a:lnTo>
                <a:lnTo>
                  <a:pt x="467793" y="6437190"/>
                </a:lnTo>
                <a:lnTo>
                  <a:pt x="444478" y="6480242"/>
                </a:lnTo>
                <a:lnTo>
                  <a:pt x="420825" y="6523083"/>
                </a:lnTo>
                <a:lnTo>
                  <a:pt x="396836" y="6565711"/>
                </a:lnTo>
                <a:lnTo>
                  <a:pt x="372513" y="6608125"/>
                </a:lnTo>
                <a:lnTo>
                  <a:pt x="347858" y="6650322"/>
                </a:lnTo>
                <a:lnTo>
                  <a:pt x="322872" y="6692301"/>
                </a:lnTo>
                <a:lnTo>
                  <a:pt x="297557" y="6734060"/>
                </a:lnTo>
                <a:lnTo>
                  <a:pt x="271916" y="6775597"/>
                </a:lnTo>
                <a:lnTo>
                  <a:pt x="245949" y="6816911"/>
                </a:lnTo>
                <a:lnTo>
                  <a:pt x="219659" y="6858000"/>
                </a:lnTo>
                <a:lnTo>
                  <a:pt x="3510175" y="6858000"/>
                </a:lnTo>
                <a:lnTo>
                  <a:pt x="3510175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rtlCol="0"/>
          <a:lstStyle/>
          <a:p>
            <a:endParaRPr sz="1350">
              <a:latin typeface="FS Thrive Elliot Regular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088" y="6235707"/>
            <a:ext cx="1549389" cy="66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52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4881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vider slide -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2">
            <a:extLst>
              <a:ext uri="{FF2B5EF4-FFF2-40B4-BE49-F238E27FC236}">
                <a16:creationId xmlns:a16="http://schemas.microsoft.com/office/drawing/2014/main" id="{9E6C1AEF-443A-9E4D-8FE5-3AEAB29924D5}"/>
              </a:ext>
            </a:extLst>
          </p:cNvPr>
          <p:cNvSpPr/>
          <p:nvPr userDrawn="1"/>
        </p:nvSpPr>
        <p:spPr>
          <a:xfrm rot="16200000" flipH="1">
            <a:off x="3451292" y="-3451291"/>
            <a:ext cx="5289419" cy="12192000"/>
          </a:xfrm>
          <a:custGeom>
            <a:avLst/>
            <a:gdLst>
              <a:gd name="connsiteX0" fmla="*/ 0 w 5135438"/>
              <a:gd name="connsiteY0" fmla="*/ 0 h 6858002"/>
              <a:gd name="connsiteX1" fmla="*/ 4912731 w 5135438"/>
              <a:gd name="connsiteY1" fmla="*/ 0 h 6858002"/>
              <a:gd name="connsiteX2" fmla="*/ 4922086 w 5135438"/>
              <a:gd name="connsiteY2" fmla="*/ 35751 h 6858002"/>
              <a:gd name="connsiteX3" fmla="*/ 4939836 w 5135438"/>
              <a:gd name="connsiteY3" fmla="*/ 106679 h 6858002"/>
              <a:gd name="connsiteX4" fmla="*/ 4956852 w 5135438"/>
              <a:gd name="connsiteY4" fmla="*/ 177901 h 6858002"/>
              <a:gd name="connsiteX5" fmla="*/ 4973127 w 5135438"/>
              <a:gd name="connsiteY5" fmla="*/ 249405 h 6858002"/>
              <a:gd name="connsiteX6" fmla="*/ 4988656 w 5135438"/>
              <a:gd name="connsiteY6" fmla="*/ 321188 h 6858002"/>
              <a:gd name="connsiteX7" fmla="*/ 5003433 w 5135438"/>
              <a:gd name="connsiteY7" fmla="*/ 393243 h 6858002"/>
              <a:gd name="connsiteX8" fmla="*/ 5017455 w 5135438"/>
              <a:gd name="connsiteY8" fmla="*/ 465565 h 6858002"/>
              <a:gd name="connsiteX9" fmla="*/ 5030717 w 5135438"/>
              <a:gd name="connsiteY9" fmla="*/ 538146 h 6858002"/>
              <a:gd name="connsiteX10" fmla="*/ 5043214 w 5135438"/>
              <a:gd name="connsiteY10" fmla="*/ 610982 h 6858002"/>
              <a:gd name="connsiteX11" fmla="*/ 5054938 w 5135438"/>
              <a:gd name="connsiteY11" fmla="*/ 684063 h 6858002"/>
              <a:gd name="connsiteX12" fmla="*/ 5065888 w 5135438"/>
              <a:gd name="connsiteY12" fmla="*/ 757387 h 6858002"/>
              <a:gd name="connsiteX13" fmla="*/ 5076059 w 5135438"/>
              <a:gd name="connsiteY13" fmla="*/ 830945 h 6858002"/>
              <a:gd name="connsiteX14" fmla="*/ 5085444 w 5135438"/>
              <a:gd name="connsiteY14" fmla="*/ 904732 h 6858002"/>
              <a:gd name="connsiteX15" fmla="*/ 5094039 w 5135438"/>
              <a:gd name="connsiteY15" fmla="*/ 978744 h 6858002"/>
              <a:gd name="connsiteX16" fmla="*/ 5101837 w 5135438"/>
              <a:gd name="connsiteY16" fmla="*/ 1052970 h 6858002"/>
              <a:gd name="connsiteX17" fmla="*/ 5108836 w 5135438"/>
              <a:gd name="connsiteY17" fmla="*/ 1127408 h 6858002"/>
              <a:gd name="connsiteX18" fmla="*/ 5115031 w 5135438"/>
              <a:gd name="connsiteY18" fmla="*/ 1202050 h 6858002"/>
              <a:gd name="connsiteX19" fmla="*/ 5120416 w 5135438"/>
              <a:gd name="connsiteY19" fmla="*/ 1276889 h 6858002"/>
              <a:gd name="connsiteX20" fmla="*/ 5124986 w 5135438"/>
              <a:gd name="connsiteY20" fmla="*/ 1351919 h 6858002"/>
              <a:gd name="connsiteX21" fmla="*/ 5128736 w 5135438"/>
              <a:gd name="connsiteY21" fmla="*/ 1427139 h 6858002"/>
              <a:gd name="connsiteX22" fmla="*/ 5131661 w 5135438"/>
              <a:gd name="connsiteY22" fmla="*/ 1502534 h 6858002"/>
              <a:gd name="connsiteX23" fmla="*/ 5133755 w 5135438"/>
              <a:gd name="connsiteY23" fmla="*/ 1578104 h 6858002"/>
              <a:gd name="connsiteX24" fmla="*/ 5135016 w 5135438"/>
              <a:gd name="connsiteY24" fmla="*/ 1653842 h 6858002"/>
              <a:gd name="connsiteX25" fmla="*/ 5135438 w 5135438"/>
              <a:gd name="connsiteY25" fmla="*/ 1729740 h 6858002"/>
              <a:gd name="connsiteX26" fmla="*/ 5134019 w 5135438"/>
              <a:gd name="connsiteY26" fmla="*/ 1880126 h 6858002"/>
              <a:gd name="connsiteX27" fmla="*/ 5129780 w 5135438"/>
              <a:gd name="connsiteY27" fmla="*/ 2029451 h 6858002"/>
              <a:gd name="connsiteX28" fmla="*/ 5122737 w 5135438"/>
              <a:gd name="connsiteY28" fmla="*/ 2177688 h 6858002"/>
              <a:gd name="connsiteX29" fmla="*/ 5118173 w 5135438"/>
              <a:gd name="connsiteY29" fmla="*/ 2251388 h 6858002"/>
              <a:gd name="connsiteX30" fmla="*/ 5112915 w 5135438"/>
              <a:gd name="connsiteY30" fmla="*/ 2324806 h 6858002"/>
              <a:gd name="connsiteX31" fmla="*/ 5106967 w 5135438"/>
              <a:gd name="connsiteY31" fmla="*/ 2397938 h 6858002"/>
              <a:gd name="connsiteX32" fmla="*/ 5100330 w 5135438"/>
              <a:gd name="connsiteY32" fmla="*/ 2470780 h 6858002"/>
              <a:gd name="connsiteX33" fmla="*/ 5093010 w 5135438"/>
              <a:gd name="connsiteY33" fmla="*/ 2543331 h 6858002"/>
              <a:gd name="connsiteX34" fmla="*/ 5085006 w 5135438"/>
              <a:gd name="connsiteY34" fmla="*/ 2615585 h 6858002"/>
              <a:gd name="connsiteX35" fmla="*/ 5076325 w 5135438"/>
              <a:gd name="connsiteY35" fmla="*/ 2687538 h 6858002"/>
              <a:gd name="connsiteX36" fmla="*/ 5066963 w 5135438"/>
              <a:gd name="connsiteY36" fmla="*/ 2759189 h 6858002"/>
              <a:gd name="connsiteX37" fmla="*/ 5056928 w 5135438"/>
              <a:gd name="connsiteY37" fmla="*/ 2830532 h 6858002"/>
              <a:gd name="connsiteX38" fmla="*/ 5046221 w 5135438"/>
              <a:gd name="connsiteY38" fmla="*/ 2901567 h 6858002"/>
              <a:gd name="connsiteX39" fmla="*/ 5034845 w 5135438"/>
              <a:gd name="connsiteY39" fmla="*/ 2972288 h 6858002"/>
              <a:gd name="connsiteX40" fmla="*/ 5022802 w 5135438"/>
              <a:gd name="connsiteY40" fmla="*/ 3042691 h 6858002"/>
              <a:gd name="connsiteX41" fmla="*/ 5010093 w 5135438"/>
              <a:gd name="connsiteY41" fmla="*/ 3112774 h 6858002"/>
              <a:gd name="connsiteX42" fmla="*/ 4996724 w 5135438"/>
              <a:gd name="connsiteY42" fmla="*/ 3182533 h 6858002"/>
              <a:gd name="connsiteX43" fmla="*/ 4982695 w 5135438"/>
              <a:gd name="connsiteY43" fmla="*/ 3251966 h 6858002"/>
              <a:gd name="connsiteX44" fmla="*/ 4968009 w 5135438"/>
              <a:gd name="connsiteY44" fmla="*/ 3321068 h 6858002"/>
              <a:gd name="connsiteX45" fmla="*/ 4952669 w 5135438"/>
              <a:gd name="connsiteY45" fmla="*/ 3389837 h 6858002"/>
              <a:gd name="connsiteX46" fmla="*/ 4936678 w 5135438"/>
              <a:gd name="connsiteY46" fmla="*/ 3458264 h 6858002"/>
              <a:gd name="connsiteX47" fmla="*/ 4920038 w 5135438"/>
              <a:gd name="connsiteY47" fmla="*/ 3526354 h 6858002"/>
              <a:gd name="connsiteX48" fmla="*/ 4902751 w 5135438"/>
              <a:gd name="connsiteY48" fmla="*/ 3594099 h 6858002"/>
              <a:gd name="connsiteX49" fmla="*/ 4884820 w 5135438"/>
              <a:gd name="connsiteY49" fmla="*/ 3661496 h 6858002"/>
              <a:gd name="connsiteX50" fmla="*/ 4866248 w 5135438"/>
              <a:gd name="connsiteY50" fmla="*/ 3728541 h 6858002"/>
              <a:gd name="connsiteX51" fmla="*/ 4847037 w 5135438"/>
              <a:gd name="connsiteY51" fmla="*/ 3795233 h 6858002"/>
              <a:gd name="connsiteX52" fmla="*/ 4827191 w 5135438"/>
              <a:gd name="connsiteY52" fmla="*/ 3861566 h 6858002"/>
              <a:gd name="connsiteX53" fmla="*/ 4806711 w 5135438"/>
              <a:gd name="connsiteY53" fmla="*/ 3927537 h 6858002"/>
              <a:gd name="connsiteX54" fmla="*/ 4785598 w 5135438"/>
              <a:gd name="connsiteY54" fmla="*/ 3993143 h 6858002"/>
              <a:gd name="connsiteX55" fmla="*/ 4763860 w 5135438"/>
              <a:gd name="connsiteY55" fmla="*/ 4058382 h 6858002"/>
              <a:gd name="connsiteX56" fmla="*/ 4741493 w 5135438"/>
              <a:gd name="connsiteY56" fmla="*/ 4123249 h 6858002"/>
              <a:gd name="connsiteX57" fmla="*/ 4718505 w 5135438"/>
              <a:gd name="connsiteY57" fmla="*/ 4187739 h 6858002"/>
              <a:gd name="connsiteX58" fmla="*/ 4694895 w 5135438"/>
              <a:gd name="connsiteY58" fmla="*/ 4251852 h 6858002"/>
              <a:gd name="connsiteX59" fmla="*/ 4670669 w 5135438"/>
              <a:gd name="connsiteY59" fmla="*/ 4315581 h 6858002"/>
              <a:gd name="connsiteX60" fmla="*/ 4645825 w 5135438"/>
              <a:gd name="connsiteY60" fmla="*/ 4378925 h 6858002"/>
              <a:gd name="connsiteX61" fmla="*/ 4620369 w 5135438"/>
              <a:gd name="connsiteY61" fmla="*/ 4441881 h 6858002"/>
              <a:gd name="connsiteX62" fmla="*/ 4594302 w 5135438"/>
              <a:gd name="connsiteY62" fmla="*/ 4504444 h 6858002"/>
              <a:gd name="connsiteX63" fmla="*/ 4567628 w 5135438"/>
              <a:gd name="connsiteY63" fmla="*/ 4566611 h 6858002"/>
              <a:gd name="connsiteX64" fmla="*/ 4540349 w 5135438"/>
              <a:gd name="connsiteY64" fmla="*/ 4628379 h 6858002"/>
              <a:gd name="connsiteX65" fmla="*/ 4512467 w 5135438"/>
              <a:gd name="connsiteY65" fmla="*/ 4689744 h 6858002"/>
              <a:gd name="connsiteX66" fmla="*/ 4483984 w 5135438"/>
              <a:gd name="connsiteY66" fmla="*/ 4750703 h 6858002"/>
              <a:gd name="connsiteX67" fmla="*/ 4454904 w 5135438"/>
              <a:gd name="connsiteY67" fmla="*/ 4811252 h 6858002"/>
              <a:gd name="connsiteX68" fmla="*/ 4425230 w 5135438"/>
              <a:gd name="connsiteY68" fmla="*/ 4871389 h 6858002"/>
              <a:gd name="connsiteX69" fmla="*/ 4394962 w 5135438"/>
              <a:gd name="connsiteY69" fmla="*/ 4931107 h 6858002"/>
              <a:gd name="connsiteX70" fmla="*/ 4364107 w 5135438"/>
              <a:gd name="connsiteY70" fmla="*/ 4990407 h 6858002"/>
              <a:gd name="connsiteX71" fmla="*/ 4332662 w 5135438"/>
              <a:gd name="connsiteY71" fmla="*/ 5049284 h 6858002"/>
              <a:gd name="connsiteX72" fmla="*/ 4300633 w 5135438"/>
              <a:gd name="connsiteY72" fmla="*/ 5107733 h 6858002"/>
              <a:gd name="connsiteX73" fmla="*/ 4268023 w 5135438"/>
              <a:gd name="connsiteY73" fmla="*/ 5165752 h 6858002"/>
              <a:gd name="connsiteX74" fmla="*/ 4234832 w 5135438"/>
              <a:gd name="connsiteY74" fmla="*/ 5223339 h 6858002"/>
              <a:gd name="connsiteX75" fmla="*/ 4201065 w 5135438"/>
              <a:gd name="connsiteY75" fmla="*/ 5280488 h 6858002"/>
              <a:gd name="connsiteX76" fmla="*/ 4166723 w 5135438"/>
              <a:gd name="connsiteY76" fmla="*/ 5337196 h 6858002"/>
              <a:gd name="connsiteX77" fmla="*/ 4131810 w 5135438"/>
              <a:gd name="connsiteY77" fmla="*/ 5393459 h 6858002"/>
              <a:gd name="connsiteX78" fmla="*/ 4096327 w 5135438"/>
              <a:gd name="connsiteY78" fmla="*/ 5449277 h 6858002"/>
              <a:gd name="connsiteX79" fmla="*/ 4060278 w 5135438"/>
              <a:gd name="connsiteY79" fmla="*/ 5504642 h 6858002"/>
              <a:gd name="connsiteX80" fmla="*/ 4023665 w 5135438"/>
              <a:gd name="connsiteY80" fmla="*/ 5559555 h 6858002"/>
              <a:gd name="connsiteX81" fmla="*/ 3986489 w 5135438"/>
              <a:gd name="connsiteY81" fmla="*/ 5614008 h 6858002"/>
              <a:gd name="connsiteX82" fmla="*/ 3948756 w 5135438"/>
              <a:gd name="connsiteY82" fmla="*/ 5668001 h 6858002"/>
              <a:gd name="connsiteX83" fmla="*/ 3910465 w 5135438"/>
              <a:gd name="connsiteY83" fmla="*/ 5721529 h 6858002"/>
              <a:gd name="connsiteX84" fmla="*/ 3871621 w 5135438"/>
              <a:gd name="connsiteY84" fmla="*/ 5774591 h 6858002"/>
              <a:gd name="connsiteX85" fmla="*/ 3832225 w 5135438"/>
              <a:gd name="connsiteY85" fmla="*/ 5827180 h 6858002"/>
              <a:gd name="connsiteX86" fmla="*/ 3792283 w 5135438"/>
              <a:gd name="connsiteY86" fmla="*/ 5879293 h 6858002"/>
              <a:gd name="connsiteX87" fmla="*/ 3751791 w 5135438"/>
              <a:gd name="connsiteY87" fmla="*/ 5930927 h 6858002"/>
              <a:gd name="connsiteX88" fmla="*/ 3710758 w 5135438"/>
              <a:gd name="connsiteY88" fmla="*/ 5982083 h 6858002"/>
              <a:gd name="connsiteX89" fmla="*/ 3669185 w 5135438"/>
              <a:gd name="connsiteY89" fmla="*/ 6032751 h 6858002"/>
              <a:gd name="connsiteX90" fmla="*/ 3627071 w 5135438"/>
              <a:gd name="connsiteY90" fmla="*/ 6082932 h 6858002"/>
              <a:gd name="connsiteX91" fmla="*/ 3584423 w 5135438"/>
              <a:gd name="connsiteY91" fmla="*/ 6132620 h 6858002"/>
              <a:gd name="connsiteX92" fmla="*/ 3541241 w 5135438"/>
              <a:gd name="connsiteY92" fmla="*/ 6181813 h 6858002"/>
              <a:gd name="connsiteX93" fmla="*/ 3497529 w 5135438"/>
              <a:gd name="connsiteY93" fmla="*/ 6230507 h 6858002"/>
              <a:gd name="connsiteX94" fmla="*/ 3453288 w 5135438"/>
              <a:gd name="connsiteY94" fmla="*/ 6278698 h 6858002"/>
              <a:gd name="connsiteX95" fmla="*/ 3408521 w 5135438"/>
              <a:gd name="connsiteY95" fmla="*/ 6326384 h 6858002"/>
              <a:gd name="connsiteX96" fmla="*/ 3363234 w 5135438"/>
              <a:gd name="connsiteY96" fmla="*/ 6373561 h 6858002"/>
              <a:gd name="connsiteX97" fmla="*/ 3317426 w 5135438"/>
              <a:gd name="connsiteY97" fmla="*/ 6420225 h 6858002"/>
              <a:gd name="connsiteX98" fmla="*/ 3271096 w 5135438"/>
              <a:gd name="connsiteY98" fmla="*/ 6466373 h 6858002"/>
              <a:gd name="connsiteX99" fmla="*/ 3224255 w 5135438"/>
              <a:gd name="connsiteY99" fmla="*/ 6512002 h 6858002"/>
              <a:gd name="connsiteX100" fmla="*/ 3176900 w 5135438"/>
              <a:gd name="connsiteY100" fmla="*/ 6557108 h 6858002"/>
              <a:gd name="connsiteX101" fmla="*/ 3129035 w 5135438"/>
              <a:gd name="connsiteY101" fmla="*/ 6601687 h 6858002"/>
              <a:gd name="connsiteX102" fmla="*/ 3080664 w 5135438"/>
              <a:gd name="connsiteY102" fmla="*/ 6645737 h 6858002"/>
              <a:gd name="connsiteX103" fmla="*/ 3031786 w 5135438"/>
              <a:gd name="connsiteY103" fmla="*/ 6689252 h 6858002"/>
              <a:gd name="connsiteX104" fmla="*/ 2982406 w 5135438"/>
              <a:gd name="connsiteY104" fmla="*/ 6732232 h 6858002"/>
              <a:gd name="connsiteX105" fmla="*/ 2932528 w 5135438"/>
              <a:gd name="connsiteY105" fmla="*/ 6774671 h 6858002"/>
              <a:gd name="connsiteX106" fmla="*/ 2882151 w 5135438"/>
              <a:gd name="connsiteY106" fmla="*/ 6816566 h 6858002"/>
              <a:gd name="connsiteX107" fmla="*/ 2831280 w 5135438"/>
              <a:gd name="connsiteY107" fmla="*/ 6857916 h 6858002"/>
              <a:gd name="connsiteX108" fmla="*/ 2831172 w 5135438"/>
              <a:gd name="connsiteY108" fmla="*/ 6858002 h 6858002"/>
              <a:gd name="connsiteX109" fmla="*/ 0 w 5135438"/>
              <a:gd name="connsiteY109" fmla="*/ 6858002 h 6858002"/>
              <a:gd name="connsiteX110" fmla="*/ 0 w 5135438"/>
              <a:gd name="connsiteY110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135438" h="6858002">
                <a:moveTo>
                  <a:pt x="0" y="0"/>
                </a:moveTo>
                <a:lnTo>
                  <a:pt x="4912731" y="0"/>
                </a:lnTo>
                <a:lnTo>
                  <a:pt x="4922086" y="35751"/>
                </a:lnTo>
                <a:lnTo>
                  <a:pt x="4939836" y="106679"/>
                </a:lnTo>
                <a:lnTo>
                  <a:pt x="4956852" y="177901"/>
                </a:lnTo>
                <a:lnTo>
                  <a:pt x="4973127" y="249405"/>
                </a:lnTo>
                <a:lnTo>
                  <a:pt x="4988656" y="321188"/>
                </a:lnTo>
                <a:lnTo>
                  <a:pt x="5003433" y="393243"/>
                </a:lnTo>
                <a:lnTo>
                  <a:pt x="5017455" y="465565"/>
                </a:lnTo>
                <a:lnTo>
                  <a:pt x="5030717" y="538146"/>
                </a:lnTo>
                <a:lnTo>
                  <a:pt x="5043214" y="610982"/>
                </a:lnTo>
                <a:lnTo>
                  <a:pt x="5054938" y="684063"/>
                </a:lnTo>
                <a:lnTo>
                  <a:pt x="5065888" y="757387"/>
                </a:lnTo>
                <a:lnTo>
                  <a:pt x="5076059" y="830945"/>
                </a:lnTo>
                <a:lnTo>
                  <a:pt x="5085444" y="904732"/>
                </a:lnTo>
                <a:lnTo>
                  <a:pt x="5094039" y="978744"/>
                </a:lnTo>
                <a:lnTo>
                  <a:pt x="5101837" y="1052970"/>
                </a:lnTo>
                <a:lnTo>
                  <a:pt x="5108836" y="1127408"/>
                </a:lnTo>
                <a:lnTo>
                  <a:pt x="5115031" y="1202050"/>
                </a:lnTo>
                <a:lnTo>
                  <a:pt x="5120416" y="1276889"/>
                </a:lnTo>
                <a:lnTo>
                  <a:pt x="5124986" y="1351919"/>
                </a:lnTo>
                <a:lnTo>
                  <a:pt x="5128736" y="1427139"/>
                </a:lnTo>
                <a:lnTo>
                  <a:pt x="5131661" y="1502534"/>
                </a:lnTo>
                <a:lnTo>
                  <a:pt x="5133755" y="1578104"/>
                </a:lnTo>
                <a:lnTo>
                  <a:pt x="5135016" y="1653842"/>
                </a:lnTo>
                <a:lnTo>
                  <a:pt x="5135438" y="1729740"/>
                </a:lnTo>
                <a:lnTo>
                  <a:pt x="5134019" y="1880126"/>
                </a:lnTo>
                <a:lnTo>
                  <a:pt x="5129780" y="2029451"/>
                </a:lnTo>
                <a:lnTo>
                  <a:pt x="5122737" y="2177688"/>
                </a:lnTo>
                <a:lnTo>
                  <a:pt x="5118173" y="2251388"/>
                </a:lnTo>
                <a:lnTo>
                  <a:pt x="5112915" y="2324806"/>
                </a:lnTo>
                <a:lnTo>
                  <a:pt x="5106967" y="2397938"/>
                </a:lnTo>
                <a:lnTo>
                  <a:pt x="5100330" y="2470780"/>
                </a:lnTo>
                <a:lnTo>
                  <a:pt x="5093010" y="2543331"/>
                </a:lnTo>
                <a:lnTo>
                  <a:pt x="5085006" y="2615585"/>
                </a:lnTo>
                <a:lnTo>
                  <a:pt x="5076325" y="2687538"/>
                </a:lnTo>
                <a:lnTo>
                  <a:pt x="5066963" y="2759189"/>
                </a:lnTo>
                <a:lnTo>
                  <a:pt x="5056928" y="2830532"/>
                </a:lnTo>
                <a:lnTo>
                  <a:pt x="5046221" y="2901567"/>
                </a:lnTo>
                <a:lnTo>
                  <a:pt x="5034845" y="2972288"/>
                </a:lnTo>
                <a:lnTo>
                  <a:pt x="5022802" y="3042691"/>
                </a:lnTo>
                <a:lnTo>
                  <a:pt x="5010093" y="3112774"/>
                </a:lnTo>
                <a:lnTo>
                  <a:pt x="4996724" y="3182533"/>
                </a:lnTo>
                <a:lnTo>
                  <a:pt x="4982695" y="3251966"/>
                </a:lnTo>
                <a:lnTo>
                  <a:pt x="4968009" y="3321068"/>
                </a:lnTo>
                <a:lnTo>
                  <a:pt x="4952669" y="3389837"/>
                </a:lnTo>
                <a:lnTo>
                  <a:pt x="4936678" y="3458264"/>
                </a:lnTo>
                <a:lnTo>
                  <a:pt x="4920038" y="3526354"/>
                </a:lnTo>
                <a:lnTo>
                  <a:pt x="4902751" y="3594099"/>
                </a:lnTo>
                <a:lnTo>
                  <a:pt x="4884820" y="3661496"/>
                </a:lnTo>
                <a:lnTo>
                  <a:pt x="4866248" y="3728541"/>
                </a:lnTo>
                <a:lnTo>
                  <a:pt x="4847037" y="3795233"/>
                </a:lnTo>
                <a:lnTo>
                  <a:pt x="4827191" y="3861566"/>
                </a:lnTo>
                <a:lnTo>
                  <a:pt x="4806711" y="3927537"/>
                </a:lnTo>
                <a:lnTo>
                  <a:pt x="4785598" y="3993143"/>
                </a:lnTo>
                <a:lnTo>
                  <a:pt x="4763860" y="4058382"/>
                </a:lnTo>
                <a:lnTo>
                  <a:pt x="4741493" y="4123249"/>
                </a:lnTo>
                <a:lnTo>
                  <a:pt x="4718505" y="4187739"/>
                </a:lnTo>
                <a:lnTo>
                  <a:pt x="4694895" y="4251852"/>
                </a:lnTo>
                <a:lnTo>
                  <a:pt x="4670669" y="4315581"/>
                </a:lnTo>
                <a:lnTo>
                  <a:pt x="4645825" y="4378925"/>
                </a:lnTo>
                <a:lnTo>
                  <a:pt x="4620369" y="4441881"/>
                </a:lnTo>
                <a:lnTo>
                  <a:pt x="4594302" y="4504444"/>
                </a:lnTo>
                <a:lnTo>
                  <a:pt x="4567628" y="4566611"/>
                </a:lnTo>
                <a:lnTo>
                  <a:pt x="4540349" y="4628379"/>
                </a:lnTo>
                <a:lnTo>
                  <a:pt x="4512467" y="4689744"/>
                </a:lnTo>
                <a:lnTo>
                  <a:pt x="4483984" y="4750703"/>
                </a:lnTo>
                <a:lnTo>
                  <a:pt x="4454904" y="4811252"/>
                </a:lnTo>
                <a:lnTo>
                  <a:pt x="4425230" y="4871389"/>
                </a:lnTo>
                <a:lnTo>
                  <a:pt x="4394962" y="4931107"/>
                </a:lnTo>
                <a:lnTo>
                  <a:pt x="4364107" y="4990407"/>
                </a:lnTo>
                <a:lnTo>
                  <a:pt x="4332662" y="5049284"/>
                </a:lnTo>
                <a:lnTo>
                  <a:pt x="4300633" y="5107733"/>
                </a:lnTo>
                <a:lnTo>
                  <a:pt x="4268023" y="5165752"/>
                </a:lnTo>
                <a:lnTo>
                  <a:pt x="4234832" y="5223339"/>
                </a:lnTo>
                <a:lnTo>
                  <a:pt x="4201065" y="5280488"/>
                </a:lnTo>
                <a:lnTo>
                  <a:pt x="4166723" y="5337196"/>
                </a:lnTo>
                <a:lnTo>
                  <a:pt x="4131810" y="5393459"/>
                </a:lnTo>
                <a:lnTo>
                  <a:pt x="4096327" y="5449277"/>
                </a:lnTo>
                <a:lnTo>
                  <a:pt x="4060278" y="5504642"/>
                </a:lnTo>
                <a:lnTo>
                  <a:pt x="4023665" y="5559555"/>
                </a:lnTo>
                <a:lnTo>
                  <a:pt x="3986489" y="5614008"/>
                </a:lnTo>
                <a:lnTo>
                  <a:pt x="3948756" y="5668001"/>
                </a:lnTo>
                <a:lnTo>
                  <a:pt x="3910465" y="5721529"/>
                </a:lnTo>
                <a:lnTo>
                  <a:pt x="3871621" y="5774591"/>
                </a:lnTo>
                <a:lnTo>
                  <a:pt x="3832225" y="5827180"/>
                </a:lnTo>
                <a:lnTo>
                  <a:pt x="3792283" y="5879293"/>
                </a:lnTo>
                <a:lnTo>
                  <a:pt x="3751791" y="5930927"/>
                </a:lnTo>
                <a:lnTo>
                  <a:pt x="3710758" y="5982083"/>
                </a:lnTo>
                <a:lnTo>
                  <a:pt x="3669185" y="6032751"/>
                </a:lnTo>
                <a:lnTo>
                  <a:pt x="3627071" y="6082932"/>
                </a:lnTo>
                <a:lnTo>
                  <a:pt x="3584423" y="6132620"/>
                </a:lnTo>
                <a:lnTo>
                  <a:pt x="3541241" y="6181813"/>
                </a:lnTo>
                <a:lnTo>
                  <a:pt x="3497529" y="6230507"/>
                </a:lnTo>
                <a:lnTo>
                  <a:pt x="3453288" y="6278698"/>
                </a:lnTo>
                <a:lnTo>
                  <a:pt x="3408521" y="6326384"/>
                </a:lnTo>
                <a:lnTo>
                  <a:pt x="3363234" y="6373561"/>
                </a:lnTo>
                <a:lnTo>
                  <a:pt x="3317426" y="6420225"/>
                </a:lnTo>
                <a:lnTo>
                  <a:pt x="3271096" y="6466373"/>
                </a:lnTo>
                <a:lnTo>
                  <a:pt x="3224255" y="6512002"/>
                </a:lnTo>
                <a:lnTo>
                  <a:pt x="3176900" y="6557108"/>
                </a:lnTo>
                <a:lnTo>
                  <a:pt x="3129035" y="6601687"/>
                </a:lnTo>
                <a:lnTo>
                  <a:pt x="3080664" y="6645737"/>
                </a:lnTo>
                <a:lnTo>
                  <a:pt x="3031786" y="6689252"/>
                </a:lnTo>
                <a:lnTo>
                  <a:pt x="2982406" y="6732232"/>
                </a:lnTo>
                <a:lnTo>
                  <a:pt x="2932528" y="6774671"/>
                </a:lnTo>
                <a:lnTo>
                  <a:pt x="2882151" y="6816566"/>
                </a:lnTo>
                <a:lnTo>
                  <a:pt x="2831280" y="6857916"/>
                </a:lnTo>
                <a:lnTo>
                  <a:pt x="2831172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09601" y="457205"/>
            <a:ext cx="4887827" cy="1846660"/>
          </a:xfrm>
          <a:ln>
            <a:noFill/>
          </a:ln>
        </p:spPr>
        <p:txBody>
          <a:bodyPr anchor="t">
            <a:spAutoFit/>
          </a:bodyPr>
          <a:lstStyle>
            <a:lvl1pPr>
              <a:lnSpc>
                <a:spcPct val="100000"/>
              </a:lnSpc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Here is a 30pt section divider headline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2A7CF583-A599-9649-AEBA-E2E43A4339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DE9B7F5D-D348-B24A-9284-0ECF8DF10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85F3C04-07A4-0C45-81B1-4971EFC5C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F87DA81-7247-2346-A510-9B4B25B46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2A09DAFA-0D21-AF45-9DA5-D5C51AE0D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22C4545-D602-4242-BB15-B059EEC4C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6A168180-9735-6B49-95DE-C027A0B26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CFBDD64-2D10-3242-9C43-3EA98ED4FE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C5175F2-68B9-C543-BD8B-CF28C7C3C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F7BDE80-3D2F-BC44-A0A7-9628BD292F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123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 sz="2667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192287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48267"/>
          </a:xfrm>
        </p:spPr>
        <p:txBody>
          <a:bodyPr/>
          <a:lstStyle>
            <a:lvl1pPr>
              <a:lnSpc>
                <a:spcPts val="3467"/>
              </a:lnSpc>
              <a:defRPr sz="32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0"/>
          </p:nvPr>
        </p:nvSpPr>
        <p:spPr>
          <a:xfrm>
            <a:off x="609600" y="1560016"/>
            <a:ext cx="10972800" cy="738664"/>
          </a:xfrm>
          <a:prstGeom prst="rect">
            <a:avLst/>
          </a:prstGeom>
        </p:spPr>
        <p:txBody>
          <a:bodyPr rtlCol="0"/>
          <a:lstStyle>
            <a:lvl1pPr>
              <a:defRPr sz="16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600">
                <a:latin typeface="+mn-lt"/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B7B95B1C-079B-4EEA-8D49-AB0863C8238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B9F9B50A-7B25-4BED-BAF2-94EBCE73B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0459D154-C3C9-4020-8C9F-A1BDC23E0C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B599109-4F8D-4476-A092-57CF43F02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A42B5D58-7DB3-42C6-BA9A-1AF269F7F7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F2BC6A94-FDAB-4121-9356-DFF8FC12E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A3AFF12-7504-4E92-89C8-DF582BD47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311B1D0-1126-44F1-8136-98FDBB0CA0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027E867D-72BE-4980-9399-83F7E2FB4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5565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36584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18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67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884CE-F2DF-44C5-A271-E6C4639EAB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67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39426-BCEF-4141-90B9-7D811BECFB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33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11C0A-E031-486B-8E49-06D4C0C33C8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21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333D1-9FEE-4AC5-8463-4AD56C82D0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405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14377-7156-48F5-AD84-08286BFEE0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57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8C48D-38DB-4D46-9EA7-94919BD78B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712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E232F-A244-468C-A7A8-213D244DC3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98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F4201-C277-48AC-8F7F-0B134B42DE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263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FB21F-6DDF-4BFA-B823-EB23C63DC0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395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5AA2F-BD78-4323-8CCB-2B8C82BA450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060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EEA78-A70F-4762-A6BA-EE97984797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4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3C243-2E7C-4312-815B-F82B3F059E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6283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21169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3898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56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77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C341E-C0C1-407E-91C5-22FF09B6BB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94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21B2B-2FDA-479F-B4EB-28CB4D4A8F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51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403-9015-41AD-B440-1A72C79F7E2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30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B008-C384-4367-BB27-31F22A318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152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38937-2EBB-442F-9D61-FB571EA7F19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24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65B10-B733-437B-A19C-C87C8A1BC7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463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13431C-8AC5-4BC4-A934-D66B72C8574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99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13C82-904A-4147-99BE-865BBD4030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439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7AA7E-E2C9-4A6C-9E14-4BC020D86A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169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D0C2-C9E7-4F20-9250-E224F12AD00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509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46CD3-4383-45C7-8B93-A7FD2642EB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595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3D6CD-3B73-4CED-8BBB-629E111AD5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710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F719-3B17-4FA2-BDCB-DB6753CD5F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9962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867369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1" y="1605794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 marL="2000250" indent="-171450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2606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532564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7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3" y="928129"/>
            <a:ext cx="10598311" cy="1470025"/>
          </a:xfrm>
        </p:spPr>
        <p:txBody>
          <a:bodyPr anchor="t">
            <a:normAutofit/>
          </a:bodyPr>
          <a:lstStyle>
            <a:lvl1pPr algn="l">
              <a:defRPr sz="4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3" y="400838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12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500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5" y="6411914"/>
            <a:ext cx="6786033" cy="365125"/>
          </a:xfrm>
        </p:spPr>
        <p:txBody>
          <a:bodyPr anchor="b"/>
          <a:lstStyle>
            <a:lvl1pPr algn="r">
              <a:defRPr sz="7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527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3017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29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277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772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88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4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411C-EE97-4DE1-B21A-5AD2BD4754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093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034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937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890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73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92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6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345831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7645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6250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67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18CA-4201-410C-BCF8-D2C8949AD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3213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C4FCA7-0DF2-450D-B35E-798EEBD244B0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4501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31194-732A-4CDB-86DC-363971E0928E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286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10A6E-3053-407B-B03D-7C3A90C07311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45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FB8CC-D6B5-4134-9098-51735B0A61A0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458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B581-336A-405A-BB72-E520DF5AB6B0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71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B171C-C8A3-4AA5-A294-52CED07337FF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1726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411B9-8E40-4DA1-AC07-F495C3F82AAB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88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9583-68E6-4D48-BDC2-450147392876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600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74953-9C34-4C6E-AE9D-13D99EB71BB7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24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D64AE-44EC-41CC-A799-5268D9CEED5C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11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ACED9-5B7F-48E3-8A5A-DB2654FB4C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2975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F78A3-C69A-47CB-92CC-8216A1097087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956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-30791"/>
            <a:ext cx="12358903" cy="69349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4000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827405"/>
            <a:ext cx="10972800" cy="1143000"/>
          </a:xfrm>
        </p:spPr>
        <p:txBody>
          <a:bodyPr>
            <a:normAutofit/>
          </a:bodyPr>
          <a:lstStyle>
            <a:lvl1pPr algn="ctr">
              <a:defRPr sz="4000">
                <a:solidFill>
                  <a:srgbClr val="595959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582400" y="6461541"/>
            <a:ext cx="481744" cy="36618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B3D87A09-FA4F-C841-A71E-05407FCA2FD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128186" y="2324482"/>
            <a:ext cx="9935633" cy="554567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1129127" y="3197807"/>
            <a:ext cx="9934692" cy="2322045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buClr>
                <a:schemeClr val="accent6"/>
              </a:buClr>
              <a:defRPr sz="1600">
                <a:solidFill>
                  <a:srgbClr val="595959"/>
                </a:solidFill>
                <a:latin typeface="Century Gothic"/>
                <a:cs typeface="Century Gothic"/>
              </a:defRPr>
            </a:lvl1pPr>
            <a:lvl2pPr>
              <a:lnSpc>
                <a:spcPct val="100000"/>
              </a:lnSpc>
              <a:buClr>
                <a:schemeClr val="accent6"/>
              </a:buClr>
              <a:defRPr sz="1400">
                <a:solidFill>
                  <a:srgbClr val="595959"/>
                </a:solidFill>
                <a:latin typeface="Century Gothic"/>
                <a:cs typeface="Century Gothic"/>
              </a:defRPr>
            </a:lvl2pPr>
            <a:lvl3pPr>
              <a:lnSpc>
                <a:spcPct val="100000"/>
              </a:lnSpc>
              <a:buClr>
                <a:schemeClr val="accent6"/>
              </a:buClr>
              <a:defRPr sz="1200">
                <a:solidFill>
                  <a:srgbClr val="595959"/>
                </a:solidFill>
                <a:latin typeface="Century Gothic"/>
                <a:cs typeface="Century Gothic"/>
              </a:defRPr>
            </a:lvl3pPr>
            <a:lvl4pPr>
              <a:lnSpc>
                <a:spcPct val="100000"/>
              </a:lnSpc>
              <a:buClr>
                <a:schemeClr val="accent6"/>
              </a:buClr>
              <a:defRPr sz="1000">
                <a:solidFill>
                  <a:srgbClr val="595959"/>
                </a:solidFill>
                <a:latin typeface="Century Gothic"/>
                <a:cs typeface="Century Gothic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60890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1529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267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4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8447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780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50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075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635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AD88-24BE-42C4-9CD0-C00C6CF033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172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40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5781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804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337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079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663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12192000" cy="17383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1019" y="2108200"/>
            <a:ext cx="4480983" cy="47498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427569" y="6356353"/>
            <a:ext cx="6786033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UHC Sans Light"/>
                <a:ea typeface="+mn-ea"/>
                <a:cs typeface="UHC Sans Ligh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525" dirty="0">
                <a:solidFill>
                  <a:prstClr val="black">
                    <a:tint val="75000"/>
                  </a:prstClr>
                </a:solidFill>
              </a:rPr>
              <a:t>Proprietary Information of UnitedHealth Group.  Do not distribute or reproduce without express permission of UnitedHealth Group.</a:t>
            </a: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288088"/>
            <a:ext cx="2241551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2" y="918337"/>
            <a:ext cx="10475709" cy="820589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26754" y="2108044"/>
            <a:ext cx="5070068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F2F2F2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683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532566"/>
            <a:ext cx="12192000" cy="33178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769" y="6069013"/>
            <a:ext cx="2241551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26754" y="928131"/>
            <a:ext cx="10598311" cy="1470025"/>
          </a:xfrm>
        </p:spPr>
        <p:txBody>
          <a:bodyPr anchor="t">
            <a:normAutofit/>
          </a:bodyPr>
          <a:lstStyle>
            <a:lvl1pPr algn="l">
              <a:defRPr sz="3000" b="0" i="0">
                <a:solidFill>
                  <a:schemeClr val="accent1"/>
                </a:solidFill>
                <a:latin typeface="UHC Sans Light"/>
                <a:cs typeface="UHC Sans Ligh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26754" y="400840"/>
            <a:ext cx="6635751" cy="285457"/>
          </a:xfrm>
        </p:spPr>
        <p:txBody>
          <a:bodyPr>
            <a:normAutofit/>
          </a:bodyPr>
          <a:lstStyle>
            <a:lvl1pPr marL="0" indent="0" algn="l">
              <a:buNone/>
              <a:defRPr sz="900" b="0" i="0" baseline="0">
                <a:solidFill>
                  <a:srgbClr val="003DA1"/>
                </a:solidFill>
                <a:latin typeface="UHC Sans Light"/>
                <a:cs typeface="UHC Sans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426752" y="2628744"/>
            <a:ext cx="8534400" cy="1752600"/>
          </a:xfrm>
        </p:spPr>
        <p:txBody>
          <a:bodyPr>
            <a:normAutofit/>
          </a:bodyPr>
          <a:lstStyle>
            <a:lvl1pPr marL="0" indent="0" algn="l">
              <a:buNone/>
              <a:defRPr sz="1125" b="0" i="0">
                <a:solidFill>
                  <a:schemeClr val="tx1"/>
                </a:solidFill>
                <a:latin typeface="UHC Sans Regular"/>
                <a:cs typeface="UHC Sans Regular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4976286" y="6411916"/>
            <a:ext cx="6786033" cy="365125"/>
          </a:xfrm>
        </p:spPr>
        <p:txBody>
          <a:bodyPr anchor="b"/>
          <a:lstStyle>
            <a:lvl1pPr algn="r">
              <a:defRPr sz="525" b="0" i="0">
                <a:solidFill>
                  <a:schemeClr val="bg1"/>
                </a:solidFill>
                <a:latin typeface="UHC Sans Light"/>
                <a:cs typeface="UHC Sans Ligh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90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89"/>
          <p:cNvPicPr preferRelativeResize="0"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4" b="8108"/>
          <a:stretch/>
        </p:blipFill>
        <p:spPr>
          <a:xfrm>
            <a:off x="-46178" y="0"/>
            <a:ext cx="12274179" cy="69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90"/>
          <p:cNvSpPr/>
          <p:nvPr/>
        </p:nvSpPr>
        <p:spPr>
          <a:xfrm>
            <a:off x="-46179" y="-10432"/>
            <a:ext cx="12274179" cy="6908800"/>
          </a:xfrm>
          <a:prstGeom prst="rect">
            <a:avLst/>
          </a:prstGeom>
          <a:solidFill>
            <a:schemeClr val="bg1">
              <a:alpha val="79620"/>
            </a:schemeClr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algn="r" defTabSz="342900"/>
            <a:endParaRPr sz="1350" b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168619"/>
            <a:ext cx="10972800" cy="1143000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609600" y="3548810"/>
            <a:ext cx="10972800" cy="151765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1650" b="0" i="0">
                <a:solidFill>
                  <a:srgbClr val="FFFFFF"/>
                </a:solidFill>
                <a:latin typeface="Century Gothic"/>
                <a:cs typeface="Century Gothic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" y="3429000"/>
            <a:ext cx="12227999" cy="14968"/>
          </a:xfrm>
          <a:prstGeom prst="line">
            <a:avLst/>
          </a:prstGeom>
          <a:ln w="6350" cmpd="sng">
            <a:solidFill>
              <a:schemeClr val="accent6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609600" y="640253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595959"/>
                </a:solidFill>
                <a:latin typeface="Century Gothic"/>
                <a:cs typeface="Century Gothic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Shape 94"/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264" y="6116943"/>
            <a:ext cx="1459829" cy="4788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8783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4347" y="6321552"/>
            <a:ext cx="4383311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ctr">
              <a:defRPr sz="75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0556" y="6321552"/>
            <a:ext cx="711200" cy="310896"/>
          </a:xfrm>
          <a:prstGeom prst="rect">
            <a:avLst/>
          </a:prstGeom>
        </p:spPr>
        <p:txBody>
          <a:bodyPr lIns="81628" tIns="40814" rIns="81628" bIns="40814" anchor="ctr"/>
          <a:lstStyle>
            <a:lvl1pPr algn="r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F428C-8FAD-475E-82C3-C59BAC0731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372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24526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365760" y="353987"/>
            <a:ext cx="11054080" cy="97502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3200" b="0" i="0">
                <a:latin typeface="Calibri Light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FF5889-7853-4102-BCCB-44817E16C6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4CD8F-8127-4940-9BBC-DD50066780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461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944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88720" y="174308"/>
            <a:ext cx="9814560" cy="582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603869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eneral bull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35453" y="1605796"/>
            <a:ext cx="11080751" cy="4975225"/>
          </a:xfrm>
          <a:prstGeom prst="rect">
            <a:avLst/>
          </a:prstGeom>
        </p:spPr>
        <p:txBody>
          <a:bodyPr vert="horz"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350"/>
            </a:lvl4pPr>
            <a:lvl5pPr marL="1500188" indent="-128588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8064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6747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4B3D620-41BC-C349-B796-23CD4AB3FE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41308671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0" y="1549529"/>
            <a:ext cx="10972800" cy="841256"/>
          </a:xfrm>
          <a:prstGeom prst="rect">
            <a:avLst/>
          </a:prstGeom>
        </p:spPr>
        <p:txBody>
          <a:bodyPr rtlCol="0"/>
          <a:lstStyle>
            <a:lvl1pPr>
              <a:lnSpc>
                <a:spcPct val="100000"/>
              </a:lnSpc>
              <a:spcAft>
                <a:spcPts val="400"/>
              </a:spcAft>
              <a:buFont typeface="System Font Regular"/>
              <a:buChar char="—"/>
              <a:defRPr sz="1600"/>
            </a:lvl1pPr>
            <a:lvl2pPr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Char char="•"/>
              <a:defRPr sz="1600"/>
            </a:lvl2pPr>
            <a:lvl3pPr>
              <a:lnSpc>
                <a:spcPct val="100000"/>
              </a:lnSpc>
              <a:spcAft>
                <a:spcPts val="400"/>
              </a:spcAft>
              <a:buFont typeface="Courier New" panose="02070309020205020404" pitchFamily="49" charset="0"/>
              <a:buChar char="o"/>
              <a:defRPr sz="1600"/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2"/>
            <a:ext cx="10972800" cy="73033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9E702B-FE47-684C-A715-5A28D63C1C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3952247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49975CE-EE67-7845-8C0C-80B136D4AD15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6" y="1559039"/>
            <a:ext cx="5153519" cy="738664"/>
          </a:xfrm>
          <a:prstGeom prst="rect">
            <a:avLst/>
          </a:prstGeom>
        </p:spPr>
        <p:txBody>
          <a:bodyPr rtlCol="0">
            <a:sp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1800"/>
            </a:lvl1pPr>
            <a:lvl2pPr marL="457189" indent="0">
              <a:spcAft>
                <a:spcPts val="800"/>
              </a:spcAft>
              <a:buNone/>
              <a:defRPr sz="3000"/>
            </a:lvl2pPr>
            <a:lvl3pPr marL="914377" indent="0">
              <a:spcAft>
                <a:spcPts val="800"/>
              </a:spcAft>
              <a:buNone/>
              <a:defRPr sz="3000"/>
            </a:lvl3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57202"/>
            <a:ext cx="5153519" cy="11018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652339" y="457200"/>
            <a:ext cx="4930061" cy="738664"/>
          </a:xfrm>
        </p:spPr>
        <p:txBody>
          <a:bodyPr/>
          <a:lstStyle>
            <a:lvl1pPr marL="342891" marR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  <a:lvl2pPr marL="742932" marR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>
                <a:solidFill>
                  <a:schemeClr val="tx1"/>
                </a:solidFill>
              </a:defRPr>
            </a:lvl2pPr>
            <a:lvl3pPr marL="1142971" marR="0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>
                <a:solidFill>
                  <a:schemeClr val="tx1"/>
                </a:solidFill>
              </a:defRPr>
            </a:lvl3pPr>
            <a:lvl4pPr marL="571486" indent="-22542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917552" indent="-231769">
              <a:buFont typeface="Arial" panose="020B0604020202020204" pitchFamily="34" charset="0"/>
              <a:buChar char="•"/>
              <a:defRPr/>
            </a:lvl5pPr>
          </a:lstStyle>
          <a:p>
            <a:pPr marL="342891" marR="0" lvl="0" indent="-342891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—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Click to edit Master text styles</a:t>
            </a:r>
          </a:p>
          <a:p>
            <a:pPr marL="742932" marR="0" lvl="1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Second level</a:t>
            </a:r>
          </a:p>
          <a:p>
            <a:pPr marL="1142971" marR="0" lvl="2" indent="-22859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</a:rPr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F365ECE-A550-1D48-9A88-A921199C69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715003"/>
            <a:ext cx="10972800" cy="164148"/>
          </a:xfrm>
        </p:spPr>
        <p:txBody>
          <a:bodyPr/>
          <a:lstStyle>
            <a:lvl1pPr marL="0" indent="0">
              <a:buNone/>
              <a:defRPr sz="1067" i="1"/>
            </a:lvl1pPr>
          </a:lstStyle>
          <a:p>
            <a:pPr lvl="0"/>
            <a:r>
              <a:rPr lang="en-US"/>
              <a:t>Click to edit footer</a:t>
            </a:r>
          </a:p>
        </p:txBody>
      </p:sp>
    </p:spTree>
    <p:extLst>
      <p:ext uri="{BB962C8B-B14F-4D97-AF65-F5344CB8AC3E}">
        <p14:creationId xmlns:p14="http://schemas.microsoft.com/office/powerpoint/2010/main" val="379804278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lide -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id="{6721D96E-44A0-A44A-ABE9-BC95E9429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" t="743" r="45007" b="924"/>
          <a:stretch/>
        </p:blipFill>
        <p:spPr>
          <a:xfrm>
            <a:off x="6992787" y="0"/>
            <a:ext cx="5199213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27" name="Group 1">
            <a:extLst>
              <a:ext uri="{FF2B5EF4-FFF2-40B4-BE49-F238E27FC236}">
                <a16:creationId xmlns:a16="http://schemas.microsoft.com/office/drawing/2014/main" id="{CAFAF2AD-8B71-F54A-823A-B2E5C70EACF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7097"/>
            <a:ext cx="969664" cy="390523"/>
            <a:chOff x="161925" y="1530350"/>
            <a:chExt cx="10079038" cy="4059238"/>
          </a:xfrm>
          <a:solidFill>
            <a:schemeClr val="bg2"/>
          </a:solidFill>
        </p:grpSpPr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07A8E088-D06F-424C-9163-60576D656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0" name="Freeform 2">
              <a:extLst>
                <a:ext uri="{FF2B5EF4-FFF2-40B4-BE49-F238E27FC236}">
                  <a16:creationId xmlns:a16="http://schemas.microsoft.com/office/drawing/2014/main" id="{0CAB45C8-4B0C-9F4A-AE70-175CE97E6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1" name="Freeform 3">
              <a:extLst>
                <a:ext uri="{FF2B5EF4-FFF2-40B4-BE49-F238E27FC236}">
                  <a16:creationId xmlns:a16="http://schemas.microsoft.com/office/drawing/2014/main" id="{47B09A68-0AD2-D04A-865B-EB92CDFDC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851A6471-7E24-EE41-B3D2-064A3DAD7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60169262-794D-EF46-9C91-8C3815E95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4" name="Freeform 6">
              <a:extLst>
                <a:ext uri="{FF2B5EF4-FFF2-40B4-BE49-F238E27FC236}">
                  <a16:creationId xmlns:a16="http://schemas.microsoft.com/office/drawing/2014/main" id="{8D780A38-1635-494D-BFE3-B5C5DA6E8C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5" name="Freeform 7">
              <a:extLst>
                <a:ext uri="{FF2B5EF4-FFF2-40B4-BE49-F238E27FC236}">
                  <a16:creationId xmlns:a16="http://schemas.microsoft.com/office/drawing/2014/main" id="{270C0C08-C08A-6A49-A158-CD8FCDBAFA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4B71D626-9E9D-4641-AD3B-09F77E6C5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290B7CC3-8452-B840-A02A-ED5F8DCFE27E}"/>
              </a:ext>
            </a:extLst>
          </p:cNvPr>
          <p:cNvSpPr/>
          <p:nvPr userDrawn="1"/>
        </p:nvSpPr>
        <p:spPr>
          <a:xfrm>
            <a:off x="1" y="0"/>
            <a:ext cx="8599583" cy="6858000"/>
          </a:xfrm>
          <a:custGeom>
            <a:avLst/>
            <a:gdLst>
              <a:gd name="connsiteX0" fmla="*/ 0 w 6487378"/>
              <a:gd name="connsiteY0" fmla="*/ 0 h 5143500"/>
              <a:gd name="connsiteX1" fmla="*/ 5599914 w 6487378"/>
              <a:gd name="connsiteY1" fmla="*/ 0 h 5143500"/>
              <a:gd name="connsiteX2" fmla="*/ 5621526 w 6487378"/>
              <a:gd name="connsiteY2" fmla="*/ 29400 h 5143500"/>
              <a:gd name="connsiteX3" fmla="*/ 5642905 w 6487378"/>
              <a:gd name="connsiteY3" fmla="*/ 58980 h 5143500"/>
              <a:gd name="connsiteX4" fmla="*/ 5664052 w 6487378"/>
              <a:gd name="connsiteY4" fmla="*/ 88738 h 5143500"/>
              <a:gd name="connsiteX5" fmla="*/ 5684964 w 6487378"/>
              <a:gd name="connsiteY5" fmla="*/ 118673 h 5143500"/>
              <a:gd name="connsiteX6" fmla="*/ 5705639 w 6487378"/>
              <a:gd name="connsiteY6" fmla="*/ 148782 h 5143500"/>
              <a:gd name="connsiteX7" fmla="*/ 5726078 w 6487378"/>
              <a:gd name="connsiteY7" fmla="*/ 179066 h 5143500"/>
              <a:gd name="connsiteX8" fmla="*/ 5746278 w 6487378"/>
              <a:gd name="connsiteY8" fmla="*/ 209522 h 5143500"/>
              <a:gd name="connsiteX9" fmla="*/ 5766238 w 6487378"/>
              <a:gd name="connsiteY9" fmla="*/ 240150 h 5143500"/>
              <a:gd name="connsiteX10" fmla="*/ 5785957 w 6487378"/>
              <a:gd name="connsiteY10" fmla="*/ 270947 h 5143500"/>
              <a:gd name="connsiteX11" fmla="*/ 5805433 w 6487378"/>
              <a:gd name="connsiteY11" fmla="*/ 301913 h 5143500"/>
              <a:gd name="connsiteX12" fmla="*/ 5824665 w 6487378"/>
              <a:gd name="connsiteY12" fmla="*/ 333047 h 5143500"/>
              <a:gd name="connsiteX13" fmla="*/ 5843651 w 6487378"/>
              <a:gd name="connsiteY13" fmla="*/ 364346 h 5143500"/>
              <a:gd name="connsiteX14" fmla="*/ 5862391 w 6487378"/>
              <a:gd name="connsiteY14" fmla="*/ 395810 h 5143500"/>
              <a:gd name="connsiteX15" fmla="*/ 5880883 w 6487378"/>
              <a:gd name="connsiteY15" fmla="*/ 427437 h 5143500"/>
              <a:gd name="connsiteX16" fmla="*/ 5899126 w 6487378"/>
              <a:gd name="connsiteY16" fmla="*/ 459227 h 5143500"/>
              <a:gd name="connsiteX17" fmla="*/ 5917119 w 6487378"/>
              <a:gd name="connsiteY17" fmla="*/ 491176 h 5143500"/>
              <a:gd name="connsiteX18" fmla="*/ 5934859 w 6487378"/>
              <a:gd name="connsiteY18" fmla="*/ 523285 h 5143500"/>
              <a:gd name="connsiteX19" fmla="*/ 5952345 w 6487378"/>
              <a:gd name="connsiteY19" fmla="*/ 555552 h 5143500"/>
              <a:gd name="connsiteX20" fmla="*/ 5969577 w 6487378"/>
              <a:gd name="connsiteY20" fmla="*/ 587975 h 5143500"/>
              <a:gd name="connsiteX21" fmla="*/ 5986553 w 6487378"/>
              <a:gd name="connsiteY21" fmla="*/ 620555 h 5143500"/>
              <a:gd name="connsiteX22" fmla="*/ 6003271 w 6487378"/>
              <a:gd name="connsiteY22" fmla="*/ 653287 h 5143500"/>
              <a:gd name="connsiteX23" fmla="*/ 6019731 w 6487378"/>
              <a:gd name="connsiteY23" fmla="*/ 686172 h 5143500"/>
              <a:gd name="connsiteX24" fmla="*/ 6035931 w 6487378"/>
              <a:gd name="connsiteY24" fmla="*/ 719209 h 5143500"/>
              <a:gd name="connsiteX25" fmla="*/ 6051868 w 6487378"/>
              <a:gd name="connsiteY25" fmla="*/ 752396 h 5143500"/>
              <a:gd name="connsiteX26" fmla="*/ 6067545 w 6487378"/>
              <a:gd name="connsiteY26" fmla="*/ 785731 h 5143500"/>
              <a:gd name="connsiteX27" fmla="*/ 6082956 w 6487378"/>
              <a:gd name="connsiteY27" fmla="*/ 819213 h 5143500"/>
              <a:gd name="connsiteX28" fmla="*/ 6098101 w 6487378"/>
              <a:gd name="connsiteY28" fmla="*/ 852841 h 5143500"/>
              <a:gd name="connsiteX29" fmla="*/ 6112981 w 6487378"/>
              <a:gd name="connsiteY29" fmla="*/ 886614 h 5143500"/>
              <a:gd name="connsiteX30" fmla="*/ 6127592 w 6487378"/>
              <a:gd name="connsiteY30" fmla="*/ 920530 h 5143500"/>
              <a:gd name="connsiteX31" fmla="*/ 6141934 w 6487378"/>
              <a:gd name="connsiteY31" fmla="*/ 954588 h 5143500"/>
              <a:gd name="connsiteX32" fmla="*/ 6156004 w 6487378"/>
              <a:gd name="connsiteY32" fmla="*/ 988787 h 5143500"/>
              <a:gd name="connsiteX33" fmla="*/ 6169804 w 6487378"/>
              <a:gd name="connsiteY33" fmla="*/ 1023125 h 5143500"/>
              <a:gd name="connsiteX34" fmla="*/ 6183329 w 6487378"/>
              <a:gd name="connsiteY34" fmla="*/ 1057601 h 5143500"/>
              <a:gd name="connsiteX35" fmla="*/ 6196579 w 6487378"/>
              <a:gd name="connsiteY35" fmla="*/ 1092212 h 5143500"/>
              <a:gd name="connsiteX36" fmla="*/ 6209554 w 6487378"/>
              <a:gd name="connsiteY36" fmla="*/ 1126961 h 5143500"/>
              <a:gd name="connsiteX37" fmla="*/ 6222251 w 6487378"/>
              <a:gd name="connsiteY37" fmla="*/ 1161842 h 5143500"/>
              <a:gd name="connsiteX38" fmla="*/ 6234669 w 6487378"/>
              <a:gd name="connsiteY38" fmla="*/ 1196856 h 5143500"/>
              <a:gd name="connsiteX39" fmla="*/ 6246807 w 6487378"/>
              <a:gd name="connsiteY39" fmla="*/ 1232001 h 5143500"/>
              <a:gd name="connsiteX40" fmla="*/ 6258663 w 6487378"/>
              <a:gd name="connsiteY40" fmla="*/ 1267277 h 5143500"/>
              <a:gd name="connsiteX41" fmla="*/ 6270237 w 6487378"/>
              <a:gd name="connsiteY41" fmla="*/ 1302680 h 5143500"/>
              <a:gd name="connsiteX42" fmla="*/ 6281526 w 6487378"/>
              <a:gd name="connsiteY42" fmla="*/ 1338211 h 5143500"/>
              <a:gd name="connsiteX43" fmla="*/ 6292530 w 6487378"/>
              <a:gd name="connsiteY43" fmla="*/ 1373868 h 5143500"/>
              <a:gd name="connsiteX44" fmla="*/ 6303246 w 6487378"/>
              <a:gd name="connsiteY44" fmla="*/ 1409650 h 5143500"/>
              <a:gd name="connsiteX45" fmla="*/ 6313675 w 6487378"/>
              <a:gd name="connsiteY45" fmla="*/ 1445555 h 5143500"/>
              <a:gd name="connsiteX46" fmla="*/ 6323815 w 6487378"/>
              <a:gd name="connsiteY46" fmla="*/ 1481581 h 5143500"/>
              <a:gd name="connsiteX47" fmla="*/ 6333663 w 6487378"/>
              <a:gd name="connsiteY47" fmla="*/ 1517729 h 5143500"/>
              <a:gd name="connsiteX48" fmla="*/ 6343219 w 6487378"/>
              <a:gd name="connsiteY48" fmla="*/ 1553995 h 5143500"/>
              <a:gd name="connsiteX49" fmla="*/ 6352482 w 6487378"/>
              <a:gd name="connsiteY49" fmla="*/ 1590379 h 5143500"/>
              <a:gd name="connsiteX50" fmla="*/ 6361450 w 6487378"/>
              <a:gd name="connsiteY50" fmla="*/ 1626880 h 5143500"/>
              <a:gd name="connsiteX51" fmla="*/ 6370121 w 6487378"/>
              <a:gd name="connsiteY51" fmla="*/ 1663496 h 5143500"/>
              <a:gd name="connsiteX52" fmla="*/ 6378495 w 6487378"/>
              <a:gd name="connsiteY52" fmla="*/ 1700226 h 5143500"/>
              <a:gd name="connsiteX53" fmla="*/ 6386570 w 6487378"/>
              <a:gd name="connsiteY53" fmla="*/ 1737068 h 5143500"/>
              <a:gd name="connsiteX54" fmla="*/ 6394345 w 6487378"/>
              <a:gd name="connsiteY54" fmla="*/ 1774022 h 5143500"/>
              <a:gd name="connsiteX55" fmla="*/ 6401818 w 6487378"/>
              <a:gd name="connsiteY55" fmla="*/ 1811087 h 5143500"/>
              <a:gd name="connsiteX56" fmla="*/ 6408988 w 6487378"/>
              <a:gd name="connsiteY56" fmla="*/ 1848259 h 5143500"/>
              <a:gd name="connsiteX57" fmla="*/ 6415854 w 6487378"/>
              <a:gd name="connsiteY57" fmla="*/ 1885538 h 5143500"/>
              <a:gd name="connsiteX58" fmla="*/ 6422414 w 6487378"/>
              <a:gd name="connsiteY58" fmla="*/ 1922924 h 5143500"/>
              <a:gd name="connsiteX59" fmla="*/ 6428668 w 6487378"/>
              <a:gd name="connsiteY59" fmla="*/ 1960413 h 5143500"/>
              <a:gd name="connsiteX60" fmla="*/ 6434612 w 6487378"/>
              <a:gd name="connsiteY60" fmla="*/ 1998006 h 5143500"/>
              <a:gd name="connsiteX61" fmla="*/ 6440248 w 6487378"/>
              <a:gd name="connsiteY61" fmla="*/ 2035701 h 5143500"/>
              <a:gd name="connsiteX62" fmla="*/ 6445573 w 6487378"/>
              <a:gd name="connsiteY62" fmla="*/ 2073497 h 5143500"/>
              <a:gd name="connsiteX63" fmla="*/ 6450585 w 6487378"/>
              <a:gd name="connsiteY63" fmla="*/ 2111392 h 5143500"/>
              <a:gd name="connsiteX64" fmla="*/ 6455283 w 6487378"/>
              <a:gd name="connsiteY64" fmla="*/ 2149385 h 5143500"/>
              <a:gd name="connsiteX65" fmla="*/ 6459666 w 6487378"/>
              <a:gd name="connsiteY65" fmla="*/ 2187474 h 5143500"/>
              <a:gd name="connsiteX66" fmla="*/ 6463734 w 6487378"/>
              <a:gd name="connsiteY66" fmla="*/ 2225658 h 5143500"/>
              <a:gd name="connsiteX67" fmla="*/ 6467483 w 6487378"/>
              <a:gd name="connsiteY67" fmla="*/ 2263937 h 5143500"/>
              <a:gd name="connsiteX68" fmla="*/ 6470914 w 6487378"/>
              <a:gd name="connsiteY68" fmla="*/ 2302307 h 5143500"/>
              <a:gd name="connsiteX69" fmla="*/ 6474024 w 6487378"/>
              <a:gd name="connsiteY69" fmla="*/ 2340770 h 5143500"/>
              <a:gd name="connsiteX70" fmla="*/ 6476812 w 6487378"/>
              <a:gd name="connsiteY70" fmla="*/ 2379321 h 5143500"/>
              <a:gd name="connsiteX71" fmla="*/ 6479277 w 6487378"/>
              <a:gd name="connsiteY71" fmla="*/ 2417962 h 5143500"/>
              <a:gd name="connsiteX72" fmla="*/ 6481418 w 6487378"/>
              <a:gd name="connsiteY72" fmla="*/ 2456690 h 5143500"/>
              <a:gd name="connsiteX73" fmla="*/ 6483234 w 6487378"/>
              <a:gd name="connsiteY73" fmla="*/ 2495503 h 5143500"/>
              <a:gd name="connsiteX74" fmla="*/ 6484722 w 6487378"/>
              <a:gd name="connsiteY74" fmla="*/ 2534401 h 5143500"/>
              <a:gd name="connsiteX75" fmla="*/ 6485882 w 6487378"/>
              <a:gd name="connsiteY75" fmla="*/ 2573382 h 5143500"/>
              <a:gd name="connsiteX76" fmla="*/ 6486712 w 6487378"/>
              <a:gd name="connsiteY76" fmla="*/ 2612446 h 5143500"/>
              <a:gd name="connsiteX77" fmla="*/ 6487211 w 6487378"/>
              <a:gd name="connsiteY77" fmla="*/ 2651589 h 5143500"/>
              <a:gd name="connsiteX78" fmla="*/ 6487378 w 6487378"/>
              <a:gd name="connsiteY78" fmla="*/ 2690813 h 5143500"/>
              <a:gd name="connsiteX79" fmla="*/ 6487211 w 6487378"/>
              <a:gd name="connsiteY79" fmla="*/ 2730072 h 5143500"/>
              <a:gd name="connsiteX80" fmla="*/ 6486711 w 6487378"/>
              <a:gd name="connsiteY80" fmla="*/ 2769253 h 5143500"/>
              <a:gd name="connsiteX81" fmla="*/ 6485879 w 6487378"/>
              <a:gd name="connsiteY81" fmla="*/ 2808353 h 5143500"/>
              <a:gd name="connsiteX82" fmla="*/ 6484717 w 6487378"/>
              <a:gd name="connsiteY82" fmla="*/ 2847371 h 5143500"/>
              <a:gd name="connsiteX83" fmla="*/ 6483226 w 6487378"/>
              <a:gd name="connsiteY83" fmla="*/ 2886306 h 5143500"/>
              <a:gd name="connsiteX84" fmla="*/ 6481407 w 6487378"/>
              <a:gd name="connsiteY84" fmla="*/ 2925156 h 5143500"/>
              <a:gd name="connsiteX85" fmla="*/ 6479262 w 6487378"/>
              <a:gd name="connsiteY85" fmla="*/ 2963920 h 5143500"/>
              <a:gd name="connsiteX86" fmla="*/ 6476792 w 6487378"/>
              <a:gd name="connsiteY86" fmla="*/ 3002596 h 5143500"/>
              <a:gd name="connsiteX87" fmla="*/ 6473998 w 6487378"/>
              <a:gd name="connsiteY87" fmla="*/ 3041184 h 5143500"/>
              <a:gd name="connsiteX88" fmla="*/ 6470882 w 6487378"/>
              <a:gd name="connsiteY88" fmla="*/ 3079682 h 5143500"/>
              <a:gd name="connsiteX89" fmla="*/ 6467445 w 6487378"/>
              <a:gd name="connsiteY89" fmla="*/ 3118088 h 5143500"/>
              <a:gd name="connsiteX90" fmla="*/ 6463688 w 6487378"/>
              <a:gd name="connsiteY90" fmla="*/ 3156402 h 5143500"/>
              <a:gd name="connsiteX91" fmla="*/ 6459613 w 6487378"/>
              <a:gd name="connsiteY91" fmla="*/ 3194621 h 5143500"/>
              <a:gd name="connsiteX92" fmla="*/ 6455222 w 6487378"/>
              <a:gd name="connsiteY92" fmla="*/ 3232745 h 5143500"/>
              <a:gd name="connsiteX93" fmla="*/ 6450514 w 6487378"/>
              <a:gd name="connsiteY93" fmla="*/ 3270773 h 5143500"/>
              <a:gd name="connsiteX94" fmla="*/ 6445493 w 6487378"/>
              <a:gd name="connsiteY94" fmla="*/ 3308702 h 5143500"/>
              <a:gd name="connsiteX95" fmla="*/ 6440158 w 6487378"/>
              <a:gd name="connsiteY95" fmla="*/ 3346532 h 5143500"/>
              <a:gd name="connsiteX96" fmla="*/ 6434512 w 6487378"/>
              <a:gd name="connsiteY96" fmla="*/ 3384261 h 5143500"/>
              <a:gd name="connsiteX97" fmla="*/ 6428556 w 6487378"/>
              <a:gd name="connsiteY97" fmla="*/ 3421889 h 5143500"/>
              <a:gd name="connsiteX98" fmla="*/ 6422291 w 6487378"/>
              <a:gd name="connsiteY98" fmla="*/ 3459412 h 5143500"/>
              <a:gd name="connsiteX99" fmla="*/ 6415718 w 6487378"/>
              <a:gd name="connsiteY99" fmla="*/ 3496831 h 5143500"/>
              <a:gd name="connsiteX100" fmla="*/ 6408839 w 6487378"/>
              <a:gd name="connsiteY100" fmla="*/ 3534144 h 5143500"/>
              <a:gd name="connsiteX101" fmla="*/ 6401655 w 6487378"/>
              <a:gd name="connsiteY101" fmla="*/ 3571349 h 5143500"/>
              <a:gd name="connsiteX102" fmla="*/ 6394168 w 6487378"/>
              <a:gd name="connsiteY102" fmla="*/ 3608446 h 5143500"/>
              <a:gd name="connsiteX103" fmla="*/ 6386379 w 6487378"/>
              <a:gd name="connsiteY103" fmla="*/ 3645432 h 5143500"/>
              <a:gd name="connsiteX104" fmla="*/ 6378289 w 6487378"/>
              <a:gd name="connsiteY104" fmla="*/ 3682307 h 5143500"/>
              <a:gd name="connsiteX105" fmla="*/ 6369899 w 6487378"/>
              <a:gd name="connsiteY105" fmla="*/ 3719069 h 5143500"/>
              <a:gd name="connsiteX106" fmla="*/ 6361212 w 6487378"/>
              <a:gd name="connsiteY106" fmla="*/ 3755717 h 5143500"/>
              <a:gd name="connsiteX107" fmla="*/ 6352228 w 6487378"/>
              <a:gd name="connsiteY107" fmla="*/ 3792250 h 5143500"/>
              <a:gd name="connsiteX108" fmla="*/ 6342948 w 6487378"/>
              <a:gd name="connsiteY108" fmla="*/ 3828665 h 5143500"/>
              <a:gd name="connsiteX109" fmla="*/ 6333374 w 6487378"/>
              <a:gd name="connsiteY109" fmla="*/ 3864963 h 5143500"/>
              <a:gd name="connsiteX110" fmla="*/ 6323508 w 6487378"/>
              <a:gd name="connsiteY110" fmla="*/ 3901141 h 5143500"/>
              <a:gd name="connsiteX111" fmla="*/ 6313350 w 6487378"/>
              <a:gd name="connsiteY111" fmla="*/ 3937198 h 5143500"/>
              <a:gd name="connsiteX112" fmla="*/ 6302902 w 6487378"/>
              <a:gd name="connsiteY112" fmla="*/ 3973133 h 5143500"/>
              <a:gd name="connsiteX113" fmla="*/ 6292165 w 6487378"/>
              <a:gd name="connsiteY113" fmla="*/ 4008945 h 5143500"/>
              <a:gd name="connsiteX114" fmla="*/ 6281141 w 6487378"/>
              <a:gd name="connsiteY114" fmla="*/ 4044632 h 5143500"/>
              <a:gd name="connsiteX115" fmla="*/ 6269831 w 6487378"/>
              <a:gd name="connsiteY115" fmla="*/ 4080192 h 5143500"/>
              <a:gd name="connsiteX116" fmla="*/ 6258237 w 6487378"/>
              <a:gd name="connsiteY116" fmla="*/ 4115625 h 5143500"/>
              <a:gd name="connsiteX117" fmla="*/ 6246358 w 6487378"/>
              <a:gd name="connsiteY117" fmla="*/ 4150929 h 5143500"/>
              <a:gd name="connsiteX118" fmla="*/ 6234199 w 6487378"/>
              <a:gd name="connsiteY118" fmla="*/ 4186103 h 5143500"/>
              <a:gd name="connsiteX119" fmla="*/ 6221758 w 6487378"/>
              <a:gd name="connsiteY119" fmla="*/ 4221146 h 5143500"/>
              <a:gd name="connsiteX120" fmla="*/ 6209038 w 6487378"/>
              <a:gd name="connsiteY120" fmla="*/ 4256055 h 5143500"/>
              <a:gd name="connsiteX121" fmla="*/ 6196041 w 6487378"/>
              <a:gd name="connsiteY121" fmla="*/ 4290830 h 5143500"/>
              <a:gd name="connsiteX122" fmla="*/ 6182766 w 6487378"/>
              <a:gd name="connsiteY122" fmla="*/ 4325471 h 5143500"/>
              <a:gd name="connsiteX123" fmla="*/ 6169216 w 6487378"/>
              <a:gd name="connsiteY123" fmla="*/ 4359974 h 5143500"/>
              <a:gd name="connsiteX124" fmla="*/ 6155393 w 6487378"/>
              <a:gd name="connsiteY124" fmla="*/ 4394338 h 5143500"/>
              <a:gd name="connsiteX125" fmla="*/ 6141297 w 6487378"/>
              <a:gd name="connsiteY125" fmla="*/ 4428563 h 5143500"/>
              <a:gd name="connsiteX126" fmla="*/ 6126930 w 6487378"/>
              <a:gd name="connsiteY126" fmla="*/ 4462647 h 5143500"/>
              <a:gd name="connsiteX127" fmla="*/ 6112292 w 6487378"/>
              <a:gd name="connsiteY127" fmla="*/ 4496589 h 5143500"/>
              <a:gd name="connsiteX128" fmla="*/ 6097387 w 6487378"/>
              <a:gd name="connsiteY128" fmla="*/ 4530388 h 5143500"/>
              <a:gd name="connsiteX129" fmla="*/ 6082214 w 6487378"/>
              <a:gd name="connsiteY129" fmla="*/ 4564041 h 5143500"/>
              <a:gd name="connsiteX130" fmla="*/ 6066775 w 6487378"/>
              <a:gd name="connsiteY130" fmla="*/ 4597549 h 5143500"/>
              <a:gd name="connsiteX131" fmla="*/ 6051072 w 6487378"/>
              <a:gd name="connsiteY131" fmla="*/ 4630908 h 5143500"/>
              <a:gd name="connsiteX132" fmla="*/ 6035106 w 6487378"/>
              <a:gd name="connsiteY132" fmla="*/ 4664119 h 5143500"/>
              <a:gd name="connsiteX133" fmla="*/ 6018877 w 6487378"/>
              <a:gd name="connsiteY133" fmla="*/ 4697180 h 5143500"/>
              <a:gd name="connsiteX134" fmla="*/ 6002389 w 6487378"/>
              <a:gd name="connsiteY134" fmla="*/ 4730089 h 5143500"/>
              <a:gd name="connsiteX135" fmla="*/ 5985642 w 6487378"/>
              <a:gd name="connsiteY135" fmla="*/ 4762844 h 5143500"/>
              <a:gd name="connsiteX136" fmla="*/ 5968636 w 6487378"/>
              <a:gd name="connsiteY136" fmla="*/ 4795446 h 5143500"/>
              <a:gd name="connsiteX137" fmla="*/ 5951374 w 6487378"/>
              <a:gd name="connsiteY137" fmla="*/ 4827893 h 5143500"/>
              <a:gd name="connsiteX138" fmla="*/ 5933857 w 6487378"/>
              <a:gd name="connsiteY138" fmla="*/ 4860182 h 5143500"/>
              <a:gd name="connsiteX139" fmla="*/ 5916086 w 6487378"/>
              <a:gd name="connsiteY139" fmla="*/ 4892312 h 5143500"/>
              <a:gd name="connsiteX140" fmla="*/ 5898063 w 6487378"/>
              <a:gd name="connsiteY140" fmla="*/ 4924283 h 5143500"/>
              <a:gd name="connsiteX141" fmla="*/ 5879789 w 6487378"/>
              <a:gd name="connsiteY141" fmla="*/ 4956094 h 5143500"/>
              <a:gd name="connsiteX142" fmla="*/ 5861265 w 6487378"/>
              <a:gd name="connsiteY142" fmla="*/ 4987742 h 5143500"/>
              <a:gd name="connsiteX143" fmla="*/ 5842493 w 6487378"/>
              <a:gd name="connsiteY143" fmla="*/ 5019226 h 5143500"/>
              <a:gd name="connsiteX144" fmla="*/ 5823473 w 6487378"/>
              <a:gd name="connsiteY144" fmla="*/ 5050545 h 5143500"/>
              <a:gd name="connsiteX145" fmla="*/ 5804209 w 6487378"/>
              <a:gd name="connsiteY145" fmla="*/ 5081698 h 5143500"/>
              <a:gd name="connsiteX146" fmla="*/ 5784699 w 6487378"/>
              <a:gd name="connsiteY146" fmla="*/ 5112683 h 5143500"/>
              <a:gd name="connsiteX147" fmla="*/ 5764947 w 6487378"/>
              <a:gd name="connsiteY147" fmla="*/ 5143500 h 5143500"/>
              <a:gd name="connsiteX148" fmla="*/ 0 w 6487378"/>
              <a:gd name="connsiteY148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6487378" h="5143500">
                <a:moveTo>
                  <a:pt x="0" y="0"/>
                </a:moveTo>
                <a:lnTo>
                  <a:pt x="5599914" y="0"/>
                </a:lnTo>
                <a:lnTo>
                  <a:pt x="5621526" y="29400"/>
                </a:lnTo>
                <a:lnTo>
                  <a:pt x="5642905" y="58980"/>
                </a:lnTo>
                <a:lnTo>
                  <a:pt x="5664052" y="88738"/>
                </a:lnTo>
                <a:lnTo>
                  <a:pt x="5684964" y="118673"/>
                </a:lnTo>
                <a:lnTo>
                  <a:pt x="5705639" y="148782"/>
                </a:lnTo>
                <a:lnTo>
                  <a:pt x="5726078" y="179066"/>
                </a:lnTo>
                <a:lnTo>
                  <a:pt x="5746278" y="209522"/>
                </a:lnTo>
                <a:lnTo>
                  <a:pt x="5766238" y="240150"/>
                </a:lnTo>
                <a:lnTo>
                  <a:pt x="5785957" y="270947"/>
                </a:lnTo>
                <a:lnTo>
                  <a:pt x="5805433" y="301913"/>
                </a:lnTo>
                <a:lnTo>
                  <a:pt x="5824665" y="333047"/>
                </a:lnTo>
                <a:lnTo>
                  <a:pt x="5843651" y="364346"/>
                </a:lnTo>
                <a:lnTo>
                  <a:pt x="5862391" y="395810"/>
                </a:lnTo>
                <a:lnTo>
                  <a:pt x="5880883" y="427437"/>
                </a:lnTo>
                <a:lnTo>
                  <a:pt x="5899126" y="459227"/>
                </a:lnTo>
                <a:lnTo>
                  <a:pt x="5917119" y="491176"/>
                </a:lnTo>
                <a:lnTo>
                  <a:pt x="5934859" y="523285"/>
                </a:lnTo>
                <a:lnTo>
                  <a:pt x="5952345" y="555552"/>
                </a:lnTo>
                <a:lnTo>
                  <a:pt x="5969577" y="587975"/>
                </a:lnTo>
                <a:lnTo>
                  <a:pt x="5986553" y="620555"/>
                </a:lnTo>
                <a:lnTo>
                  <a:pt x="6003271" y="653287"/>
                </a:lnTo>
                <a:lnTo>
                  <a:pt x="6019731" y="686172"/>
                </a:lnTo>
                <a:lnTo>
                  <a:pt x="6035931" y="719209"/>
                </a:lnTo>
                <a:lnTo>
                  <a:pt x="6051868" y="752396"/>
                </a:lnTo>
                <a:lnTo>
                  <a:pt x="6067545" y="785731"/>
                </a:lnTo>
                <a:lnTo>
                  <a:pt x="6082956" y="819213"/>
                </a:lnTo>
                <a:lnTo>
                  <a:pt x="6098101" y="852841"/>
                </a:lnTo>
                <a:lnTo>
                  <a:pt x="6112981" y="886614"/>
                </a:lnTo>
                <a:lnTo>
                  <a:pt x="6127592" y="920530"/>
                </a:lnTo>
                <a:lnTo>
                  <a:pt x="6141934" y="954588"/>
                </a:lnTo>
                <a:lnTo>
                  <a:pt x="6156004" y="988787"/>
                </a:lnTo>
                <a:lnTo>
                  <a:pt x="6169804" y="1023125"/>
                </a:lnTo>
                <a:lnTo>
                  <a:pt x="6183329" y="1057601"/>
                </a:lnTo>
                <a:lnTo>
                  <a:pt x="6196579" y="1092212"/>
                </a:lnTo>
                <a:lnTo>
                  <a:pt x="6209554" y="1126961"/>
                </a:lnTo>
                <a:lnTo>
                  <a:pt x="6222251" y="1161842"/>
                </a:lnTo>
                <a:lnTo>
                  <a:pt x="6234669" y="1196856"/>
                </a:lnTo>
                <a:lnTo>
                  <a:pt x="6246807" y="1232001"/>
                </a:lnTo>
                <a:lnTo>
                  <a:pt x="6258663" y="1267277"/>
                </a:lnTo>
                <a:lnTo>
                  <a:pt x="6270237" y="1302680"/>
                </a:lnTo>
                <a:lnTo>
                  <a:pt x="6281526" y="1338211"/>
                </a:lnTo>
                <a:lnTo>
                  <a:pt x="6292530" y="1373868"/>
                </a:lnTo>
                <a:lnTo>
                  <a:pt x="6303246" y="1409650"/>
                </a:lnTo>
                <a:lnTo>
                  <a:pt x="6313675" y="1445555"/>
                </a:lnTo>
                <a:lnTo>
                  <a:pt x="6323815" y="1481581"/>
                </a:lnTo>
                <a:lnTo>
                  <a:pt x="6333663" y="1517729"/>
                </a:lnTo>
                <a:lnTo>
                  <a:pt x="6343219" y="1553995"/>
                </a:lnTo>
                <a:lnTo>
                  <a:pt x="6352482" y="1590379"/>
                </a:lnTo>
                <a:lnTo>
                  <a:pt x="6361450" y="1626880"/>
                </a:lnTo>
                <a:lnTo>
                  <a:pt x="6370121" y="1663496"/>
                </a:lnTo>
                <a:lnTo>
                  <a:pt x="6378495" y="1700226"/>
                </a:lnTo>
                <a:lnTo>
                  <a:pt x="6386570" y="1737068"/>
                </a:lnTo>
                <a:lnTo>
                  <a:pt x="6394345" y="1774022"/>
                </a:lnTo>
                <a:lnTo>
                  <a:pt x="6401818" y="1811087"/>
                </a:lnTo>
                <a:lnTo>
                  <a:pt x="6408988" y="1848259"/>
                </a:lnTo>
                <a:lnTo>
                  <a:pt x="6415854" y="1885538"/>
                </a:lnTo>
                <a:lnTo>
                  <a:pt x="6422414" y="1922924"/>
                </a:lnTo>
                <a:lnTo>
                  <a:pt x="6428668" y="1960413"/>
                </a:lnTo>
                <a:lnTo>
                  <a:pt x="6434612" y="1998006"/>
                </a:lnTo>
                <a:lnTo>
                  <a:pt x="6440248" y="2035701"/>
                </a:lnTo>
                <a:lnTo>
                  <a:pt x="6445573" y="2073497"/>
                </a:lnTo>
                <a:lnTo>
                  <a:pt x="6450585" y="2111392"/>
                </a:lnTo>
                <a:lnTo>
                  <a:pt x="6455283" y="2149385"/>
                </a:lnTo>
                <a:lnTo>
                  <a:pt x="6459666" y="2187474"/>
                </a:lnTo>
                <a:lnTo>
                  <a:pt x="6463734" y="2225658"/>
                </a:lnTo>
                <a:lnTo>
                  <a:pt x="6467483" y="2263937"/>
                </a:lnTo>
                <a:lnTo>
                  <a:pt x="6470914" y="2302307"/>
                </a:lnTo>
                <a:lnTo>
                  <a:pt x="6474024" y="2340770"/>
                </a:lnTo>
                <a:lnTo>
                  <a:pt x="6476812" y="2379321"/>
                </a:lnTo>
                <a:lnTo>
                  <a:pt x="6479277" y="2417962"/>
                </a:lnTo>
                <a:lnTo>
                  <a:pt x="6481418" y="2456690"/>
                </a:lnTo>
                <a:lnTo>
                  <a:pt x="6483234" y="2495503"/>
                </a:lnTo>
                <a:lnTo>
                  <a:pt x="6484722" y="2534401"/>
                </a:lnTo>
                <a:lnTo>
                  <a:pt x="6485882" y="2573382"/>
                </a:lnTo>
                <a:lnTo>
                  <a:pt x="6486712" y="2612446"/>
                </a:lnTo>
                <a:lnTo>
                  <a:pt x="6487211" y="2651589"/>
                </a:lnTo>
                <a:lnTo>
                  <a:pt x="6487378" y="2690813"/>
                </a:lnTo>
                <a:lnTo>
                  <a:pt x="6487211" y="2730072"/>
                </a:lnTo>
                <a:lnTo>
                  <a:pt x="6486711" y="2769253"/>
                </a:lnTo>
                <a:lnTo>
                  <a:pt x="6485879" y="2808353"/>
                </a:lnTo>
                <a:lnTo>
                  <a:pt x="6484717" y="2847371"/>
                </a:lnTo>
                <a:lnTo>
                  <a:pt x="6483226" y="2886306"/>
                </a:lnTo>
                <a:lnTo>
                  <a:pt x="6481407" y="2925156"/>
                </a:lnTo>
                <a:lnTo>
                  <a:pt x="6479262" y="2963920"/>
                </a:lnTo>
                <a:lnTo>
                  <a:pt x="6476792" y="3002596"/>
                </a:lnTo>
                <a:lnTo>
                  <a:pt x="6473998" y="3041184"/>
                </a:lnTo>
                <a:lnTo>
                  <a:pt x="6470882" y="3079682"/>
                </a:lnTo>
                <a:lnTo>
                  <a:pt x="6467445" y="3118088"/>
                </a:lnTo>
                <a:lnTo>
                  <a:pt x="6463688" y="3156402"/>
                </a:lnTo>
                <a:lnTo>
                  <a:pt x="6459613" y="3194621"/>
                </a:lnTo>
                <a:lnTo>
                  <a:pt x="6455222" y="3232745"/>
                </a:lnTo>
                <a:lnTo>
                  <a:pt x="6450514" y="3270773"/>
                </a:lnTo>
                <a:lnTo>
                  <a:pt x="6445493" y="3308702"/>
                </a:lnTo>
                <a:lnTo>
                  <a:pt x="6440158" y="3346532"/>
                </a:lnTo>
                <a:lnTo>
                  <a:pt x="6434512" y="3384261"/>
                </a:lnTo>
                <a:lnTo>
                  <a:pt x="6428556" y="3421889"/>
                </a:lnTo>
                <a:lnTo>
                  <a:pt x="6422291" y="3459412"/>
                </a:lnTo>
                <a:lnTo>
                  <a:pt x="6415718" y="3496831"/>
                </a:lnTo>
                <a:lnTo>
                  <a:pt x="6408839" y="3534144"/>
                </a:lnTo>
                <a:lnTo>
                  <a:pt x="6401655" y="3571349"/>
                </a:lnTo>
                <a:lnTo>
                  <a:pt x="6394168" y="3608446"/>
                </a:lnTo>
                <a:lnTo>
                  <a:pt x="6386379" y="3645432"/>
                </a:lnTo>
                <a:lnTo>
                  <a:pt x="6378289" y="3682307"/>
                </a:lnTo>
                <a:lnTo>
                  <a:pt x="6369899" y="3719069"/>
                </a:lnTo>
                <a:lnTo>
                  <a:pt x="6361212" y="3755717"/>
                </a:lnTo>
                <a:lnTo>
                  <a:pt x="6352228" y="3792250"/>
                </a:lnTo>
                <a:lnTo>
                  <a:pt x="6342948" y="3828665"/>
                </a:lnTo>
                <a:lnTo>
                  <a:pt x="6333374" y="3864963"/>
                </a:lnTo>
                <a:lnTo>
                  <a:pt x="6323508" y="3901141"/>
                </a:lnTo>
                <a:lnTo>
                  <a:pt x="6313350" y="3937198"/>
                </a:lnTo>
                <a:lnTo>
                  <a:pt x="6302902" y="3973133"/>
                </a:lnTo>
                <a:lnTo>
                  <a:pt x="6292165" y="4008945"/>
                </a:lnTo>
                <a:lnTo>
                  <a:pt x="6281141" y="4044632"/>
                </a:lnTo>
                <a:lnTo>
                  <a:pt x="6269831" y="4080192"/>
                </a:lnTo>
                <a:lnTo>
                  <a:pt x="6258237" y="4115625"/>
                </a:lnTo>
                <a:lnTo>
                  <a:pt x="6246358" y="4150929"/>
                </a:lnTo>
                <a:lnTo>
                  <a:pt x="6234199" y="4186103"/>
                </a:lnTo>
                <a:lnTo>
                  <a:pt x="6221758" y="4221146"/>
                </a:lnTo>
                <a:lnTo>
                  <a:pt x="6209038" y="4256055"/>
                </a:lnTo>
                <a:lnTo>
                  <a:pt x="6196041" y="4290830"/>
                </a:lnTo>
                <a:lnTo>
                  <a:pt x="6182766" y="4325471"/>
                </a:lnTo>
                <a:lnTo>
                  <a:pt x="6169216" y="4359974"/>
                </a:lnTo>
                <a:lnTo>
                  <a:pt x="6155393" y="4394338"/>
                </a:lnTo>
                <a:lnTo>
                  <a:pt x="6141297" y="4428563"/>
                </a:lnTo>
                <a:lnTo>
                  <a:pt x="6126930" y="4462647"/>
                </a:lnTo>
                <a:lnTo>
                  <a:pt x="6112292" y="4496589"/>
                </a:lnTo>
                <a:lnTo>
                  <a:pt x="6097387" y="4530388"/>
                </a:lnTo>
                <a:lnTo>
                  <a:pt x="6082214" y="4564041"/>
                </a:lnTo>
                <a:lnTo>
                  <a:pt x="6066775" y="4597549"/>
                </a:lnTo>
                <a:lnTo>
                  <a:pt x="6051072" y="4630908"/>
                </a:lnTo>
                <a:lnTo>
                  <a:pt x="6035106" y="4664119"/>
                </a:lnTo>
                <a:lnTo>
                  <a:pt x="6018877" y="4697180"/>
                </a:lnTo>
                <a:lnTo>
                  <a:pt x="6002389" y="4730089"/>
                </a:lnTo>
                <a:lnTo>
                  <a:pt x="5985642" y="4762844"/>
                </a:lnTo>
                <a:lnTo>
                  <a:pt x="5968636" y="4795446"/>
                </a:lnTo>
                <a:lnTo>
                  <a:pt x="5951374" y="4827893"/>
                </a:lnTo>
                <a:lnTo>
                  <a:pt x="5933857" y="4860182"/>
                </a:lnTo>
                <a:lnTo>
                  <a:pt x="5916086" y="4892312"/>
                </a:lnTo>
                <a:lnTo>
                  <a:pt x="5898063" y="4924283"/>
                </a:lnTo>
                <a:lnTo>
                  <a:pt x="5879789" y="4956094"/>
                </a:lnTo>
                <a:lnTo>
                  <a:pt x="5861265" y="4987742"/>
                </a:lnTo>
                <a:lnTo>
                  <a:pt x="5842493" y="5019226"/>
                </a:lnTo>
                <a:lnTo>
                  <a:pt x="5823473" y="5050545"/>
                </a:lnTo>
                <a:lnTo>
                  <a:pt x="5804209" y="5081698"/>
                </a:lnTo>
                <a:lnTo>
                  <a:pt x="5784699" y="5112683"/>
                </a:lnTo>
                <a:lnTo>
                  <a:pt x="5764947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56F4E7A-B2E9-A748-AB2E-8C37BED194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09601" y="1545487"/>
            <a:ext cx="7201787" cy="1072345"/>
          </a:xfrm>
          <a:prstGeom prst="rect">
            <a:avLst/>
          </a:prstGeom>
        </p:spPr>
        <p:txBody>
          <a:bodyPr rtlCol="0"/>
          <a:lstStyle>
            <a:lvl1pPr>
              <a:lnSpc>
                <a:spcPct val="150000"/>
              </a:lnSpc>
              <a:buFont typeface="System Font Regular"/>
              <a:buChar char="—"/>
              <a:defRPr sz="1600">
                <a:solidFill>
                  <a:schemeClr val="bg1"/>
                </a:solidFill>
              </a:defRPr>
            </a:lvl1pPr>
            <a:lvl2pPr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>
              <a:lnSpc>
                <a:spcPct val="150000"/>
              </a:lnSpc>
              <a:buFont typeface="Courier New" panose="02070309020205020404" pitchFamily="49" charset="0"/>
              <a:buChar char="o"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57202"/>
            <a:ext cx="7201787" cy="730332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202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8CEC1A-E974-4548-AB5D-286152AA328D}"/>
              </a:ext>
            </a:extLst>
          </p:cNvPr>
          <p:cNvSpPr/>
          <p:nvPr userDrawn="1"/>
        </p:nvSpPr>
        <p:spPr>
          <a:xfrm>
            <a:off x="5885259" y="3285372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384A8-4C3B-8B4A-8802-0F416B62068D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rgbClr val="1D1918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rgbClr val="1D1918"/>
              </a:solidFill>
              <a:latin typeface="+mn-lt"/>
              <a:cs typeface="FS Thrive Elliot Regular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561E0D-C3DF-9B49-97A5-3EA03E9B4C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r>
              <a:rPr lang="en-US" sz="1067">
                <a:solidFill>
                  <a:srgbClr val="1D1918"/>
                </a:solidFill>
                <a:cs typeface="FS Thrive Elliot Regular" charset="0"/>
              </a:rPr>
              <a:t>| Healthcare Navigation</a:t>
            </a:r>
          </a:p>
        </p:txBody>
      </p:sp>
    </p:spTree>
    <p:extLst>
      <p:ext uri="{BB962C8B-B14F-4D97-AF65-F5344CB8AC3E}">
        <p14:creationId xmlns:p14="http://schemas.microsoft.com/office/powerpoint/2010/main" val="424501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C0594-A813-4AA3-9282-2D9C7AA1CF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6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1B586-F82D-48F2-AEB0-2E3368CFD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2F187-DD69-411B-A651-134EE5455C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70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B74A2-5132-457C-91A0-9237B14E56EE}" type="datetime1">
              <a:rPr lang="en-US" smtClean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0613" y="647924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6EE14-6134-447D-824B-1177ECA639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5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9A52D-4839-41ED-A857-8C37BCA57CA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754CC-6008-44CE-B9DA-AB7F94E10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23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CC27466B-F642-42CD-9B1E-B2369CD9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1"/>
            <a:ext cx="10972800" cy="90412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DDF8879E-0A7C-4B85-AE06-049BC9EDDBE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632640" y="6265533"/>
            <a:ext cx="969664" cy="390523"/>
            <a:chOff x="161925" y="1530350"/>
            <a:chExt cx="10079038" cy="4059238"/>
          </a:xfrm>
          <a:solidFill>
            <a:schemeClr val="tx1"/>
          </a:solidFill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9F3229F4-EC02-4D7D-B55F-1AC72A6C6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8088" y="1530350"/>
              <a:ext cx="603250" cy="592138"/>
            </a:xfrm>
            <a:custGeom>
              <a:avLst/>
              <a:gdLst>
                <a:gd name="T0" fmla="*/ 853 w 1677"/>
                <a:gd name="T1" fmla="*/ 0 h 1647"/>
                <a:gd name="T2" fmla="*/ 853 w 1677"/>
                <a:gd name="T3" fmla="*/ 0 h 1647"/>
                <a:gd name="T4" fmla="*/ 0 w 1677"/>
                <a:gd name="T5" fmla="*/ 823 h 1647"/>
                <a:gd name="T6" fmla="*/ 853 w 1677"/>
                <a:gd name="T7" fmla="*/ 1646 h 1647"/>
                <a:gd name="T8" fmla="*/ 1676 w 1677"/>
                <a:gd name="T9" fmla="*/ 823 h 1647"/>
                <a:gd name="T10" fmla="*/ 853 w 1677"/>
                <a:gd name="T11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7" h="1647">
                  <a:moveTo>
                    <a:pt x="853" y="0"/>
                  </a:moveTo>
                  <a:lnTo>
                    <a:pt x="853" y="0"/>
                  </a:lnTo>
                  <a:cubicBezTo>
                    <a:pt x="396" y="0"/>
                    <a:pt x="0" y="366"/>
                    <a:pt x="0" y="823"/>
                  </a:cubicBezTo>
                  <a:cubicBezTo>
                    <a:pt x="0" y="1280"/>
                    <a:pt x="396" y="1646"/>
                    <a:pt x="853" y="1646"/>
                  </a:cubicBezTo>
                  <a:cubicBezTo>
                    <a:pt x="1310" y="1646"/>
                    <a:pt x="1676" y="1280"/>
                    <a:pt x="1676" y="823"/>
                  </a:cubicBezTo>
                  <a:cubicBezTo>
                    <a:pt x="1676" y="366"/>
                    <a:pt x="1310" y="0"/>
                    <a:pt x="85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81BD987D-33C7-449C-A493-427D9016D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925" y="2298700"/>
              <a:ext cx="2171700" cy="2127250"/>
            </a:xfrm>
            <a:custGeom>
              <a:avLst/>
              <a:gdLst>
                <a:gd name="T0" fmla="*/ 3016 w 6034"/>
                <a:gd name="T1" fmla="*/ 0 h 5910"/>
                <a:gd name="T2" fmla="*/ 3016 w 6034"/>
                <a:gd name="T3" fmla="*/ 0 h 5910"/>
                <a:gd name="T4" fmla="*/ 0 w 6034"/>
                <a:gd name="T5" fmla="*/ 2955 h 5910"/>
                <a:gd name="T6" fmla="*/ 2773 w 6034"/>
                <a:gd name="T7" fmla="*/ 5909 h 5910"/>
                <a:gd name="T8" fmla="*/ 4570 w 6034"/>
                <a:gd name="T9" fmla="*/ 5300 h 5910"/>
                <a:gd name="T10" fmla="*/ 4570 w 6034"/>
                <a:gd name="T11" fmla="*/ 5818 h 5910"/>
                <a:gd name="T12" fmla="*/ 6033 w 6034"/>
                <a:gd name="T13" fmla="*/ 5818 h 5910"/>
                <a:gd name="T14" fmla="*/ 6033 w 6034"/>
                <a:gd name="T15" fmla="*/ 2955 h 5910"/>
                <a:gd name="T16" fmla="*/ 3016 w 6034"/>
                <a:gd name="T17" fmla="*/ 0 h 5910"/>
                <a:gd name="T18" fmla="*/ 3016 w 6034"/>
                <a:gd name="T19" fmla="*/ 4599 h 5910"/>
                <a:gd name="T20" fmla="*/ 3016 w 6034"/>
                <a:gd name="T21" fmla="*/ 4599 h 5910"/>
                <a:gd name="T22" fmla="*/ 1493 w 6034"/>
                <a:gd name="T23" fmla="*/ 2955 h 5910"/>
                <a:gd name="T24" fmla="*/ 3016 w 6034"/>
                <a:gd name="T25" fmla="*/ 1310 h 5910"/>
                <a:gd name="T26" fmla="*/ 4570 w 6034"/>
                <a:gd name="T27" fmla="*/ 2955 h 5910"/>
                <a:gd name="T28" fmla="*/ 3016 w 6034"/>
                <a:gd name="T29" fmla="*/ 4599 h 5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34" h="5910">
                  <a:moveTo>
                    <a:pt x="3016" y="0"/>
                  </a:moveTo>
                  <a:lnTo>
                    <a:pt x="3016" y="0"/>
                  </a:lnTo>
                  <a:cubicBezTo>
                    <a:pt x="1249" y="0"/>
                    <a:pt x="0" y="1249"/>
                    <a:pt x="0" y="2955"/>
                  </a:cubicBezTo>
                  <a:cubicBezTo>
                    <a:pt x="0" y="4660"/>
                    <a:pt x="1158" y="5909"/>
                    <a:pt x="2773" y="5909"/>
                  </a:cubicBezTo>
                  <a:cubicBezTo>
                    <a:pt x="3442" y="5909"/>
                    <a:pt x="4083" y="5697"/>
                    <a:pt x="4570" y="5300"/>
                  </a:cubicBezTo>
                  <a:cubicBezTo>
                    <a:pt x="4570" y="5818"/>
                    <a:pt x="4570" y="5818"/>
                    <a:pt x="4570" y="5818"/>
                  </a:cubicBezTo>
                  <a:cubicBezTo>
                    <a:pt x="6033" y="5818"/>
                    <a:pt x="6033" y="5818"/>
                    <a:pt x="6033" y="5818"/>
                  </a:cubicBezTo>
                  <a:cubicBezTo>
                    <a:pt x="6033" y="2955"/>
                    <a:pt x="6033" y="2955"/>
                    <a:pt x="6033" y="2955"/>
                  </a:cubicBezTo>
                  <a:cubicBezTo>
                    <a:pt x="6033" y="1249"/>
                    <a:pt x="4753" y="0"/>
                    <a:pt x="3016" y="0"/>
                  </a:cubicBezTo>
                  <a:close/>
                  <a:moveTo>
                    <a:pt x="3016" y="4599"/>
                  </a:moveTo>
                  <a:lnTo>
                    <a:pt x="3016" y="4599"/>
                  </a:lnTo>
                  <a:cubicBezTo>
                    <a:pt x="2102" y="4599"/>
                    <a:pt x="1493" y="3929"/>
                    <a:pt x="1493" y="2955"/>
                  </a:cubicBezTo>
                  <a:cubicBezTo>
                    <a:pt x="1493" y="2010"/>
                    <a:pt x="2133" y="1310"/>
                    <a:pt x="3016" y="1310"/>
                  </a:cubicBezTo>
                  <a:cubicBezTo>
                    <a:pt x="3930" y="1310"/>
                    <a:pt x="4570" y="2010"/>
                    <a:pt x="4570" y="2955"/>
                  </a:cubicBezTo>
                  <a:cubicBezTo>
                    <a:pt x="4570" y="3929"/>
                    <a:pt x="3930" y="4599"/>
                    <a:pt x="3016" y="459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ED749D4-F8FB-4C99-ABB2-ECD303D00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2332038"/>
              <a:ext cx="515937" cy="2062162"/>
            </a:xfrm>
            <a:custGeom>
              <a:avLst/>
              <a:gdLst>
                <a:gd name="T0" fmla="*/ 0 w 1433"/>
                <a:gd name="T1" fmla="*/ 5726 h 5727"/>
                <a:gd name="T2" fmla="*/ 1432 w 1433"/>
                <a:gd name="T3" fmla="*/ 5726 h 5727"/>
                <a:gd name="T4" fmla="*/ 1432 w 1433"/>
                <a:gd name="T5" fmla="*/ 0 h 5727"/>
                <a:gd name="T6" fmla="*/ 0 w 1433"/>
                <a:gd name="T7" fmla="*/ 0 h 5727"/>
                <a:gd name="T8" fmla="*/ 0 w 1433"/>
                <a:gd name="T9" fmla="*/ 5726 h 5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3" h="5727">
                  <a:moveTo>
                    <a:pt x="0" y="5726"/>
                  </a:moveTo>
                  <a:lnTo>
                    <a:pt x="1432" y="5726"/>
                  </a:lnTo>
                  <a:lnTo>
                    <a:pt x="1432" y="0"/>
                  </a:lnTo>
                  <a:lnTo>
                    <a:pt x="0" y="0"/>
                  </a:lnTo>
                  <a:lnTo>
                    <a:pt x="0" y="572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DE3ADE1E-7292-4BAF-84F6-A6145EE2B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2332038"/>
              <a:ext cx="2160587" cy="1009650"/>
            </a:xfrm>
            <a:custGeom>
              <a:avLst/>
              <a:gdLst>
                <a:gd name="T0" fmla="*/ 2986 w 6002"/>
                <a:gd name="T1" fmla="*/ 0 h 2804"/>
                <a:gd name="T2" fmla="*/ 2986 w 6002"/>
                <a:gd name="T3" fmla="*/ 0 h 2804"/>
                <a:gd name="T4" fmla="*/ 0 w 6002"/>
                <a:gd name="T5" fmla="*/ 2803 h 2804"/>
                <a:gd name="T6" fmla="*/ 1493 w 6002"/>
                <a:gd name="T7" fmla="*/ 2803 h 2804"/>
                <a:gd name="T8" fmla="*/ 3016 w 6002"/>
                <a:gd name="T9" fmla="*/ 1309 h 2804"/>
                <a:gd name="T10" fmla="*/ 4539 w 6002"/>
                <a:gd name="T11" fmla="*/ 2803 h 2804"/>
                <a:gd name="T12" fmla="*/ 6001 w 6002"/>
                <a:gd name="T13" fmla="*/ 2803 h 2804"/>
                <a:gd name="T14" fmla="*/ 2986 w 6002"/>
                <a:gd name="T15" fmla="*/ 0 h 2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02" h="2804">
                  <a:moveTo>
                    <a:pt x="2986" y="0"/>
                  </a:moveTo>
                  <a:lnTo>
                    <a:pt x="2986" y="0"/>
                  </a:lnTo>
                  <a:cubicBezTo>
                    <a:pt x="1311" y="0"/>
                    <a:pt x="62" y="1157"/>
                    <a:pt x="0" y="2803"/>
                  </a:cubicBezTo>
                  <a:cubicBezTo>
                    <a:pt x="1493" y="2803"/>
                    <a:pt x="1493" y="2803"/>
                    <a:pt x="1493" y="2803"/>
                  </a:cubicBezTo>
                  <a:cubicBezTo>
                    <a:pt x="1555" y="1918"/>
                    <a:pt x="2163" y="1309"/>
                    <a:pt x="3016" y="1309"/>
                  </a:cubicBezTo>
                  <a:cubicBezTo>
                    <a:pt x="3869" y="1309"/>
                    <a:pt x="4478" y="1918"/>
                    <a:pt x="4539" y="2803"/>
                  </a:cubicBezTo>
                  <a:cubicBezTo>
                    <a:pt x="6001" y="2803"/>
                    <a:pt x="6001" y="2803"/>
                    <a:pt x="6001" y="2803"/>
                  </a:cubicBezTo>
                  <a:cubicBezTo>
                    <a:pt x="5941" y="1157"/>
                    <a:pt x="4692" y="0"/>
                    <a:pt x="2986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80ECD604-5F3D-4E41-86A6-939C3C1A1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2638" y="3592513"/>
              <a:ext cx="2160587" cy="1997075"/>
            </a:xfrm>
            <a:custGeom>
              <a:avLst/>
              <a:gdLst>
                <a:gd name="T0" fmla="*/ 4478 w 6002"/>
                <a:gd name="T1" fmla="*/ 0 h 5546"/>
                <a:gd name="T2" fmla="*/ 4478 w 6002"/>
                <a:gd name="T3" fmla="*/ 0 h 5546"/>
                <a:gd name="T4" fmla="*/ 4387 w 6002"/>
                <a:gd name="T5" fmla="*/ 213 h 5546"/>
                <a:gd name="T6" fmla="*/ 4387 w 6002"/>
                <a:gd name="T7" fmla="*/ 243 h 5546"/>
                <a:gd name="T8" fmla="*/ 4387 w 6002"/>
                <a:gd name="T9" fmla="*/ 275 h 5546"/>
                <a:gd name="T10" fmla="*/ 3016 w 6002"/>
                <a:gd name="T11" fmla="*/ 1096 h 5546"/>
                <a:gd name="T12" fmla="*/ 1555 w 6002"/>
                <a:gd name="T13" fmla="*/ 0 h 5546"/>
                <a:gd name="T14" fmla="*/ 1555 w 6002"/>
                <a:gd name="T15" fmla="*/ 0 h 5546"/>
                <a:gd name="T16" fmla="*/ 31 w 6002"/>
                <a:gd name="T17" fmla="*/ 0 h 5546"/>
                <a:gd name="T18" fmla="*/ 31 w 6002"/>
                <a:gd name="T19" fmla="*/ 0 h 5546"/>
                <a:gd name="T20" fmla="*/ 2742 w 6002"/>
                <a:gd name="T21" fmla="*/ 2407 h 5546"/>
                <a:gd name="T22" fmla="*/ 4539 w 6002"/>
                <a:gd name="T23" fmla="*/ 1797 h 5546"/>
                <a:gd name="T24" fmla="*/ 4539 w 6002"/>
                <a:gd name="T25" fmla="*/ 2224 h 5546"/>
                <a:gd name="T26" fmla="*/ 4539 w 6002"/>
                <a:gd name="T27" fmla="*/ 2315 h 5546"/>
                <a:gd name="T28" fmla="*/ 4539 w 6002"/>
                <a:gd name="T29" fmla="*/ 2437 h 5546"/>
                <a:gd name="T30" fmla="*/ 4509 w 6002"/>
                <a:gd name="T31" fmla="*/ 3046 h 5546"/>
                <a:gd name="T32" fmla="*/ 3016 w 6002"/>
                <a:gd name="T33" fmla="*/ 4235 h 5546"/>
                <a:gd name="T34" fmla="*/ 1524 w 6002"/>
                <a:gd name="T35" fmla="*/ 3046 h 5546"/>
                <a:gd name="T36" fmla="*/ 0 w 6002"/>
                <a:gd name="T37" fmla="*/ 3046 h 5546"/>
                <a:gd name="T38" fmla="*/ 2986 w 6002"/>
                <a:gd name="T39" fmla="*/ 5545 h 5546"/>
                <a:gd name="T40" fmla="*/ 5971 w 6002"/>
                <a:gd name="T41" fmla="*/ 3108 h 5546"/>
                <a:gd name="T42" fmla="*/ 5971 w 6002"/>
                <a:gd name="T43" fmla="*/ 3108 h 5546"/>
                <a:gd name="T44" fmla="*/ 5971 w 6002"/>
                <a:gd name="T45" fmla="*/ 3077 h 5546"/>
                <a:gd name="T46" fmla="*/ 5971 w 6002"/>
                <a:gd name="T47" fmla="*/ 3046 h 5546"/>
                <a:gd name="T48" fmla="*/ 5971 w 6002"/>
                <a:gd name="T49" fmla="*/ 3046 h 5546"/>
                <a:gd name="T50" fmla="*/ 6001 w 6002"/>
                <a:gd name="T51" fmla="*/ 2224 h 5546"/>
                <a:gd name="T52" fmla="*/ 6001 w 6002"/>
                <a:gd name="T53" fmla="*/ 2315 h 5546"/>
                <a:gd name="T54" fmla="*/ 6001 w 6002"/>
                <a:gd name="T55" fmla="*/ 2285 h 5546"/>
                <a:gd name="T56" fmla="*/ 6001 w 6002"/>
                <a:gd name="T57" fmla="*/ 0 h 5546"/>
                <a:gd name="T58" fmla="*/ 4478 w 6002"/>
                <a:gd name="T59" fmla="*/ 0 h 5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002" h="5546">
                  <a:moveTo>
                    <a:pt x="4478" y="0"/>
                  </a:moveTo>
                  <a:lnTo>
                    <a:pt x="4478" y="0"/>
                  </a:lnTo>
                  <a:cubicBezTo>
                    <a:pt x="4448" y="91"/>
                    <a:pt x="4417" y="153"/>
                    <a:pt x="4387" y="213"/>
                  </a:cubicBezTo>
                  <a:cubicBezTo>
                    <a:pt x="4387" y="243"/>
                    <a:pt x="4387" y="243"/>
                    <a:pt x="4387" y="243"/>
                  </a:cubicBezTo>
                  <a:cubicBezTo>
                    <a:pt x="4387" y="243"/>
                    <a:pt x="4387" y="243"/>
                    <a:pt x="4387" y="275"/>
                  </a:cubicBezTo>
                  <a:cubicBezTo>
                    <a:pt x="4113" y="762"/>
                    <a:pt x="3625" y="1096"/>
                    <a:pt x="3016" y="1096"/>
                  </a:cubicBezTo>
                  <a:cubicBezTo>
                    <a:pt x="2285" y="1096"/>
                    <a:pt x="1736" y="670"/>
                    <a:pt x="1555" y="0"/>
                  </a:cubicBezTo>
                  <a:lnTo>
                    <a:pt x="1555" y="0"/>
                  </a:lnTo>
                  <a:cubicBezTo>
                    <a:pt x="31" y="0"/>
                    <a:pt x="31" y="0"/>
                    <a:pt x="31" y="0"/>
                  </a:cubicBezTo>
                  <a:lnTo>
                    <a:pt x="31" y="0"/>
                  </a:lnTo>
                  <a:cubicBezTo>
                    <a:pt x="244" y="1432"/>
                    <a:pt x="1341" y="2407"/>
                    <a:pt x="2742" y="2407"/>
                  </a:cubicBezTo>
                  <a:cubicBezTo>
                    <a:pt x="3442" y="2407"/>
                    <a:pt x="4083" y="2193"/>
                    <a:pt x="4539" y="1797"/>
                  </a:cubicBezTo>
                  <a:cubicBezTo>
                    <a:pt x="4539" y="2224"/>
                    <a:pt x="4539" y="2224"/>
                    <a:pt x="4539" y="2224"/>
                  </a:cubicBezTo>
                  <a:cubicBezTo>
                    <a:pt x="4539" y="2315"/>
                    <a:pt x="4539" y="2315"/>
                    <a:pt x="4539" y="2315"/>
                  </a:cubicBezTo>
                  <a:cubicBezTo>
                    <a:pt x="4539" y="2437"/>
                    <a:pt x="4539" y="2437"/>
                    <a:pt x="4539" y="2437"/>
                  </a:cubicBezTo>
                  <a:cubicBezTo>
                    <a:pt x="4539" y="2437"/>
                    <a:pt x="4539" y="2834"/>
                    <a:pt x="4509" y="3046"/>
                  </a:cubicBezTo>
                  <a:cubicBezTo>
                    <a:pt x="4326" y="3747"/>
                    <a:pt x="3747" y="4235"/>
                    <a:pt x="3016" y="4235"/>
                  </a:cubicBezTo>
                  <a:cubicBezTo>
                    <a:pt x="2255" y="4235"/>
                    <a:pt x="1676" y="3747"/>
                    <a:pt x="1524" y="3046"/>
                  </a:cubicBezTo>
                  <a:cubicBezTo>
                    <a:pt x="0" y="3046"/>
                    <a:pt x="0" y="3046"/>
                    <a:pt x="0" y="3046"/>
                  </a:cubicBezTo>
                  <a:cubicBezTo>
                    <a:pt x="214" y="4509"/>
                    <a:pt x="1402" y="5545"/>
                    <a:pt x="2986" y="5545"/>
                  </a:cubicBezTo>
                  <a:cubicBezTo>
                    <a:pt x="4570" y="5545"/>
                    <a:pt x="5757" y="4570"/>
                    <a:pt x="5971" y="3108"/>
                  </a:cubicBezTo>
                  <a:lnTo>
                    <a:pt x="5971" y="3108"/>
                  </a:lnTo>
                  <a:cubicBezTo>
                    <a:pt x="5971" y="3108"/>
                    <a:pt x="5971" y="3108"/>
                    <a:pt x="5971" y="3077"/>
                  </a:cubicBezTo>
                  <a:lnTo>
                    <a:pt x="5971" y="3046"/>
                  </a:lnTo>
                  <a:lnTo>
                    <a:pt x="5971" y="3046"/>
                  </a:lnTo>
                  <a:cubicBezTo>
                    <a:pt x="6001" y="2924"/>
                    <a:pt x="6001" y="2681"/>
                    <a:pt x="6001" y="2224"/>
                  </a:cubicBezTo>
                  <a:cubicBezTo>
                    <a:pt x="6001" y="2315"/>
                    <a:pt x="6001" y="2315"/>
                    <a:pt x="6001" y="2315"/>
                  </a:cubicBezTo>
                  <a:cubicBezTo>
                    <a:pt x="6001" y="2285"/>
                    <a:pt x="6001" y="2285"/>
                    <a:pt x="6001" y="2285"/>
                  </a:cubicBezTo>
                  <a:cubicBezTo>
                    <a:pt x="6001" y="0"/>
                    <a:pt x="6001" y="0"/>
                    <a:pt x="6001" y="0"/>
                  </a:cubicBezTo>
                  <a:cubicBezTo>
                    <a:pt x="4478" y="0"/>
                    <a:pt x="4478" y="0"/>
                    <a:pt x="447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341C3060-61A6-468F-8D30-980776AB7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2425" y="1728788"/>
              <a:ext cx="998538" cy="2676525"/>
            </a:xfrm>
            <a:custGeom>
              <a:avLst/>
              <a:gdLst>
                <a:gd name="T0" fmla="*/ 2499 w 2774"/>
                <a:gd name="T1" fmla="*/ 6031 h 7434"/>
                <a:gd name="T2" fmla="*/ 2499 w 2774"/>
                <a:gd name="T3" fmla="*/ 6031 h 7434"/>
                <a:gd name="T4" fmla="*/ 1706 w 2774"/>
                <a:gd name="T5" fmla="*/ 5818 h 7434"/>
                <a:gd name="T6" fmla="*/ 1463 w 2774"/>
                <a:gd name="T7" fmla="*/ 5088 h 7434"/>
                <a:gd name="T8" fmla="*/ 1463 w 2774"/>
                <a:gd name="T9" fmla="*/ 2619 h 7434"/>
                <a:gd name="T10" fmla="*/ 2438 w 2774"/>
                <a:gd name="T11" fmla="*/ 2619 h 7434"/>
                <a:gd name="T12" fmla="*/ 2438 w 2774"/>
                <a:gd name="T13" fmla="*/ 1310 h 7434"/>
                <a:gd name="T14" fmla="*/ 1463 w 2774"/>
                <a:gd name="T15" fmla="*/ 1310 h 7434"/>
                <a:gd name="T16" fmla="*/ 1463 w 2774"/>
                <a:gd name="T17" fmla="*/ 0 h 7434"/>
                <a:gd name="T18" fmla="*/ 0 w 2774"/>
                <a:gd name="T19" fmla="*/ 0 h 7434"/>
                <a:gd name="T20" fmla="*/ 0 w 2774"/>
                <a:gd name="T21" fmla="*/ 5088 h 7434"/>
                <a:gd name="T22" fmla="*/ 732 w 2774"/>
                <a:gd name="T23" fmla="*/ 6915 h 7434"/>
                <a:gd name="T24" fmla="*/ 2164 w 2774"/>
                <a:gd name="T25" fmla="*/ 7433 h 7434"/>
                <a:gd name="T26" fmla="*/ 2529 w 2774"/>
                <a:gd name="T27" fmla="*/ 7402 h 7434"/>
                <a:gd name="T28" fmla="*/ 2773 w 2774"/>
                <a:gd name="T29" fmla="*/ 7402 h 7434"/>
                <a:gd name="T30" fmla="*/ 2773 w 2774"/>
                <a:gd name="T31" fmla="*/ 6001 h 7434"/>
                <a:gd name="T32" fmla="*/ 2499 w 2774"/>
                <a:gd name="T33" fmla="*/ 6031 h 7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4" h="7434">
                  <a:moveTo>
                    <a:pt x="2499" y="6031"/>
                  </a:moveTo>
                  <a:lnTo>
                    <a:pt x="2499" y="6031"/>
                  </a:lnTo>
                  <a:cubicBezTo>
                    <a:pt x="2133" y="6062"/>
                    <a:pt x="1859" y="6001"/>
                    <a:pt x="1706" y="5818"/>
                  </a:cubicBezTo>
                  <a:cubicBezTo>
                    <a:pt x="1524" y="5696"/>
                    <a:pt x="1463" y="5421"/>
                    <a:pt x="1463" y="5088"/>
                  </a:cubicBezTo>
                  <a:cubicBezTo>
                    <a:pt x="1463" y="2619"/>
                    <a:pt x="1463" y="2619"/>
                    <a:pt x="1463" y="2619"/>
                  </a:cubicBezTo>
                  <a:cubicBezTo>
                    <a:pt x="2438" y="2619"/>
                    <a:pt x="2438" y="2619"/>
                    <a:pt x="2438" y="2619"/>
                  </a:cubicBezTo>
                  <a:cubicBezTo>
                    <a:pt x="2438" y="1310"/>
                    <a:pt x="2438" y="1310"/>
                    <a:pt x="2438" y="1310"/>
                  </a:cubicBezTo>
                  <a:cubicBezTo>
                    <a:pt x="1463" y="1310"/>
                    <a:pt x="1463" y="1310"/>
                    <a:pt x="1463" y="131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088"/>
                    <a:pt x="0" y="5088"/>
                    <a:pt x="0" y="5088"/>
                  </a:cubicBezTo>
                  <a:cubicBezTo>
                    <a:pt x="0" y="5879"/>
                    <a:pt x="244" y="6488"/>
                    <a:pt x="732" y="6915"/>
                  </a:cubicBezTo>
                  <a:cubicBezTo>
                    <a:pt x="1097" y="7249"/>
                    <a:pt x="1615" y="7433"/>
                    <a:pt x="2164" y="7433"/>
                  </a:cubicBezTo>
                  <a:cubicBezTo>
                    <a:pt x="2286" y="7433"/>
                    <a:pt x="2407" y="7433"/>
                    <a:pt x="2529" y="7402"/>
                  </a:cubicBezTo>
                  <a:cubicBezTo>
                    <a:pt x="2773" y="7402"/>
                    <a:pt x="2773" y="7402"/>
                    <a:pt x="2773" y="7402"/>
                  </a:cubicBezTo>
                  <a:cubicBezTo>
                    <a:pt x="2773" y="6001"/>
                    <a:pt x="2773" y="6001"/>
                    <a:pt x="2773" y="6001"/>
                  </a:cubicBezTo>
                  <a:lnTo>
                    <a:pt x="2499" y="603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45A26C0D-8656-46E1-BEF3-25A2CAFD7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1552575"/>
              <a:ext cx="954088" cy="2873375"/>
            </a:xfrm>
            <a:custGeom>
              <a:avLst/>
              <a:gdLst>
                <a:gd name="T0" fmla="*/ 1676 w 2651"/>
                <a:gd name="T1" fmla="*/ 6367 h 7982"/>
                <a:gd name="T2" fmla="*/ 1676 w 2651"/>
                <a:gd name="T3" fmla="*/ 6367 h 7982"/>
                <a:gd name="T4" fmla="*/ 1492 w 2651"/>
                <a:gd name="T5" fmla="*/ 5788 h 7982"/>
                <a:gd name="T6" fmla="*/ 1492 w 2651"/>
                <a:gd name="T7" fmla="*/ 0 h 7982"/>
                <a:gd name="T8" fmla="*/ 0 w 2651"/>
                <a:gd name="T9" fmla="*/ 0 h 7982"/>
                <a:gd name="T10" fmla="*/ 0 w 2651"/>
                <a:gd name="T11" fmla="*/ 5819 h 7982"/>
                <a:gd name="T12" fmla="*/ 670 w 2651"/>
                <a:gd name="T13" fmla="*/ 7494 h 7982"/>
                <a:gd name="T14" fmla="*/ 2011 w 2651"/>
                <a:gd name="T15" fmla="*/ 7981 h 7982"/>
                <a:gd name="T16" fmla="*/ 2345 w 2651"/>
                <a:gd name="T17" fmla="*/ 7951 h 7982"/>
                <a:gd name="T18" fmla="*/ 2650 w 2651"/>
                <a:gd name="T19" fmla="*/ 7921 h 7982"/>
                <a:gd name="T20" fmla="*/ 2650 w 2651"/>
                <a:gd name="T21" fmla="*/ 6489 h 7982"/>
                <a:gd name="T22" fmla="*/ 2285 w 2651"/>
                <a:gd name="T23" fmla="*/ 6519 h 7982"/>
                <a:gd name="T24" fmla="*/ 1676 w 2651"/>
                <a:gd name="T25" fmla="*/ 6367 h 7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51" h="7982">
                  <a:moveTo>
                    <a:pt x="1676" y="6367"/>
                  </a:moveTo>
                  <a:lnTo>
                    <a:pt x="1676" y="6367"/>
                  </a:lnTo>
                  <a:cubicBezTo>
                    <a:pt x="1554" y="6245"/>
                    <a:pt x="1492" y="6062"/>
                    <a:pt x="1492" y="5788"/>
                  </a:cubicBezTo>
                  <a:cubicBezTo>
                    <a:pt x="1492" y="0"/>
                    <a:pt x="1492" y="0"/>
                    <a:pt x="14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819"/>
                    <a:pt x="0" y="5819"/>
                    <a:pt x="0" y="5819"/>
                  </a:cubicBezTo>
                  <a:cubicBezTo>
                    <a:pt x="0" y="6519"/>
                    <a:pt x="243" y="7098"/>
                    <a:pt x="670" y="7494"/>
                  </a:cubicBezTo>
                  <a:cubicBezTo>
                    <a:pt x="1005" y="7799"/>
                    <a:pt x="1492" y="7981"/>
                    <a:pt x="2011" y="7981"/>
                  </a:cubicBezTo>
                  <a:cubicBezTo>
                    <a:pt x="2132" y="7981"/>
                    <a:pt x="2223" y="7981"/>
                    <a:pt x="2345" y="7951"/>
                  </a:cubicBezTo>
                  <a:cubicBezTo>
                    <a:pt x="2650" y="7921"/>
                    <a:pt x="2650" y="7921"/>
                    <a:pt x="2650" y="7921"/>
                  </a:cubicBezTo>
                  <a:cubicBezTo>
                    <a:pt x="2650" y="6489"/>
                    <a:pt x="2650" y="6489"/>
                    <a:pt x="2650" y="6489"/>
                  </a:cubicBezTo>
                  <a:cubicBezTo>
                    <a:pt x="2285" y="6519"/>
                    <a:pt x="2285" y="6519"/>
                    <a:pt x="2285" y="6519"/>
                  </a:cubicBezTo>
                  <a:cubicBezTo>
                    <a:pt x="2011" y="6519"/>
                    <a:pt x="1797" y="6489"/>
                    <a:pt x="1676" y="636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C7EAE0C-88EE-486D-A985-BA2319009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59613" y="1563688"/>
              <a:ext cx="1919287" cy="2828925"/>
            </a:xfrm>
            <a:custGeom>
              <a:avLst/>
              <a:gdLst>
                <a:gd name="T0" fmla="*/ 2895 w 5333"/>
                <a:gd name="T1" fmla="*/ 1949 h 7860"/>
                <a:gd name="T2" fmla="*/ 2895 w 5333"/>
                <a:gd name="T3" fmla="*/ 1949 h 7860"/>
                <a:gd name="T4" fmla="*/ 1494 w 5333"/>
                <a:gd name="T5" fmla="*/ 2407 h 7860"/>
                <a:gd name="T6" fmla="*/ 1494 w 5333"/>
                <a:gd name="T7" fmla="*/ 0 h 7860"/>
                <a:gd name="T8" fmla="*/ 1463 w 5333"/>
                <a:gd name="T9" fmla="*/ 0 h 7860"/>
                <a:gd name="T10" fmla="*/ 0 w 5333"/>
                <a:gd name="T11" fmla="*/ 0 h 7860"/>
                <a:gd name="T12" fmla="*/ 0 w 5333"/>
                <a:gd name="T13" fmla="*/ 30 h 7860"/>
                <a:gd name="T14" fmla="*/ 0 w 5333"/>
                <a:gd name="T15" fmla="*/ 7859 h 7860"/>
                <a:gd name="T16" fmla="*/ 1494 w 5333"/>
                <a:gd name="T17" fmla="*/ 7859 h 7860"/>
                <a:gd name="T18" fmla="*/ 1494 w 5333"/>
                <a:gd name="T19" fmla="*/ 4448 h 7860"/>
                <a:gd name="T20" fmla="*/ 2651 w 5333"/>
                <a:gd name="T21" fmla="*/ 3290 h 7860"/>
                <a:gd name="T22" fmla="*/ 3809 w 5333"/>
                <a:gd name="T23" fmla="*/ 4448 h 7860"/>
                <a:gd name="T24" fmla="*/ 3840 w 5333"/>
                <a:gd name="T25" fmla="*/ 7859 h 7860"/>
                <a:gd name="T26" fmla="*/ 5272 w 5333"/>
                <a:gd name="T27" fmla="*/ 7859 h 7860"/>
                <a:gd name="T28" fmla="*/ 5332 w 5333"/>
                <a:gd name="T29" fmla="*/ 7859 h 7860"/>
                <a:gd name="T30" fmla="*/ 5332 w 5333"/>
                <a:gd name="T31" fmla="*/ 4387 h 7860"/>
                <a:gd name="T32" fmla="*/ 5302 w 5333"/>
                <a:gd name="T33" fmla="*/ 4083 h 7860"/>
                <a:gd name="T34" fmla="*/ 2895 w 5333"/>
                <a:gd name="T35" fmla="*/ 1949 h 7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33" h="7860">
                  <a:moveTo>
                    <a:pt x="2895" y="1949"/>
                  </a:moveTo>
                  <a:lnTo>
                    <a:pt x="2895" y="1949"/>
                  </a:lnTo>
                  <a:cubicBezTo>
                    <a:pt x="2377" y="1949"/>
                    <a:pt x="1890" y="2133"/>
                    <a:pt x="1494" y="2407"/>
                  </a:cubicBezTo>
                  <a:cubicBezTo>
                    <a:pt x="1494" y="0"/>
                    <a:pt x="1494" y="0"/>
                    <a:pt x="1494" y="0"/>
                  </a:cubicBezTo>
                  <a:cubicBezTo>
                    <a:pt x="1463" y="0"/>
                    <a:pt x="1463" y="0"/>
                    <a:pt x="146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7859"/>
                    <a:pt x="0" y="7859"/>
                    <a:pt x="0" y="7859"/>
                  </a:cubicBezTo>
                  <a:cubicBezTo>
                    <a:pt x="1494" y="7859"/>
                    <a:pt x="1494" y="7859"/>
                    <a:pt x="1494" y="7859"/>
                  </a:cubicBezTo>
                  <a:cubicBezTo>
                    <a:pt x="1494" y="4448"/>
                    <a:pt x="1494" y="4448"/>
                    <a:pt x="1494" y="4448"/>
                  </a:cubicBezTo>
                  <a:cubicBezTo>
                    <a:pt x="1494" y="3808"/>
                    <a:pt x="1890" y="3290"/>
                    <a:pt x="2651" y="3290"/>
                  </a:cubicBezTo>
                  <a:cubicBezTo>
                    <a:pt x="3291" y="3290"/>
                    <a:pt x="3809" y="3808"/>
                    <a:pt x="3809" y="4448"/>
                  </a:cubicBezTo>
                  <a:cubicBezTo>
                    <a:pt x="3840" y="7859"/>
                    <a:pt x="3840" y="7859"/>
                    <a:pt x="3840" y="7859"/>
                  </a:cubicBezTo>
                  <a:cubicBezTo>
                    <a:pt x="5272" y="7859"/>
                    <a:pt x="5272" y="7859"/>
                    <a:pt x="5272" y="7859"/>
                  </a:cubicBezTo>
                  <a:cubicBezTo>
                    <a:pt x="5332" y="7859"/>
                    <a:pt x="5332" y="7859"/>
                    <a:pt x="5332" y="7859"/>
                  </a:cubicBezTo>
                  <a:cubicBezTo>
                    <a:pt x="5332" y="4387"/>
                    <a:pt x="5332" y="4387"/>
                    <a:pt x="5332" y="4387"/>
                  </a:cubicBezTo>
                  <a:cubicBezTo>
                    <a:pt x="5332" y="4295"/>
                    <a:pt x="5302" y="4173"/>
                    <a:pt x="5302" y="4083"/>
                  </a:cubicBezTo>
                  <a:cubicBezTo>
                    <a:pt x="5150" y="2894"/>
                    <a:pt x="4144" y="1949"/>
                    <a:pt x="2895" y="194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2400"/>
            </a:p>
          </p:txBody>
        </p:sp>
      </p:grp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5EB987A-C9BE-4D4E-A450-A505B007E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738664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F392D-F510-A846-ACA8-87AAF22525CB}"/>
              </a:ext>
            </a:extLst>
          </p:cNvPr>
          <p:cNvSpPr txBox="1"/>
          <p:nvPr userDrawn="1"/>
        </p:nvSpPr>
        <p:spPr>
          <a:xfrm>
            <a:off x="609601" y="6400804"/>
            <a:ext cx="630335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0FA351-5A70-4EC9-BE2D-E8D941B01E50}" type="slidenum">
              <a:rPr lang="en-US" sz="800" b="0" i="0" smtClean="0">
                <a:solidFill>
                  <a:schemeClr val="tx1"/>
                </a:solidFill>
                <a:latin typeface="+mn-lt"/>
                <a:cs typeface="FS Thrive Elliot Regular"/>
              </a:rPr>
              <a:pPr marL="0" marR="0" indent="0" algn="l" defTabSz="914377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800" b="0" i="0">
              <a:solidFill>
                <a:schemeClr val="tx1"/>
              </a:solidFill>
              <a:latin typeface="+mn-lt"/>
              <a:cs typeface="FS Thrive Elliot Regular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E14C57-F580-924A-B995-8E5C4B56C5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38201" y="6376795"/>
            <a:ext cx="9952567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S Thrive Elliot" charset="0"/>
                <a:ea typeface="ＭＳ Ｐゴシック" charset="0"/>
              </a:defRPr>
            </a:lvl9pPr>
          </a:lstStyle>
          <a:p>
            <a:pPr defTabSz="1219170" eaLnBrk="0" hangingPunct="0"/>
            <a:r>
              <a:rPr lang="en-US" sz="1067" b="1">
                <a:solidFill>
                  <a:srgbClr val="1D1918"/>
                </a:solidFill>
                <a:cs typeface="FS Thrive Elliot Regular" charset="0"/>
              </a:rPr>
              <a:t>Alight Solutions </a:t>
            </a:r>
            <a:endParaRPr lang="en-US" sz="1067">
              <a:solidFill>
                <a:srgbClr val="1D1918"/>
              </a:solidFill>
              <a:cs typeface="FS Thrive Elliot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82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8" r:id="rId22"/>
    <p:sldLayoutId id="2147483899" r:id="rId23"/>
    <p:sldLayoutId id="2147483900" r:id="rId24"/>
    <p:sldLayoutId id="2147483901" r:id="rId25"/>
  </p:sldLayoutIdLst>
  <p:hf sldNum="0" hdr="0" dt="0"/>
  <p:txStyles>
    <p:titleStyle>
      <a:lvl1pPr algn="l" defTabSz="457189" rtl="0" eaLnBrk="1" latinLnBrk="0" hangingPunct="1">
        <a:lnSpc>
          <a:spcPts val="2600"/>
        </a:lnSpc>
        <a:spcBef>
          <a:spcPct val="0"/>
        </a:spcBef>
        <a:buNone/>
        <a:defRPr lang="en-US" sz="2667" kern="1200" dirty="0">
          <a:solidFill>
            <a:schemeClr val="tx1"/>
          </a:solidFill>
          <a:latin typeface="+mj-lt"/>
          <a:ea typeface="+mj-ea"/>
          <a:cs typeface="FS Thrive Elliot Heavy"/>
        </a:defRPr>
      </a:lvl1pPr>
    </p:titleStyle>
    <p:bodyStyle>
      <a:lvl1pPr marL="342891" indent="-342891" algn="l" defTabSz="457189" rtl="0" eaLnBrk="1" latinLnBrk="0" hangingPunct="1">
        <a:lnSpc>
          <a:spcPct val="100000"/>
        </a:lnSpc>
        <a:spcBef>
          <a:spcPts val="0"/>
        </a:spcBef>
        <a:buFont typeface="System Font Regular"/>
        <a:buChar char="—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1pPr>
      <a:lvl2pPr marL="742932" indent="-285744" algn="l" defTabSz="457189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2pPr>
      <a:lvl3pPr marL="1142971" indent="-228594" algn="l" defTabSz="457189" rtl="0" eaLnBrk="1" latinLnBrk="0" hangingPunct="1">
        <a:lnSpc>
          <a:spcPct val="100000"/>
        </a:lnSpc>
        <a:spcBef>
          <a:spcPts val="0"/>
        </a:spcBef>
        <a:buFont typeface="Courier New" panose="02070309020205020404" pitchFamily="49" charset="0"/>
        <a:buChar char="o"/>
        <a:defRPr sz="1600" b="0" i="0" kern="1200">
          <a:solidFill>
            <a:schemeClr val="tx1"/>
          </a:solidFill>
          <a:latin typeface="+mn-lt"/>
          <a:ea typeface="+mn-ea"/>
          <a:cs typeface="FS Thrive Elliot Regular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1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800" b="0" i="0" kern="1200">
          <a:solidFill>
            <a:schemeClr val="tx1"/>
          </a:solidFill>
          <a:latin typeface="FS Thrive Elliot Regular"/>
          <a:ea typeface="+mn-ea"/>
          <a:cs typeface="FS Thrive Elliot Regular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8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ortworthtexas.gov/openenrollment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fwbenefit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benefits@fortworthtexas.gov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emf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W logo revel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068"/>
            <a:ext cx="12192000" cy="68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52670"/>
            <a:ext cx="12192000" cy="491702"/>
          </a:xfrm>
        </p:spPr>
        <p:txBody>
          <a:bodyPr>
            <a:normAutofit lnSpcReduction="10000"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Presented By Human Resources Department  </a:t>
            </a:r>
          </a:p>
          <a:p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415"/>
            <a:ext cx="12192000" cy="685465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40903" y="3347"/>
            <a:ext cx="9749800" cy="102194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OCTOBER 7 – OCTOBER 25, 2024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1392664" y="5699530"/>
            <a:ext cx="9144000" cy="10219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</a:rPr>
              <a:t>OPEN ENROLLMENT FOR PLAN YEAR 2025</a:t>
            </a:r>
          </a:p>
        </p:txBody>
      </p:sp>
    </p:spTree>
    <p:extLst>
      <p:ext uri="{BB962C8B-B14F-4D97-AF65-F5344CB8AC3E}">
        <p14:creationId xmlns:p14="http://schemas.microsoft.com/office/powerpoint/2010/main" val="15514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320" y="782979"/>
            <a:ext cx="6697109" cy="1111959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  <a:sym typeface="Gill Sans" charset="0"/>
              </a:rPr>
              <a:t>2025 Medical Rates</a:t>
            </a:r>
            <a:endParaRPr lang="en-US" sz="4000" dirty="0">
              <a:solidFill>
                <a:schemeClr val="accent2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  <a:sym typeface="Gill Sans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453998"/>
              </p:ext>
            </p:extLst>
          </p:nvPr>
        </p:nvGraphicFramePr>
        <p:xfrm>
          <a:off x="326571" y="1733867"/>
          <a:ext cx="11234808" cy="40888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9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4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6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2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7047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+mn-lt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Health Center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+mn-lt"/>
                        </a:rPr>
                        <a:t>Consumer Choice Plan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endParaRPr 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Per Paycheck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latin typeface="+mn-lt"/>
                        </a:rPr>
                        <a:t>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Only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$52.64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$114.06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Spouse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$260.47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$564.36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$176.65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$382.75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Child(ren)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$194.34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$421.07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$126.50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$274.08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7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+mn-lt"/>
                        </a:rPr>
                        <a:t>Employee + Family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$364.39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$789.52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$264.98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+mn-lt"/>
                        </a:rPr>
                        <a:t>$574.13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26572" y="6217637"/>
            <a:ext cx="10818251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*Participants in the Consumer Choice Plan could contribute that premium difference in their Health Savings Account pre-tax to save for future medical expenses.</a:t>
            </a:r>
            <a:b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Assumes all three wellness requirements have been met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3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495F-7A9F-486A-A91C-93EE180D6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6558" y="593725"/>
            <a:ext cx="5807242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FSA &amp; HSA Reminders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04CF7-F960-494C-928E-F4E9237B1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11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162A9EA-A0B6-468B-9192-AF3030063C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0201071"/>
              </p:ext>
            </p:extLst>
          </p:nvPr>
        </p:nvGraphicFramePr>
        <p:xfrm>
          <a:off x="838200" y="155832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DC35433-36BA-43A7-9F1C-AEAEE6ACA4AA}"/>
              </a:ext>
            </a:extLst>
          </p:cNvPr>
          <p:cNvSpPr txBox="1"/>
          <p:nvPr/>
        </p:nvSpPr>
        <p:spPr>
          <a:xfrm>
            <a:off x="1108910" y="5994400"/>
            <a:ext cx="9974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HealthCare FSA and HSA can be used for Medical, RX, Dental and Vision Expenses</a:t>
            </a:r>
          </a:p>
        </p:txBody>
      </p:sp>
    </p:spTree>
    <p:extLst>
      <p:ext uri="{BB962C8B-B14F-4D97-AF65-F5344CB8AC3E}">
        <p14:creationId xmlns:p14="http://schemas.microsoft.com/office/powerpoint/2010/main" val="3389994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835" y="651430"/>
            <a:ext cx="3858081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Dental-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Dental Vendor!</a:t>
            </a:r>
          </a:p>
          <a:p>
            <a:r>
              <a:rPr lang="en-US" dirty="0"/>
              <a:t>Similar 3 plan options: DPPO High, DPPO Low, DHMO</a:t>
            </a:r>
          </a:p>
          <a:p>
            <a:r>
              <a:rPr lang="en-US" dirty="0"/>
              <a:t>PPO Network: PDP Plus</a:t>
            </a:r>
          </a:p>
          <a:p>
            <a:r>
              <a:rPr lang="en-US" dirty="0"/>
              <a:t>DHMO Network: Dental HMO/Managed Care</a:t>
            </a:r>
          </a:p>
          <a:p>
            <a:r>
              <a:rPr lang="en-US" dirty="0"/>
              <a:t>Metlife.com/insurance/dental-insurance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81C53-68B2-4BA8-97AC-DDCBEC6D6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3876" y="3606324"/>
            <a:ext cx="2501474" cy="789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0F904-EAB5-4CD7-9E94-6038E99AC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717" y="4314068"/>
            <a:ext cx="7264980" cy="21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15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Dental Plan Comparison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92735B6-3717-41AB-AC3E-95C33640F6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927690"/>
              </p:ext>
            </p:extLst>
          </p:nvPr>
        </p:nvGraphicFramePr>
        <p:xfrm>
          <a:off x="737521" y="1565016"/>
          <a:ext cx="10451848" cy="491423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12962">
                  <a:extLst>
                    <a:ext uri="{9D8B030D-6E8A-4147-A177-3AD203B41FA5}">
                      <a16:colId xmlns:a16="http://schemas.microsoft.com/office/drawing/2014/main" val="3422236392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698949971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23022277"/>
                    </a:ext>
                  </a:extLst>
                </a:gridCol>
                <a:gridCol w="2612962">
                  <a:extLst>
                    <a:ext uri="{9D8B030D-6E8A-4147-A177-3AD203B41FA5}">
                      <a16:colId xmlns:a16="http://schemas.microsoft.com/office/drawing/2014/main" val="1812628449"/>
                    </a:ext>
                  </a:extLst>
                </a:gridCol>
              </a:tblGrid>
              <a:tr h="433671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High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DPPO Low 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Delta Care DHMO Option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0422993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Deductible 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$50 per person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$150 per family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7329652"/>
                  </a:ext>
                </a:extLst>
              </a:tr>
              <a:tr h="319778">
                <a:tc>
                  <a:txBody>
                    <a:bodyPr/>
                    <a:lstStyle/>
                    <a:p>
                      <a:r>
                        <a:rPr lang="en-US" sz="1800" dirty="0"/>
                        <a:t>Annual Maximum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$2,250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$1,250 per person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611218"/>
                  </a:ext>
                </a:extLst>
              </a:tr>
              <a:tr h="540252">
                <a:tc>
                  <a:txBody>
                    <a:bodyPr/>
                    <a:lstStyle/>
                    <a:p>
                      <a:r>
                        <a:rPr lang="en-US" sz="1800" dirty="0"/>
                        <a:t>Preventive &amp; Diagnostic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100% Deductible Waived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(4 Cleanings per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925233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Basic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80%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</a:t>
                      </a:r>
                      <a:r>
                        <a:rPr lang="en-US" sz="1800" b="1" dirty="0"/>
                        <a:t>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Fixed schedule of copays.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Specialist referral is REQUIRED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2947399"/>
                  </a:ext>
                </a:extLst>
              </a:tr>
              <a:tr h="598137">
                <a:tc>
                  <a:txBody>
                    <a:bodyPr/>
                    <a:lstStyle/>
                    <a:p>
                      <a:r>
                        <a:rPr lang="en-US" sz="1800" dirty="0"/>
                        <a:t>Major Restorative Care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736200"/>
                  </a:ext>
                </a:extLst>
              </a:tr>
              <a:tr h="771789">
                <a:tc>
                  <a:txBody>
                    <a:bodyPr/>
                    <a:lstStyle/>
                    <a:p>
                      <a:r>
                        <a:rPr lang="en-US" sz="1800" dirty="0"/>
                        <a:t>Orthodontia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</a:p>
                    <a:p>
                      <a:pPr algn="ctr"/>
                      <a:r>
                        <a:rPr lang="en-US" sz="1800" dirty="0"/>
                        <a:t>Lifetime Maximum</a:t>
                      </a:r>
                      <a:br>
                        <a:rPr lang="en-US" sz="1800" dirty="0"/>
                      </a:br>
                      <a:r>
                        <a:rPr lang="en-US" sz="1800" b="1" dirty="0"/>
                        <a:t>$1,500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Lifetime Maximum </a:t>
                      </a:r>
                      <a:r>
                        <a:rPr lang="en-US" sz="1800" b="1" dirty="0"/>
                        <a:t>$1,000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611592"/>
                  </a:ext>
                </a:extLst>
              </a:tr>
              <a:tr h="424484">
                <a:tc>
                  <a:txBody>
                    <a:bodyPr/>
                    <a:lstStyle/>
                    <a:p>
                      <a:r>
                        <a:rPr lang="en-US" sz="1800" dirty="0"/>
                        <a:t>Implants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 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Plan pays 50%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After Deductible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Limited Coverage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61701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669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94" y="767932"/>
            <a:ext cx="5257845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2025 Dental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(per paycheck)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14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550B269-8136-4DB1-B90D-0D29E21E49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9936520"/>
              </p:ext>
            </p:extLst>
          </p:nvPr>
        </p:nvGraphicFramePr>
        <p:xfrm>
          <a:off x="2238941" y="2638491"/>
          <a:ext cx="7882560" cy="3295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  <a:gridCol w="1830676">
                  <a:extLst>
                    <a:ext uri="{9D8B030D-6E8A-4147-A177-3AD203B41FA5}">
                      <a16:colId xmlns:a16="http://schemas.microsoft.com/office/drawing/2014/main" val="2998053647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DPPO 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DHMO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$15.51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$10.44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$5.31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$31.79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$19.84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$10.08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$41.10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$22.98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$10.62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b="1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$51.94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$32.38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$16.46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2D4497F3-7D41-45F7-B963-146E1810287E}"/>
              </a:ext>
            </a:extLst>
          </p:cNvPr>
          <p:cNvGrpSpPr/>
          <p:nvPr/>
        </p:nvGrpSpPr>
        <p:grpSpPr>
          <a:xfrm>
            <a:off x="168442" y="1299411"/>
            <a:ext cx="2502569" cy="2129589"/>
            <a:chOff x="168442" y="1299411"/>
            <a:chExt cx="2502569" cy="2129589"/>
          </a:xfrm>
        </p:grpSpPr>
        <p:sp>
          <p:nvSpPr>
            <p:cNvPr id="13" name="Explosion: 14 Points 12">
              <a:extLst>
                <a:ext uri="{FF2B5EF4-FFF2-40B4-BE49-F238E27FC236}">
                  <a16:creationId xmlns:a16="http://schemas.microsoft.com/office/drawing/2014/main" id="{F902467F-100C-46BE-AF6B-C8F63B87D153}"/>
                </a:ext>
              </a:extLst>
            </p:cNvPr>
            <p:cNvSpPr/>
            <p:nvPr/>
          </p:nvSpPr>
          <p:spPr>
            <a:xfrm rot="1048052">
              <a:off x="168442" y="1299411"/>
              <a:ext cx="2502569" cy="2129589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53D4BA7-C015-4D8C-A4CA-11C812112D3A}"/>
                </a:ext>
              </a:extLst>
            </p:cNvPr>
            <p:cNvSpPr txBox="1"/>
            <p:nvPr/>
          </p:nvSpPr>
          <p:spPr>
            <a:xfrm>
              <a:off x="661737" y="1810207"/>
              <a:ext cx="12994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New</a:t>
              </a:r>
            </a:p>
            <a:p>
              <a:pPr algn="ctr"/>
              <a:r>
                <a:rPr lang="en-US" sz="2200" b="1" dirty="0"/>
                <a:t>LOWER</a:t>
              </a:r>
            </a:p>
            <a:p>
              <a:pPr algn="ctr"/>
              <a:r>
                <a:rPr lang="en-US" sz="2200" dirty="0"/>
                <a:t>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6999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526" y="626044"/>
            <a:ext cx="4993150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Vision- MetLife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07335-FD06-4A6A-A593-0D8DE8452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Vision Vendor!</a:t>
            </a:r>
          </a:p>
          <a:p>
            <a:r>
              <a:rPr lang="en-US" dirty="0"/>
              <a:t>Similar 2 plan options- High &amp; Low</a:t>
            </a:r>
          </a:p>
          <a:p>
            <a:r>
              <a:rPr lang="en-US" dirty="0"/>
              <a:t>Network: Superior Vision</a:t>
            </a:r>
          </a:p>
          <a:p>
            <a:r>
              <a:rPr lang="en-US" dirty="0"/>
              <a:t>Metlife.com/insurance/vision-insurance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ED484C-6130-4085-A11A-EF68EB0B64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6159" y="4411810"/>
            <a:ext cx="7511716" cy="1820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3BA96-CB9C-4AB7-8CBC-BADB16F29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2017" y="1834128"/>
            <a:ext cx="2736167" cy="182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99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338" y="593725"/>
            <a:ext cx="6641476" cy="1325563"/>
          </a:xfrm>
        </p:spPr>
        <p:txBody>
          <a:bodyPr/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Vision Plan Comparison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A84B22-590D-4E0C-9389-F388C55D2A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939526"/>
              </p:ext>
            </p:extLst>
          </p:nvPr>
        </p:nvGraphicFramePr>
        <p:xfrm>
          <a:off x="1022684" y="1919288"/>
          <a:ext cx="9859747" cy="40882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081241">
                  <a:extLst>
                    <a:ext uri="{9D8B030D-6E8A-4147-A177-3AD203B41FA5}">
                      <a16:colId xmlns:a16="http://schemas.microsoft.com/office/drawing/2014/main" val="3626714859"/>
                    </a:ext>
                  </a:extLst>
                </a:gridCol>
                <a:gridCol w="3073252">
                  <a:extLst>
                    <a:ext uri="{9D8B030D-6E8A-4147-A177-3AD203B41FA5}">
                      <a16:colId xmlns:a16="http://schemas.microsoft.com/office/drawing/2014/main" val="730655159"/>
                    </a:ext>
                  </a:extLst>
                </a:gridCol>
                <a:gridCol w="3705254">
                  <a:extLst>
                    <a:ext uri="{9D8B030D-6E8A-4147-A177-3AD203B41FA5}">
                      <a16:colId xmlns:a16="http://schemas.microsoft.com/office/drawing/2014/main" val="2888479603"/>
                    </a:ext>
                  </a:extLst>
                </a:gridCol>
              </a:tblGrid>
              <a:tr h="560044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512690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Exam</a:t>
                      </a:r>
                    </a:p>
                    <a:p>
                      <a:pPr algn="l"/>
                      <a:r>
                        <a:rPr lang="en-US" sz="1800" dirty="0"/>
                        <a:t>(once every calendar year)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5706493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Standard Contact Lens Fit &amp; Follow up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33072"/>
                  </a:ext>
                </a:extLst>
              </a:tr>
              <a:tr h="407801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Contact Lenses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6611425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Frames Allowance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$200</a:t>
                      </a:r>
                    </a:p>
                    <a:p>
                      <a:pPr algn="ctr"/>
                      <a:r>
                        <a:rPr lang="en-US" sz="1800" dirty="0"/>
                        <a:t>Every Calendar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$180</a:t>
                      </a:r>
                    </a:p>
                    <a:p>
                      <a:pPr algn="ctr"/>
                      <a:r>
                        <a:rPr lang="en-US" sz="1800" dirty="0"/>
                        <a:t>Every Other Calendar Year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931532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Single, Bifocal, Trifocal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$10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$20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296834"/>
                  </a:ext>
                </a:extLst>
              </a:tr>
              <a:tr h="560044"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Lenses – Progressive I, II, III, IV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$55, $110, $150, $225 copay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48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53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266E6-3112-4EA2-AC48-26EAC50F6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4368" y="760216"/>
            <a:ext cx="5257845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2025 Vision Rates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</a:br>
            <a:r>
              <a:rPr lang="en-US" sz="2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Gill Sans" charset="0"/>
              </a:rPr>
              <a:t>Bi-Weekly (per paycheck)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5E9B3-3F7B-4D98-A604-69FBB3D9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805511-00E8-4372-A51D-02C2F0D72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880176"/>
              </p:ext>
            </p:extLst>
          </p:nvPr>
        </p:nvGraphicFramePr>
        <p:xfrm>
          <a:off x="3070058" y="2310064"/>
          <a:ext cx="6051884" cy="329576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466474">
                  <a:extLst>
                    <a:ext uri="{9D8B030D-6E8A-4147-A177-3AD203B41FA5}">
                      <a16:colId xmlns:a16="http://schemas.microsoft.com/office/drawing/2014/main" val="1591382755"/>
                    </a:ext>
                  </a:extLst>
                </a:gridCol>
                <a:gridCol w="1888957">
                  <a:extLst>
                    <a:ext uri="{9D8B030D-6E8A-4147-A177-3AD203B41FA5}">
                      <a16:colId xmlns:a16="http://schemas.microsoft.com/office/drawing/2014/main" val="2902553981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83563894"/>
                    </a:ext>
                  </a:extLst>
                </a:gridCol>
              </a:tblGrid>
              <a:tr h="659152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039784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Only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$5.38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$2.35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974800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Spouse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$10.20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$4.47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5672318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Child(ren)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$10.74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$4.70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3320149"/>
                  </a:ext>
                </a:extLst>
              </a:tr>
              <a:tr h="659152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Employee + Family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$15.78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$6.91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654518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B9C43-F0F5-4489-A1EF-C99569BDA5B4}"/>
              </a:ext>
            </a:extLst>
          </p:cNvPr>
          <p:cNvGrpSpPr/>
          <p:nvPr/>
        </p:nvGrpSpPr>
        <p:grpSpPr>
          <a:xfrm>
            <a:off x="168442" y="1299411"/>
            <a:ext cx="2502569" cy="2129589"/>
            <a:chOff x="168442" y="1299411"/>
            <a:chExt cx="2502569" cy="2129589"/>
          </a:xfrm>
        </p:grpSpPr>
        <p:sp>
          <p:nvSpPr>
            <p:cNvPr id="13" name="Explosion: 14 Points 12">
              <a:extLst>
                <a:ext uri="{FF2B5EF4-FFF2-40B4-BE49-F238E27FC236}">
                  <a16:creationId xmlns:a16="http://schemas.microsoft.com/office/drawing/2014/main" id="{AD7B67DD-E762-4353-A573-DE756B05C5B1}"/>
                </a:ext>
              </a:extLst>
            </p:cNvPr>
            <p:cNvSpPr/>
            <p:nvPr/>
          </p:nvSpPr>
          <p:spPr>
            <a:xfrm rot="1048052">
              <a:off x="168442" y="1299411"/>
              <a:ext cx="2502569" cy="2129589"/>
            </a:xfrm>
            <a:prstGeom prst="irregularSeal2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25E763-2BF4-4541-909B-A837B2B5AB70}"/>
                </a:ext>
              </a:extLst>
            </p:cNvPr>
            <p:cNvSpPr txBox="1"/>
            <p:nvPr/>
          </p:nvSpPr>
          <p:spPr>
            <a:xfrm>
              <a:off x="661737" y="1810207"/>
              <a:ext cx="1299411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New</a:t>
              </a:r>
            </a:p>
            <a:p>
              <a:pPr algn="ctr"/>
              <a:r>
                <a:rPr lang="en-US" sz="2200" b="1" dirty="0"/>
                <a:t>LOWER</a:t>
              </a:r>
            </a:p>
            <a:p>
              <a:pPr algn="ctr"/>
              <a:r>
                <a:rPr lang="en-US" sz="2200" dirty="0"/>
                <a:t>Rates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788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3628"/>
            <a:ext cx="12192000" cy="68443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0491" y="2605433"/>
            <a:ext cx="101890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/>
                </a:solidFill>
              </a:rPr>
              <a:t>Wellness Update</a:t>
            </a:r>
          </a:p>
          <a:p>
            <a:endParaRPr lang="en-US" sz="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929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11898A-1368-4B8E-8EF9-1FA99471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866" y="3629321"/>
            <a:ext cx="5653948" cy="312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ED3FE8-CC22-4307-9D04-F4A5E478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631" y="739076"/>
            <a:ext cx="5297472" cy="1325563"/>
          </a:xfrm>
        </p:spPr>
        <p:txBody>
          <a:bodyPr/>
          <a:lstStyle/>
          <a:p>
            <a:pPr algn="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Wellness- Ramp Health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29D9D-5CC2-4885-9BC6-3984039D2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46167" cy="4351338"/>
          </a:xfrm>
        </p:spPr>
        <p:txBody>
          <a:bodyPr/>
          <a:lstStyle/>
          <a:p>
            <a:r>
              <a:rPr lang="en-US" dirty="0"/>
              <a:t>NEW! Wellness Vendor</a:t>
            </a:r>
          </a:p>
          <a:p>
            <a:r>
              <a:rPr lang="en-US" dirty="0"/>
              <a:t>Same deadlines – August 31, 2025</a:t>
            </a:r>
          </a:p>
          <a:p>
            <a:r>
              <a:rPr lang="en-US" dirty="0"/>
              <a:t>Same requirements for Premium Incentive and Cash Payout</a:t>
            </a:r>
          </a:p>
          <a:p>
            <a:r>
              <a:rPr lang="en-US" dirty="0"/>
              <a:t>Easy-to-use, engaging platform available on desktop and mobile</a:t>
            </a:r>
          </a:p>
          <a:p>
            <a:r>
              <a:rPr lang="en-US" dirty="0"/>
              <a:t>Health and Wellness Coaching</a:t>
            </a:r>
          </a:p>
          <a:p>
            <a:r>
              <a:rPr lang="en-US" dirty="0"/>
              <a:t>Online Challenges</a:t>
            </a:r>
          </a:p>
          <a:p>
            <a:r>
              <a:rPr lang="en-US" dirty="0"/>
              <a:t>And more!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C729D-E04C-453C-86D8-959E27F7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0B895-1BC2-4409-9E40-C8D1D24EC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675" y="2151157"/>
            <a:ext cx="2952750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680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994" y="708437"/>
            <a:ext cx="468738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OE FAST FACTS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877232425"/>
              </p:ext>
            </p:extLst>
          </p:nvPr>
        </p:nvGraphicFramePr>
        <p:xfrm>
          <a:off x="874485" y="1816778"/>
          <a:ext cx="10025018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51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EF73-7654-47D8-8B72-E088D5325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1684" y="1233182"/>
            <a:ext cx="6902116" cy="45750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Health, Safety &amp; Benefits Fair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FEEDC-42D3-483D-A44C-2CE2C3E0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ADEC411-DE33-4ACE-B634-FC0197C518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021120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626AFA9E-3D84-4441-850D-922C055556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9723" y="1825625"/>
            <a:ext cx="4960277" cy="28642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B4B312-716B-4AE9-A6AA-BBCC814633AE}"/>
              </a:ext>
            </a:extLst>
          </p:cNvPr>
          <p:cNvSpPr txBox="1"/>
          <p:nvPr/>
        </p:nvSpPr>
        <p:spPr>
          <a:xfrm>
            <a:off x="914400" y="1971413"/>
            <a:ext cx="5181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Wednesday October 16</a:t>
            </a:r>
            <a:r>
              <a:rPr lang="en-US" sz="2800" b="1" baseline="30000" dirty="0">
                <a:solidFill>
                  <a:schemeClr val="accent1">
                    <a:lumMod val="50000"/>
                  </a:schemeClr>
                </a:solidFill>
              </a:rPr>
              <a:t>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9:00 AM – 2:00 PM</a:t>
            </a:r>
          </a:p>
          <a:p>
            <a:pPr algn="ctr"/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Will Rogers, 3401 W. Lancaster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Representatives from safety, health, local non-profits will be in attendance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Flu Shots will be available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Door prizes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Earn points towards Healthy Challenge Cash Payout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Online Enrollment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6B0A9-CABA-4C08-AFA8-06E14B0C1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3644" y="4936782"/>
            <a:ext cx="1192434" cy="10731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5B7FEA-2B5F-411E-9E1C-BACC03874A62}"/>
              </a:ext>
            </a:extLst>
          </p:cNvPr>
          <p:cNvSpPr txBox="1"/>
          <p:nvPr/>
        </p:nvSpPr>
        <p:spPr>
          <a:xfrm>
            <a:off x="7540386" y="6009973"/>
            <a:ext cx="2818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5">
                    <a:lumMod val="50000"/>
                  </a:schemeClr>
                </a:solidFill>
              </a:rPr>
              <a:t>Register Now</a:t>
            </a:r>
          </a:p>
        </p:txBody>
      </p:sp>
    </p:spTree>
    <p:extLst>
      <p:ext uri="{BB962C8B-B14F-4D97-AF65-F5344CB8AC3E}">
        <p14:creationId xmlns:p14="http://schemas.microsoft.com/office/powerpoint/2010/main" val="216601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87A09-FA4F-C841-A71E-05407FCA2FDC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ea typeface="+mn-e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9067" y="1752560"/>
            <a:ext cx="559593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the city’s webpage you can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learn more about: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Comparisons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Design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Enrollment Meeting Dates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Healthcare Vendors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Frequently Asked Questions (FAQs)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519" y="-306184"/>
            <a:ext cx="7807386" cy="676772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572541" y="4753529"/>
            <a:ext cx="397341" cy="322402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2191" y="518943"/>
            <a:ext cx="5255663" cy="1325563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Where can you find more information?</a:t>
            </a:r>
            <a:br>
              <a:rPr lang="en-US" sz="2200" b="1" u="sng" dirty="0">
                <a:solidFill>
                  <a:schemeClr val="accent5">
                    <a:lumMod val="75000"/>
                  </a:schemeClr>
                </a:solidFill>
                <a:hlinkClick r:id="rId3"/>
              </a:rPr>
            </a:br>
            <a:endParaRPr lang="en-US" sz="2200" b="1" u="sng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44" y="772732"/>
            <a:ext cx="6161972" cy="34644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8B97FC-3124-47F7-8B15-0C38644EC476}"/>
              </a:ext>
            </a:extLst>
          </p:cNvPr>
          <p:cNvSpPr/>
          <p:nvPr/>
        </p:nvSpPr>
        <p:spPr>
          <a:xfrm>
            <a:off x="319067" y="6064767"/>
            <a:ext cx="11872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https://www.fortworthtexas.gov/departments/hr/employees/openenrollment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85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0402" y="735144"/>
            <a:ext cx="7119257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Online Enrollment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999" y="1765785"/>
            <a:ext cx="6707814" cy="430551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Enroll from any desktop or laptop: </a:t>
            </a:r>
            <a:r>
              <a:rPr lang="en-US" sz="4200" b="1" dirty="0">
                <a:solidFill>
                  <a:schemeClr val="accent5"/>
                </a:solidFill>
                <a:hlinkClick r:id="rId3"/>
              </a:rPr>
              <a:t>www.cfwbenefits.com</a:t>
            </a:r>
            <a:r>
              <a:rPr lang="en-US" sz="4200" b="1" dirty="0">
                <a:solidFill>
                  <a:schemeClr val="accent5"/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Upload proof documents online – birth certificates, marriage license, etc.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Online enrollment help: 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HR Benefits Office: M-F 8:00 AM – 5:00 PM</a:t>
            </a:r>
          </a:p>
          <a:p>
            <a:pPr marL="800100" lvl="2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Your Department Human Resources Coordinator (HRC)</a:t>
            </a:r>
          </a:p>
          <a:p>
            <a:pPr marL="457200" lvl="2" indent="0">
              <a:lnSpc>
                <a:spcPct val="150000"/>
              </a:lnSpc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lvl="1"/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84" y="1304251"/>
            <a:ext cx="3657074" cy="2380330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erson at standing des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91" y="2946370"/>
            <a:ext cx="2834429" cy="2834429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5563" y="3429000"/>
            <a:ext cx="25409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Or at 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22084" y="1168853"/>
            <a:ext cx="22729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ln>
                  <a:solidFill>
                    <a:schemeClr val="bg1"/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j-ea"/>
                <a:cs typeface="+mj-cs"/>
              </a:rPr>
              <a:t>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2880B5-D3EF-42D1-B205-2C34FCED95B3}"/>
              </a:ext>
            </a:extLst>
          </p:cNvPr>
          <p:cNvSpPr txBox="1"/>
          <p:nvPr/>
        </p:nvSpPr>
        <p:spPr>
          <a:xfrm>
            <a:off x="620110" y="5879172"/>
            <a:ext cx="109895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**ALL elections MUST be completed &amp; submitted online by October 25</a:t>
            </a:r>
            <a:r>
              <a:rPr kumimoji="0" lang="en-US" sz="2600" b="1" i="0" u="none" strike="noStrike" kern="1200" cap="none" spc="0" normalizeH="0" baseline="3000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FSA elections will not roll over to next year you must re-elect</a:t>
            </a:r>
          </a:p>
        </p:txBody>
      </p:sp>
    </p:spTree>
    <p:extLst>
      <p:ext uri="{BB962C8B-B14F-4D97-AF65-F5344CB8AC3E}">
        <p14:creationId xmlns:p14="http://schemas.microsoft.com/office/powerpoint/2010/main" val="3918015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546B7AC-780F-478F-8E2A-6A91E6C5E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7006" y="1989533"/>
            <a:ext cx="9357988" cy="457943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F00818FA-E3D4-4E39-A9DF-BD8866DFF6D1}"/>
              </a:ext>
            </a:extLst>
          </p:cNvPr>
          <p:cNvSpPr/>
          <p:nvPr/>
        </p:nvSpPr>
        <p:spPr>
          <a:xfrm>
            <a:off x="5873791" y="6026081"/>
            <a:ext cx="444417" cy="32216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43C0920-7FA4-4B2C-80D1-522280A0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006" y="1133962"/>
            <a:ext cx="7451834" cy="855571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+mn-lt"/>
              </a:rPr>
              <a:t>		</a:t>
            </a:r>
            <a:r>
              <a:rPr lang="en-US" sz="36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Gill Sans" charset="0"/>
              </a:rPr>
              <a:t>Member Portal Welcome Page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927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City of Fort Worth HR Benefits Office</a:t>
            </a:r>
          </a:p>
          <a:p>
            <a:pPr marL="0" indent="0" algn="ctr">
              <a:buNone/>
            </a:pPr>
            <a:r>
              <a:rPr lang="en-US" sz="4000" b="1" dirty="0"/>
              <a:t>100 Fort Worth Trail, Fort Worth, TX 76102</a:t>
            </a:r>
          </a:p>
          <a:p>
            <a:pPr marL="0" indent="0" algn="ctr">
              <a:buNone/>
            </a:pPr>
            <a:r>
              <a:rPr lang="en-US" sz="4000" b="1" dirty="0"/>
              <a:t>New City Hall- 15</a:t>
            </a:r>
            <a:r>
              <a:rPr lang="en-US" sz="4000" b="1" baseline="30000" dirty="0"/>
              <a:t>th</a:t>
            </a:r>
            <a:r>
              <a:rPr lang="en-US" sz="4000" b="1" dirty="0"/>
              <a:t> floor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817-392-7782 phone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Alight at 866-307-8835 </a:t>
            </a:r>
          </a:p>
          <a:p>
            <a:pPr marL="0" indent="0" algn="ctr">
              <a:buNone/>
            </a:pPr>
            <a:r>
              <a:rPr lang="en-US" sz="4800" dirty="0">
                <a:hlinkClick r:id="rId3"/>
              </a:rPr>
              <a:t>benefits@fortworthtexas.gov</a:t>
            </a:r>
            <a:endParaRPr lang="en-US" sz="4800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EF56A22-E4E7-4106-B963-4FA4F477950C}"/>
              </a:ext>
            </a:extLst>
          </p:cNvPr>
          <p:cNvGrpSpPr/>
          <p:nvPr/>
        </p:nvGrpSpPr>
        <p:grpSpPr>
          <a:xfrm>
            <a:off x="562917" y="3307535"/>
            <a:ext cx="2142905" cy="1387517"/>
            <a:chOff x="487415" y="3323321"/>
            <a:chExt cx="2142905" cy="1387517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EEB25AED-F993-4EBB-8719-295EE24787B2}"/>
                </a:ext>
              </a:extLst>
            </p:cNvPr>
            <p:cNvSpPr/>
            <p:nvPr/>
          </p:nvSpPr>
          <p:spPr>
            <a:xfrm rot="19491078">
              <a:off x="487415" y="3323321"/>
              <a:ext cx="2142905" cy="1387517"/>
            </a:xfrm>
            <a:prstGeom prst="rightArrow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8187F8-A81D-46D3-A26A-D45EAFD58B1A}"/>
                </a:ext>
              </a:extLst>
            </p:cNvPr>
            <p:cNvSpPr txBox="1"/>
            <p:nvPr/>
          </p:nvSpPr>
          <p:spPr>
            <a:xfrm rot="19480982">
              <a:off x="620785" y="3829493"/>
              <a:ext cx="170296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We</a:t>
              </a:r>
              <a:r>
                <a:rPr lang="en-US" sz="2200" dirty="0"/>
                <a:t> </a:t>
              </a:r>
              <a:r>
                <a:rPr lang="en-US" sz="2200" b="1" dirty="0"/>
                <a:t>MOVED!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4470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2450" y="572494"/>
            <a:ext cx="6417161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What’s Changing?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797E9F86-F50B-4EEC-923F-13368D81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8229748"/>
              </p:ext>
            </p:extLst>
          </p:nvPr>
        </p:nvGraphicFramePr>
        <p:xfrm>
          <a:off x="874484" y="1750791"/>
          <a:ext cx="11106983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327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994" y="708437"/>
            <a:ext cx="4687388" cy="132556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Cambios en el 2024</a:t>
            </a:r>
            <a:endParaRPr lang="es-MX" sz="4000" b="1" noProof="0" dirty="0">
              <a:solidFill>
                <a:srgbClr val="0033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Diagram 5"/>
          <p:cNvGraphicFramePr/>
          <p:nvPr>
            <p:extLst/>
          </p:nvPr>
        </p:nvGraphicFramePr>
        <p:xfrm>
          <a:off x="874485" y="1816778"/>
          <a:ext cx="10025018" cy="45347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0919" y="6479247"/>
            <a:ext cx="944056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*Unless you received a pay increase or had a birthday that resulted in your age moving to one that ends with a 5 or a 0 prior to 9/1/2020</a:t>
            </a:r>
          </a:p>
        </p:txBody>
      </p:sp>
    </p:spTree>
    <p:extLst>
      <p:ext uri="{BB962C8B-B14F-4D97-AF65-F5344CB8AC3E}">
        <p14:creationId xmlns:p14="http://schemas.microsoft.com/office/powerpoint/2010/main" val="14563478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1187-5AAB-40D2-8C4C-54D5A36D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916" y="1040986"/>
            <a:ext cx="6665495" cy="100965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Medical- BCBSTX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(BlueCross BlueShield of TX)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B99D7-DFCE-46CC-A04A-EB7D2DC84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1779"/>
            <a:ext cx="7198895" cy="3975184"/>
          </a:xfrm>
        </p:spPr>
        <p:txBody>
          <a:bodyPr/>
          <a:lstStyle/>
          <a:p>
            <a:r>
              <a:rPr lang="en-US" dirty="0"/>
              <a:t>New Medical Vendor!</a:t>
            </a:r>
          </a:p>
          <a:p>
            <a:r>
              <a:rPr lang="en-US" dirty="0"/>
              <a:t>National Network- Blue Choice PPO</a:t>
            </a:r>
          </a:p>
          <a:p>
            <a:r>
              <a:rPr lang="en-US" dirty="0"/>
              <a:t>Provider Search: myblueelementtx.com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C5495-7889-43F4-8224-0F3A16D6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A5F3A-C1DE-424A-9F3D-AD4AB00002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57E34-FB50-4110-B05F-9FA0CCD78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3536" y="2201779"/>
            <a:ext cx="3952875" cy="43719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14E3B1-F43F-46E3-A5FD-D8D0E9033B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95" y="3873416"/>
            <a:ext cx="2790825" cy="5143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658DA3F-8229-44B0-90AC-82BBC4094339}"/>
              </a:ext>
            </a:extLst>
          </p:cNvPr>
          <p:cNvGrpSpPr/>
          <p:nvPr/>
        </p:nvGrpSpPr>
        <p:grpSpPr>
          <a:xfrm>
            <a:off x="838200" y="5270242"/>
            <a:ext cx="3936178" cy="1303512"/>
            <a:chOff x="984739" y="4873451"/>
            <a:chExt cx="3936178" cy="130351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0FAD9F2-D6D8-4ECE-A692-F49A211ADBC4}"/>
                </a:ext>
              </a:extLst>
            </p:cNvPr>
            <p:cNvSpPr/>
            <p:nvPr/>
          </p:nvSpPr>
          <p:spPr>
            <a:xfrm>
              <a:off x="984739" y="4873451"/>
              <a:ext cx="3936178" cy="1303512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A33FDC-32B1-47EB-BE88-392AB0A60CD2}"/>
                </a:ext>
              </a:extLst>
            </p:cNvPr>
            <p:cNvSpPr txBox="1"/>
            <p:nvPr/>
          </p:nvSpPr>
          <p:spPr>
            <a:xfrm>
              <a:off x="1105319" y="5004079"/>
              <a:ext cx="36977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/>
                <a:t>OptumRx will still provide prescription benefits</a:t>
              </a:r>
            </a:p>
          </p:txBody>
        </p:sp>
        <p:pic>
          <p:nvPicPr>
            <p:cNvPr id="9" name="Picture 8" descr="C:\Users\haileym\AppData\Local\Microsoft\Windows\INetCache\Content.MSO\13F078C5.tmp">
              <a:extLst>
                <a:ext uri="{FF2B5EF4-FFF2-40B4-BE49-F238E27FC236}">
                  <a16:creationId xmlns:a16="http://schemas.microsoft.com/office/drawing/2014/main" id="{71A3DBD7-8D35-434A-90D7-9923DCE15FA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2555" y="5697409"/>
              <a:ext cx="1243330" cy="31623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978950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2133875"/>
              </p:ext>
            </p:extLst>
          </p:nvPr>
        </p:nvGraphicFramePr>
        <p:xfrm>
          <a:off x="1752600" y="1873786"/>
          <a:ext cx="8686800" cy="4214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982200" y="6505013"/>
            <a:ext cx="2057400" cy="27384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326" y="1166648"/>
            <a:ext cx="8086209" cy="114326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SAME Two Medical Plan Options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800" y="6087937"/>
            <a:ext cx="7772400" cy="55399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preventive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care, including mammograms and colonoscopies, are free to members on both the </a:t>
            </a:r>
            <a:b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 Center Plan and the Consumer Choice Plan</a:t>
            </a:r>
          </a:p>
        </p:txBody>
      </p:sp>
    </p:spTree>
    <p:extLst>
      <p:ext uri="{BB962C8B-B14F-4D97-AF65-F5344CB8AC3E}">
        <p14:creationId xmlns:p14="http://schemas.microsoft.com/office/powerpoint/2010/main" val="210898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7B75F-A309-48CF-A087-848BE3EA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421" y="757770"/>
            <a:ext cx="5862811" cy="1001218"/>
          </a:xfrm>
        </p:spPr>
        <p:txBody>
          <a:bodyPr>
            <a:noAutofit/>
          </a:bodyPr>
          <a:lstStyle/>
          <a:p>
            <a:pPr lvl="0" algn="ctr" defTabSz="914400">
              <a:defRPr/>
            </a:pPr>
            <a:r>
              <a:rPr lang="en-US" sz="40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Health Center 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AC8C2-0882-46C0-B314-DD5BB793B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75221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Magnolia</a:t>
            </a:r>
          </a:p>
          <a:p>
            <a:pPr lvl="1"/>
            <a:r>
              <a:rPr lang="en-US" sz="1900" dirty="0"/>
              <a:t>1320 Hemphill St. Ste 350</a:t>
            </a:r>
          </a:p>
          <a:p>
            <a:pPr lvl="1"/>
            <a:r>
              <a:rPr lang="en-US" sz="1900" b="1" i="1" dirty="0"/>
              <a:t>Bilingual physician- Dr. Campbell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dirty="0"/>
              <a:t>Riverside</a:t>
            </a:r>
          </a:p>
          <a:p>
            <a:pPr lvl="1"/>
            <a:r>
              <a:rPr lang="en-US" sz="1900" dirty="0"/>
              <a:t>Police Officer’s Association Building: </a:t>
            </a:r>
          </a:p>
          <a:p>
            <a:pPr lvl="1"/>
            <a:r>
              <a:rPr lang="en-US" sz="1900" dirty="0"/>
              <a:t>100 N. Forest Park Blvd, Ste 120</a:t>
            </a:r>
          </a:p>
          <a:p>
            <a:pPr lvl="1"/>
            <a:r>
              <a:rPr lang="en-US" sz="1900" b="1" i="1" dirty="0"/>
              <a:t>Bilingual physician- Dr. Mejia</a:t>
            </a:r>
          </a:p>
          <a:p>
            <a:pPr lvl="1"/>
            <a:endParaRPr lang="en-US" dirty="0"/>
          </a:p>
          <a:p>
            <a:r>
              <a:rPr lang="en-US" sz="2800" b="1" dirty="0"/>
              <a:t>Lake Worth</a:t>
            </a:r>
          </a:p>
          <a:p>
            <a:pPr lvl="1"/>
            <a:r>
              <a:rPr lang="en-US" sz="1900" dirty="0"/>
              <a:t>4701 Boat Club Road, Ste 325</a:t>
            </a:r>
          </a:p>
          <a:p>
            <a:pPr marL="342900" lvl="1" indent="0">
              <a:buNone/>
            </a:pPr>
            <a:endParaRPr lang="en-US" sz="2400" dirty="0"/>
          </a:p>
          <a:p>
            <a:r>
              <a:rPr lang="en-US" sz="2800" b="1"/>
              <a:t>Huguley</a:t>
            </a:r>
            <a:endParaRPr lang="en-US" sz="2800" b="1" dirty="0"/>
          </a:p>
          <a:p>
            <a:pPr lvl="1"/>
            <a:r>
              <a:rPr lang="en-US" sz="1900" dirty="0"/>
              <a:t>12001 South Freeway, Ste 208</a:t>
            </a:r>
          </a:p>
          <a:p>
            <a:pPr lvl="1"/>
            <a:r>
              <a:rPr lang="en-US" sz="1900" dirty="0"/>
              <a:t>Medical Office Building 5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17242-B61E-4F18-9A32-185438E5C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4049"/>
            <a:ext cx="4242558" cy="2791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615EC4-96F8-4212-BF4E-B81479F758E6}"/>
              </a:ext>
            </a:extLst>
          </p:cNvPr>
          <p:cNvSpPr txBox="1"/>
          <p:nvPr/>
        </p:nvSpPr>
        <p:spPr>
          <a:xfrm>
            <a:off x="6719058" y="4511843"/>
            <a:ext cx="520423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/>
              <a:t>Satellite Locations: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Bedford: 3024 State Hwy 121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Burleson: 2730 SW Wilshire Blvd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SW Fort </a:t>
            </a:r>
            <a:r>
              <a:rPr lang="en-US" dirty="0"/>
              <a:t>Worth: 7001 Granbury 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Willow Park: 101 Crown Pointe Blvd, Ste 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Keller: 100 Bourland Rd, Ste170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687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340" y="1089922"/>
            <a:ext cx="6210830" cy="70313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Special Programs</a:t>
            </a:r>
            <a:br>
              <a:rPr lang="en-US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en-US" sz="2200" b="1" dirty="0">
                <a:solidFill>
                  <a:srgbClr val="0033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included with enrollment in either medical plan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A5F3A-C1DE-424A-9F3D-AD4AB0000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A90E6BC-B07E-44B7-A93D-32B5E7BDDFE7}"/>
              </a:ext>
            </a:extLst>
          </p:cNvPr>
          <p:cNvGrpSpPr/>
          <p:nvPr/>
        </p:nvGrpSpPr>
        <p:grpSpPr>
          <a:xfrm>
            <a:off x="2614388" y="2562325"/>
            <a:ext cx="2852257" cy="1089084"/>
            <a:chOff x="780176" y="2434292"/>
            <a:chExt cx="2852257" cy="108908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9794627-6849-4134-91C1-3573F1B2A7EC}"/>
                </a:ext>
              </a:extLst>
            </p:cNvPr>
            <p:cNvSpPr/>
            <p:nvPr/>
          </p:nvSpPr>
          <p:spPr>
            <a:xfrm>
              <a:off x="780176" y="2434292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4154775-108B-46CA-89B7-A1AE9D99B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065" y="2510944"/>
              <a:ext cx="1258612" cy="33479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448D7F8-9F4F-48D6-BB5C-302CE826529A}"/>
              </a:ext>
            </a:extLst>
          </p:cNvPr>
          <p:cNvGrpSpPr/>
          <p:nvPr/>
        </p:nvGrpSpPr>
        <p:grpSpPr>
          <a:xfrm>
            <a:off x="8825218" y="3889934"/>
            <a:ext cx="2852257" cy="1151849"/>
            <a:chOff x="9089994" y="3858347"/>
            <a:chExt cx="2852257" cy="108678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5FFC35E-D1A2-49A6-935D-EA38434A3A91}"/>
                </a:ext>
              </a:extLst>
            </p:cNvPr>
            <p:cNvSpPr/>
            <p:nvPr/>
          </p:nvSpPr>
          <p:spPr>
            <a:xfrm>
              <a:off x="9089994" y="3858347"/>
              <a:ext cx="2852257" cy="10867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0B2DCB1-5C42-4351-8615-7A2C37002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6105" y="3886850"/>
              <a:ext cx="1654341" cy="439904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25CF009-62F8-4CE9-AD29-564B20F1D966}"/>
              </a:ext>
            </a:extLst>
          </p:cNvPr>
          <p:cNvSpPr/>
          <p:nvPr/>
        </p:nvSpPr>
        <p:spPr>
          <a:xfrm>
            <a:off x="538459" y="3928161"/>
            <a:ext cx="3251912" cy="25510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http://i1.cmail19.com/ei/i/F8/C41/A5D/025105/csfinal/EDHC-tmandregisteredlogos-01-990000000003cf3c.png">
            <a:extLst>
              <a:ext uri="{FF2B5EF4-FFF2-40B4-BE49-F238E27FC236}">
                <a16:creationId xmlns:a16="http://schemas.microsoft.com/office/drawing/2014/main" id="{FD9EF189-FBBA-4DB5-BEBB-F7821668E9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03" y="3855864"/>
            <a:ext cx="1900424" cy="7568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A3F9F7B-7E94-4968-8496-473F089834C1}"/>
              </a:ext>
            </a:extLst>
          </p:cNvPr>
          <p:cNvGrpSpPr/>
          <p:nvPr/>
        </p:nvGrpSpPr>
        <p:grpSpPr>
          <a:xfrm>
            <a:off x="4669871" y="3921316"/>
            <a:ext cx="2852257" cy="1151848"/>
            <a:chOff x="5290475" y="3856047"/>
            <a:chExt cx="2852257" cy="10890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436015E-7CF3-4D4D-A529-2CF4DFF9E7AB}"/>
                </a:ext>
              </a:extLst>
            </p:cNvPr>
            <p:cNvSpPr/>
            <p:nvPr/>
          </p:nvSpPr>
          <p:spPr>
            <a:xfrm>
              <a:off x="5290475" y="3856047"/>
              <a:ext cx="2852257" cy="10890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irrosti Logo">
              <a:extLst>
                <a:ext uri="{FF2B5EF4-FFF2-40B4-BE49-F238E27FC236}">
                  <a16:creationId xmlns:a16="http://schemas.microsoft.com/office/drawing/2014/main" id="{DE4C9651-1436-450D-97A2-1AA9B95E8EB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0388" y="3858347"/>
              <a:ext cx="1351223" cy="36555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A30AEC6-FB48-4518-B88F-4B1485B9CCDB}"/>
              </a:ext>
            </a:extLst>
          </p:cNvPr>
          <p:cNvGrpSpPr/>
          <p:nvPr/>
        </p:nvGrpSpPr>
        <p:grpSpPr>
          <a:xfrm>
            <a:off x="6641466" y="2475839"/>
            <a:ext cx="2852257" cy="1144189"/>
            <a:chOff x="7364063" y="2324827"/>
            <a:chExt cx="2852257" cy="114418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3E3C767-D5D2-453A-B990-3AF6AF763128}"/>
                </a:ext>
              </a:extLst>
            </p:cNvPr>
            <p:cNvSpPr/>
            <p:nvPr/>
          </p:nvSpPr>
          <p:spPr>
            <a:xfrm>
              <a:off x="7364063" y="2407554"/>
              <a:ext cx="2852257" cy="10614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785239-5DBA-4101-B176-1EFC8A8E9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063" y="2324827"/>
              <a:ext cx="1557339" cy="55372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8DCA83-458A-4FE2-B6E2-F7228E335EED}"/>
              </a:ext>
            </a:extLst>
          </p:cNvPr>
          <p:cNvGrpSpPr/>
          <p:nvPr/>
        </p:nvGrpSpPr>
        <p:grpSpPr>
          <a:xfrm>
            <a:off x="6912529" y="5311688"/>
            <a:ext cx="2914452" cy="1067773"/>
            <a:chOff x="6912529" y="5039062"/>
            <a:chExt cx="2914452" cy="106777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3604BBB-2581-45DD-9F95-DA011B3D8636}"/>
                </a:ext>
              </a:extLst>
            </p:cNvPr>
            <p:cNvSpPr/>
            <p:nvPr/>
          </p:nvSpPr>
          <p:spPr>
            <a:xfrm>
              <a:off x="6912529" y="5039062"/>
              <a:ext cx="2914452" cy="106777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169FBC2-560B-4792-A042-481A1BBBE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5276" y="5134250"/>
              <a:ext cx="902131" cy="902131"/>
            </a:xfrm>
            <a:prstGeom prst="rect">
              <a:avLst/>
            </a:prstGeom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7A3D994-741C-42D4-A702-E4B22E7F1CAE}"/>
              </a:ext>
            </a:extLst>
          </p:cNvPr>
          <p:cNvSpPr txBox="1"/>
          <p:nvPr/>
        </p:nvSpPr>
        <p:spPr>
          <a:xfrm>
            <a:off x="2698277" y="2954460"/>
            <a:ext cx="2648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Telemedicine (Virtual Visits)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Mental Health Services available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9ACCC7-7BF1-4172-8F14-F7B6C951443F}"/>
              </a:ext>
            </a:extLst>
          </p:cNvPr>
          <p:cNvSpPr txBox="1"/>
          <p:nvPr/>
        </p:nvSpPr>
        <p:spPr>
          <a:xfrm>
            <a:off x="6743458" y="2951045"/>
            <a:ext cx="2648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Physical Therapy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F78CCD-4FBE-4B52-AD4E-F5EC56D8144B}"/>
              </a:ext>
            </a:extLst>
          </p:cNvPr>
          <p:cNvSpPr txBox="1"/>
          <p:nvPr/>
        </p:nvSpPr>
        <p:spPr>
          <a:xfrm>
            <a:off x="7893432" y="5605472"/>
            <a:ext cx="1832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Type 2 diabetes management program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DDD1CB-59E6-4170-9560-E862724DB3AF}"/>
              </a:ext>
            </a:extLst>
          </p:cNvPr>
          <p:cNvSpPr txBox="1"/>
          <p:nvPr/>
        </p:nvSpPr>
        <p:spPr>
          <a:xfrm>
            <a:off x="8941329" y="4295019"/>
            <a:ext cx="25338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Heart Health- Blood Pressure and Cholesterol management program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CB158E-DFE6-4BC5-98BF-E80E112AE7D7}"/>
              </a:ext>
            </a:extLst>
          </p:cNvPr>
          <p:cNvSpPr txBox="1"/>
          <p:nvPr/>
        </p:nvSpPr>
        <p:spPr>
          <a:xfrm>
            <a:off x="801118" y="5251158"/>
            <a:ext cx="26866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previous services just a new name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Bundled billing for savings nonemergency surgeries.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Cancer Care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018A5-9C45-4965-8BCD-540383BAC984}"/>
              </a:ext>
            </a:extLst>
          </p:cNvPr>
          <p:cNvSpPr txBox="1"/>
          <p:nvPr/>
        </p:nvSpPr>
        <p:spPr>
          <a:xfrm>
            <a:off x="4693806" y="4310373"/>
            <a:ext cx="2828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Musculoskeletal Rehabilitation- relief in about 3 visits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849596-941A-4DCB-9656-1D06256F3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398" y="4612010"/>
            <a:ext cx="1935242" cy="718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F1B3C-550A-42A9-86AB-01BE026CC20C}"/>
              </a:ext>
            </a:extLst>
          </p:cNvPr>
          <p:cNvSpPr txBox="1"/>
          <p:nvPr/>
        </p:nvSpPr>
        <p:spPr>
          <a:xfrm>
            <a:off x="1214203" y="4427344"/>
            <a:ext cx="1860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REBRANDED TO</a:t>
            </a:r>
          </a:p>
        </p:txBody>
      </p:sp>
    </p:spTree>
    <p:extLst>
      <p:ext uri="{BB962C8B-B14F-4D97-AF65-F5344CB8AC3E}">
        <p14:creationId xmlns:p14="http://schemas.microsoft.com/office/powerpoint/2010/main" val="3478058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8ABED-CC2E-47A1-AD72-D951BA2E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20" y="471905"/>
            <a:ext cx="10972800" cy="904123"/>
          </a:xfrm>
        </p:spPr>
        <p:txBody>
          <a:bodyPr/>
          <a:lstStyle/>
          <a:p>
            <a:r>
              <a:rPr lang="en-US"/>
              <a:t>A connected experience – right time, right resource</a:t>
            </a:r>
          </a:p>
        </p:txBody>
      </p:sp>
      <p:sp>
        <p:nvSpPr>
          <p:cNvPr id="41" name="TextBox 21">
            <a:extLst>
              <a:ext uri="{FF2B5EF4-FFF2-40B4-BE49-F238E27FC236}">
                <a16:creationId xmlns:a16="http://schemas.microsoft.com/office/drawing/2014/main" id="{86F510D4-6068-493A-AE15-6F5A15F3CC45}"/>
              </a:ext>
            </a:extLst>
          </p:cNvPr>
          <p:cNvSpPr txBox="1"/>
          <p:nvPr/>
        </p:nvSpPr>
        <p:spPr>
          <a:xfrm>
            <a:off x="3477573" y="1376028"/>
            <a:ext cx="5155511" cy="30295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Comprehensive Benefits Navigation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015E4A-9839-45E1-B290-1C4E072D4F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22" y="2219245"/>
            <a:ext cx="1844239" cy="236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C368C7-97C3-4711-87CB-8A210EB4394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074" y="3877282"/>
            <a:ext cx="1607133" cy="143526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21">
            <a:extLst>
              <a:ext uri="{FF2B5EF4-FFF2-40B4-BE49-F238E27FC236}">
                <a16:creationId xmlns:a16="http://schemas.microsoft.com/office/drawing/2014/main" id="{A0FA2877-9E66-4A45-ABDC-867A93B6C816}"/>
              </a:ext>
            </a:extLst>
          </p:cNvPr>
          <p:cNvSpPr txBox="1"/>
          <p:nvPr/>
        </p:nvSpPr>
        <p:spPr>
          <a:xfrm>
            <a:off x="3441438" y="3725804"/>
            <a:ext cx="5227781" cy="30295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Expert Medical Opinions (EMO)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A1C6CE2-F9E1-43EB-9D03-EB3FF82076AB}"/>
              </a:ext>
            </a:extLst>
          </p:cNvPr>
          <p:cNvSpPr txBox="1"/>
          <p:nvPr/>
        </p:nvSpPr>
        <p:spPr>
          <a:xfrm>
            <a:off x="3422073" y="2550085"/>
            <a:ext cx="5246173" cy="302955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Clinical Decision Support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BADEFC5-6E6B-4352-9FB3-F88F0C316622}"/>
              </a:ext>
            </a:extLst>
          </p:cNvPr>
          <p:cNvGrpSpPr/>
          <p:nvPr/>
        </p:nvGrpSpPr>
        <p:grpSpPr>
          <a:xfrm>
            <a:off x="9712251" y="4110233"/>
            <a:ext cx="760573" cy="1621668"/>
            <a:chOff x="8921913" y="2616074"/>
            <a:chExt cx="1860697" cy="357857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065A70A-4878-4A65-8B88-0E5DA53AC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21913" y="2616074"/>
              <a:ext cx="1860697" cy="35785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73271CC-0720-42EB-9272-9BC7BBB2E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90786" y="3130886"/>
              <a:ext cx="1522948" cy="271376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FD77360-C7CC-4FB5-B6BD-689FFDE75C46}"/>
              </a:ext>
            </a:extLst>
          </p:cNvPr>
          <p:cNvGrpSpPr/>
          <p:nvPr/>
        </p:nvGrpSpPr>
        <p:grpSpPr>
          <a:xfrm>
            <a:off x="729380" y="923967"/>
            <a:ext cx="10571140" cy="331249"/>
            <a:chOff x="1224135" y="496534"/>
            <a:chExt cx="7089552" cy="18632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31956C4-4544-4BCF-BA35-9223B688FCEE}"/>
                </a:ext>
              </a:extLst>
            </p:cNvPr>
            <p:cNvSpPr txBox="1"/>
            <p:nvPr/>
          </p:nvSpPr>
          <p:spPr bwMode="auto">
            <a:xfrm>
              <a:off x="1224135" y="496534"/>
              <a:ext cx="1489550" cy="17857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Diagnosis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F9130BC-FBA8-4A2B-92C3-60B7A2065CC6}"/>
                </a:ext>
              </a:extLst>
            </p:cNvPr>
            <p:cNvSpPr txBox="1"/>
            <p:nvPr/>
          </p:nvSpPr>
          <p:spPr bwMode="auto">
            <a:xfrm>
              <a:off x="2624793" y="50428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Doctor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E4E6753-B09B-488D-BD2F-781518A10126}"/>
                </a:ext>
              </a:extLst>
            </p:cNvPr>
            <p:cNvSpPr txBox="1"/>
            <p:nvPr/>
          </p:nvSpPr>
          <p:spPr bwMode="auto">
            <a:xfrm>
              <a:off x="5416540" y="503651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Facility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CC28A90-3D52-4C33-8831-9873613567B2}"/>
                </a:ext>
              </a:extLst>
            </p:cNvPr>
            <p:cNvSpPr txBox="1"/>
            <p:nvPr/>
          </p:nvSpPr>
          <p:spPr bwMode="auto">
            <a:xfrm>
              <a:off x="4004719" y="499569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Treatment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E86FAEB-F34F-4D00-9410-12241D3DE0FB}"/>
                </a:ext>
              </a:extLst>
            </p:cNvPr>
            <p:cNvSpPr txBox="1"/>
            <p:nvPr/>
          </p:nvSpPr>
          <p:spPr bwMode="auto">
            <a:xfrm>
              <a:off x="6824563" y="500335"/>
              <a:ext cx="1489124" cy="178577"/>
            </a:xfrm>
            <a:prstGeom prst="roundRect">
              <a:avLst>
                <a:gd name="adj" fmla="val 50000"/>
              </a:avLst>
            </a:prstGeom>
            <a:solidFill>
              <a:schemeClr val="bg2">
                <a:alpha val="86000"/>
              </a:schemeClr>
            </a:solidFill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6095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67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S Thrive Elliot"/>
                  <a:ea typeface="ＭＳ Ｐゴシック" charset="0"/>
                  <a:cs typeface="+mn-cs"/>
                </a:rPr>
                <a:t>Coping</a:t>
              </a:r>
            </a:p>
          </p:txBody>
        </p:sp>
      </p:grpSp>
      <p:sp>
        <p:nvSpPr>
          <p:cNvPr id="35" name="TextBox 21">
            <a:extLst>
              <a:ext uri="{FF2B5EF4-FFF2-40B4-BE49-F238E27FC236}">
                <a16:creationId xmlns:a16="http://schemas.microsoft.com/office/drawing/2014/main" id="{DFDAD94F-160B-4D62-BA1F-3CBC9029D6DF}"/>
              </a:ext>
            </a:extLst>
          </p:cNvPr>
          <p:cNvSpPr txBox="1"/>
          <p:nvPr/>
        </p:nvSpPr>
        <p:spPr>
          <a:xfrm>
            <a:off x="3441438" y="4970789"/>
            <a:ext cx="5227781" cy="302955"/>
          </a:xfrm>
          <a:prstGeom prst="roundRect">
            <a:avLst>
              <a:gd name="adj" fmla="val 50000"/>
            </a:avLst>
          </a:prstGeom>
          <a:solidFill>
            <a:srgbClr val="FFF200"/>
          </a:solidFill>
        </p:spPr>
        <p:txBody>
          <a:bodyPr wrap="square" lIns="0" tIns="0" rIns="0" bIns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S Thrive Elliot"/>
                <a:ea typeface="+mn-ea"/>
                <a:cs typeface="+mn-cs"/>
              </a:rPr>
              <a:t>Surgery Decision Support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S Thrive Elliot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CE443E7-704F-43D4-8CCA-8F188B76F3F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8" r="12842" b="22466"/>
          <a:stretch/>
        </p:blipFill>
        <p:spPr bwMode="auto">
          <a:xfrm>
            <a:off x="10640693" y="2529648"/>
            <a:ext cx="1295884" cy="1305416"/>
          </a:xfrm>
          <a:prstGeom prst="ellipse">
            <a:avLst/>
          </a:prstGeom>
          <a:solidFill>
            <a:schemeClr val="bg1"/>
          </a:solidFill>
          <a:ln w="41275">
            <a:solidFill>
              <a:schemeClr val="accent2"/>
            </a:solidFill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4CF17F-2916-4C78-A17E-6B405A32D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0291" y="1966760"/>
            <a:ext cx="1909413" cy="3884245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C8854E1-B85A-452E-AFD3-393202881984}"/>
              </a:ext>
            </a:extLst>
          </p:cNvPr>
          <p:cNvGraphicFramePr>
            <a:graphicFrameLocks noGrp="1"/>
          </p:cNvGraphicFramePr>
          <p:nvPr/>
        </p:nvGraphicFramePr>
        <p:xfrm>
          <a:off x="3440466" y="1756371"/>
          <a:ext cx="5229724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862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614862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General benefits questions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Calibri" panose="020B0604020202020204" pitchFamily="34" charset="0"/>
                        <a:buChar char="-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Provider recommendations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Procedure cost estimates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Program referrals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Coordination of care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Prescription reviews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Bill reviews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7" name="Table 5">
            <a:extLst>
              <a:ext uri="{FF2B5EF4-FFF2-40B4-BE49-F238E27FC236}">
                <a16:creationId xmlns:a16="http://schemas.microsoft.com/office/drawing/2014/main" id="{13639C87-7514-4187-A0A1-B7EEBE814622}"/>
              </a:ext>
            </a:extLst>
          </p:cNvPr>
          <p:cNvGraphicFramePr>
            <a:graphicFrameLocks noGrp="1"/>
          </p:cNvGraphicFramePr>
          <p:nvPr/>
        </p:nvGraphicFramePr>
        <p:xfrm>
          <a:off x="3440465" y="2943608"/>
          <a:ext cx="5192620" cy="783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310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596310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83517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Support for any health condition and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 treatment options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Curated content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Comprehensive clinical intake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Physician conference calls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Pre-appointment prep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Emotional support for participants and caregivers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8" name="Table 5">
            <a:extLst>
              <a:ext uri="{FF2B5EF4-FFF2-40B4-BE49-F238E27FC236}">
                <a16:creationId xmlns:a16="http://schemas.microsoft.com/office/drawing/2014/main" id="{294AECC4-48AD-40C8-AF8D-9A5797CDA669}"/>
              </a:ext>
            </a:extLst>
          </p:cNvPr>
          <p:cNvGraphicFramePr>
            <a:graphicFrameLocks noGrp="1"/>
          </p:cNvGraphicFramePr>
          <p:nvPr/>
        </p:nvGraphicFramePr>
        <p:xfrm>
          <a:off x="3440466" y="4074850"/>
          <a:ext cx="5229724" cy="861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7026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472698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861823"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Virtual second opinions with leading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experts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Confirm a diagnosis and treatment options</a:t>
                      </a:r>
                      <a:endParaRPr kumimoji="0" lang="en-US" sz="10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ＭＳ Ｐゴシック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Multi-disciplinary consults for complex cases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Referrals to high-quality physicians for in-person care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  <p:graphicFrame>
        <p:nvGraphicFramePr>
          <p:cNvPr id="39" name="Table 5">
            <a:extLst>
              <a:ext uri="{FF2B5EF4-FFF2-40B4-BE49-F238E27FC236}">
                <a16:creationId xmlns:a16="http://schemas.microsoft.com/office/drawing/2014/main" id="{513EE75D-5C28-4526-98CE-6F549C91C015}"/>
              </a:ext>
            </a:extLst>
          </p:cNvPr>
          <p:cNvGraphicFramePr>
            <a:graphicFrameLocks noGrp="1"/>
          </p:cNvGraphicFramePr>
          <p:nvPr/>
        </p:nvGraphicFramePr>
        <p:xfrm>
          <a:off x="3440465" y="5362222"/>
          <a:ext cx="5227781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3510">
                  <a:extLst>
                    <a:ext uri="{9D8B030D-6E8A-4147-A177-3AD203B41FA5}">
                      <a16:colId xmlns:a16="http://schemas.microsoft.com/office/drawing/2014/main" val="2202142007"/>
                    </a:ext>
                  </a:extLst>
                </a:gridCol>
                <a:gridCol w="2564271">
                  <a:extLst>
                    <a:ext uri="{9D8B030D-6E8A-4147-A177-3AD203B41FA5}">
                      <a16:colId xmlns:a16="http://schemas.microsoft.com/office/drawing/2014/main" val="3746462363"/>
                    </a:ext>
                  </a:extLst>
                </a:gridCol>
              </a:tblGrid>
              <a:tr h="799588"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Understand the risks and benefits of any 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surgery</a:t>
                      </a:r>
                    </a:p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A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lternative treatment options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2571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Pain management techniques</a:t>
                      </a:r>
                    </a:p>
                    <a:p>
                      <a:pPr marL="171450" marR="0" lvl="0" indent="-17145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  -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Incentives tied to elective surgeries for lower back, hip or </a:t>
                      </a:r>
                      <a:r>
                        <a:rPr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knee replacement</a:t>
                      </a:r>
                      <a:r>
                        <a:rPr kumimoji="0" lang="en-US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ＭＳ Ｐゴシック"/>
                          <a:cs typeface="+mn-cs"/>
                        </a:rPr>
                        <a:t>, weight loss, or hysterectomy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20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08984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FW Br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FW Brand" id="{4307E28C-044B-4FD8-915D-5F37DBD41A79}" vid="{08178E61-37B8-433D-8A51-42F615FAA16E}"/>
    </a:ext>
  </a:extLst>
</a:theme>
</file>

<file path=ppt/theme/theme7.xml><?xml version="1.0" encoding="utf-8"?>
<a:theme xmlns:a="http://schemas.openxmlformats.org/drawingml/2006/main" name="Alight – White background">
  <a:themeElements>
    <a:clrScheme name="Alight 3">
      <a:dk1>
        <a:srgbClr val="000000"/>
      </a:dk1>
      <a:lt1>
        <a:srgbClr val="FFFFFF"/>
      </a:lt1>
      <a:dk2>
        <a:srgbClr val="0C2028"/>
      </a:dk2>
      <a:lt2>
        <a:srgbClr val="FFF200"/>
      </a:lt2>
      <a:accent1>
        <a:srgbClr val="FFF200"/>
      </a:accent1>
      <a:accent2>
        <a:srgbClr val="0C2028"/>
      </a:accent2>
      <a:accent3>
        <a:srgbClr val="A1C3FD"/>
      </a:accent3>
      <a:accent4>
        <a:srgbClr val="8FE3DE"/>
      </a:accent4>
      <a:accent5>
        <a:srgbClr val="C3ABDA"/>
      </a:accent5>
      <a:accent6>
        <a:srgbClr val="FF9966"/>
      </a:accent6>
      <a:hlink>
        <a:srgbClr val="898989"/>
      </a:hlink>
      <a:folHlink>
        <a:srgbClr val="5E5F5F"/>
      </a:folHlink>
    </a:clrScheme>
    <a:fontScheme name="Custom 1">
      <a:majorFont>
        <a:latin typeface="FS Thrive Elliot"/>
        <a:ea typeface=""/>
        <a:cs typeface=""/>
      </a:majorFont>
      <a:minorFont>
        <a:latin typeface="FS Thrive Ellio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 wrap="square" lIns="0" tIns="0" rIns="0" bIns="0" rtlCol="0" anchor="t">
        <a:noAutofit/>
      </a:bodyPr>
      <a:lstStyle>
        <a:defPPr algn="l">
          <a:defRPr sz="1200" dirty="0" err="1" smtClean="0">
            <a:latin typeface="+mn-lt"/>
            <a:cs typeface="FS Thrive Elliot Regular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A57648B5-2556-F14C-90A1-9AAABC3A0F42}" vid="{1699DCE3-4A8E-1C42-B1D4-8395387613B1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6DC88470E54240A900D19BD47D014F" ma:contentTypeVersion="11" ma:contentTypeDescription="Create a new document." ma:contentTypeScope="" ma:versionID="8383dca6dc9e5e3907dfb5fcf9463b30">
  <xsd:schema xmlns:xsd="http://www.w3.org/2001/XMLSchema" xmlns:xs="http://www.w3.org/2001/XMLSchema" xmlns:p="http://schemas.microsoft.com/office/2006/metadata/properties" xmlns:ns3="7bcd2b7e-81cb-4a6a-b750-0f6278b08d9d" xmlns:ns4="43412732-eaa4-4236-8aa5-39c021c7a0b1" targetNamespace="http://schemas.microsoft.com/office/2006/metadata/properties" ma:root="true" ma:fieldsID="ed03e7435ae5c87d1a560fc8e91abcec" ns3:_="" ns4:_="">
    <xsd:import namespace="7bcd2b7e-81cb-4a6a-b750-0f6278b08d9d"/>
    <xsd:import namespace="43412732-eaa4-4236-8aa5-39c021c7a0b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d2b7e-81cb-4a6a-b750-0f6278b08d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12732-eaa4-4236-8aa5-39c021c7a0b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FC481E-4246-42E9-80FA-14C45AF50E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B0AD0F-D0FE-480F-B002-AEE5D05F664A}">
  <ds:schemaRefs>
    <ds:schemaRef ds:uri="7bcd2b7e-81cb-4a6a-b750-0f6278b08d9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43412732-eaa4-4236-8aa5-39c021c7a0b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04E188-2290-43E2-A508-A05323EBB6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cd2b7e-81cb-4a6a-b750-0f6278b08d9d"/>
    <ds:schemaRef ds:uri="43412732-eaa4-4236-8aa5-39c021c7a0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10066</TotalTime>
  <Words>1588</Words>
  <Application>Microsoft Office PowerPoint</Application>
  <PresentationFormat>Widescreen</PresentationFormat>
  <Paragraphs>350</Paragraphs>
  <Slides>24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Century Gothic</vt:lpstr>
      <vt:lpstr>Courier New</vt:lpstr>
      <vt:lpstr>FS Thrive Elliot</vt:lpstr>
      <vt:lpstr>FS Thrive Elliot Heavy</vt:lpstr>
      <vt:lpstr>FS Thrive Elliot Regular</vt:lpstr>
      <vt:lpstr>Gill Sans</vt:lpstr>
      <vt:lpstr>System Font Regular</vt:lpstr>
      <vt:lpstr>UHC Sans Light</vt:lpstr>
      <vt:lpstr>UHC Sans Regular</vt:lpstr>
      <vt:lpstr>Wingdings</vt:lpstr>
      <vt:lpstr>1_Office Theme</vt:lpstr>
      <vt:lpstr>2_Office Theme</vt:lpstr>
      <vt:lpstr>3_Office Theme</vt:lpstr>
      <vt:lpstr>4_Office Theme</vt:lpstr>
      <vt:lpstr>5_Office Theme</vt:lpstr>
      <vt:lpstr>CFW Brand</vt:lpstr>
      <vt:lpstr>Alight – White background</vt:lpstr>
      <vt:lpstr>OCTOBER 7 – OCTOBER 25, 2024</vt:lpstr>
      <vt:lpstr>OE FAST FACTS</vt:lpstr>
      <vt:lpstr>What’s Changing? </vt:lpstr>
      <vt:lpstr>Cambios en el 2024</vt:lpstr>
      <vt:lpstr>Medical- BCBSTX      (BlueCross BlueShield of TX)</vt:lpstr>
      <vt:lpstr>PowerPoint Presentation</vt:lpstr>
      <vt:lpstr>Health Center Locations</vt:lpstr>
      <vt:lpstr>Special Programs included with enrollment in either medical plan option</vt:lpstr>
      <vt:lpstr>A connected experience – right time, right resource</vt:lpstr>
      <vt:lpstr>2025 Medical Rates</vt:lpstr>
      <vt:lpstr>FSA &amp; HSA Reminders</vt:lpstr>
      <vt:lpstr>Dental- MetLife</vt:lpstr>
      <vt:lpstr>Dental Plan Comparison</vt:lpstr>
      <vt:lpstr>2025 Dental Rates Bi-Weekly (per paycheck)</vt:lpstr>
      <vt:lpstr>Vision- MetLife</vt:lpstr>
      <vt:lpstr>Vision Plan Comparison</vt:lpstr>
      <vt:lpstr>2025 Vision Rates Bi-Weekly (per paycheck)</vt:lpstr>
      <vt:lpstr>PowerPoint Presentation</vt:lpstr>
      <vt:lpstr>Wellness- Ramp Health</vt:lpstr>
      <vt:lpstr>Health, Safety &amp; Benefits Fair</vt:lpstr>
      <vt:lpstr>Where can you find more information? </vt:lpstr>
      <vt:lpstr>Online Enrollment</vt:lpstr>
      <vt:lpstr>  Member Portal Welcome Page </vt:lpstr>
      <vt:lpstr>PowerPoint Presentation</vt:lpstr>
    </vt:vector>
  </TitlesOfParts>
  <Company>City of Fort Worth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OCTOBER 19 – November 6</dc:title>
  <dc:creator>Hinton, Joanne</dc:creator>
  <cp:lastModifiedBy>Berzoza, Cindy</cp:lastModifiedBy>
  <cp:revision>140</cp:revision>
  <dcterms:created xsi:type="dcterms:W3CDTF">2020-09-11T20:50:17Z</dcterms:created>
  <dcterms:modified xsi:type="dcterms:W3CDTF">2024-10-02T13:23:04Z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0x0101002C6DC88470E54240A900D19BD47D014F</vt:lpwstr>
  </property>
</Properties>
</file>