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6.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7" r:id="rId3"/>
  </p:sldMasterIdLst>
  <p:notesMasterIdLst>
    <p:notesMasterId r:id="rId38"/>
  </p:notesMasterIdLst>
  <p:sldIdLst>
    <p:sldId id="276" r:id="rId4"/>
    <p:sldId id="525" r:id="rId5"/>
    <p:sldId id="524" r:id="rId6"/>
    <p:sldId id="529" r:id="rId7"/>
    <p:sldId id="507" r:id="rId8"/>
    <p:sldId id="510" r:id="rId9"/>
    <p:sldId id="511" r:id="rId10"/>
    <p:sldId id="512" r:id="rId11"/>
    <p:sldId id="514" r:id="rId12"/>
    <p:sldId id="516" r:id="rId13"/>
    <p:sldId id="517" r:id="rId14"/>
    <p:sldId id="518" r:id="rId15"/>
    <p:sldId id="526" r:id="rId16"/>
    <p:sldId id="520" r:id="rId17"/>
    <p:sldId id="521" r:id="rId18"/>
    <p:sldId id="440" r:id="rId19"/>
    <p:sldId id="2147471233" r:id="rId20"/>
    <p:sldId id="2147471236" r:id="rId21"/>
    <p:sldId id="2147471240" r:id="rId22"/>
    <p:sldId id="491" r:id="rId23"/>
    <p:sldId id="2147471235" r:id="rId24"/>
    <p:sldId id="2147471238" r:id="rId25"/>
    <p:sldId id="2147471237" r:id="rId26"/>
    <p:sldId id="469" r:id="rId27"/>
    <p:sldId id="479" r:id="rId28"/>
    <p:sldId id="499" r:id="rId29"/>
    <p:sldId id="500" r:id="rId30"/>
    <p:sldId id="366" r:id="rId31"/>
    <p:sldId id="497" r:id="rId32"/>
    <p:sldId id="522" r:id="rId33"/>
    <p:sldId id="435" r:id="rId34"/>
    <p:sldId id="523" r:id="rId35"/>
    <p:sldId id="275" r:id="rId36"/>
    <p:sldId id="408"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ckerson, Brian R" initials="DBR"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79245" autoAdjust="0"/>
  </p:normalViewPr>
  <p:slideViewPr>
    <p:cSldViewPr snapToGrid="0" snapToObjects="1">
      <p:cViewPr varScale="1">
        <p:scale>
          <a:sx n="76" d="100"/>
          <a:sy n="76" d="100"/>
        </p:scale>
        <p:origin x="108" y="5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27F1C6-6DFB-4480-9797-EEFA9CA5426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9030ECB-1E46-45DE-B248-74F87481ADC0}">
      <dgm:prSet phldrT="[Text]"/>
      <dgm:spPr>
        <a:solidFill>
          <a:schemeClr val="accent4">
            <a:lumMod val="60000"/>
            <a:lumOff val="40000"/>
          </a:schemeClr>
        </a:solidFill>
      </dgm:spPr>
      <dgm:t>
        <a:bodyPr/>
        <a:lstStyle/>
        <a:p>
          <a:r>
            <a:rPr lang="en-US" dirty="0">
              <a:solidFill>
                <a:schemeClr val="tx1"/>
              </a:solidFill>
            </a:rPr>
            <a:t>Medicare</a:t>
          </a:r>
        </a:p>
      </dgm:t>
    </dgm:pt>
    <dgm:pt modelId="{D0B414B9-E87F-4CCB-BF00-78195C4BB9EF}" type="parTrans" cxnId="{B2950FB6-EE95-42DF-9BBC-C48B00C98AA8}">
      <dgm:prSet/>
      <dgm:spPr/>
      <dgm:t>
        <a:bodyPr/>
        <a:lstStyle/>
        <a:p>
          <a:endParaRPr lang="en-US"/>
        </a:p>
      </dgm:t>
    </dgm:pt>
    <dgm:pt modelId="{93E4F8E4-8BC5-4D5A-936A-F2BE596F79A6}" type="sibTrans" cxnId="{B2950FB6-EE95-42DF-9BBC-C48B00C98AA8}">
      <dgm:prSet/>
      <dgm:spPr/>
      <dgm:t>
        <a:bodyPr/>
        <a:lstStyle/>
        <a:p>
          <a:endParaRPr lang="en-US"/>
        </a:p>
      </dgm:t>
    </dgm:pt>
    <dgm:pt modelId="{4875F4B6-2DAE-49A3-BAA6-894C493A2EDB}">
      <dgm:prSet phldrT="[Text]"/>
      <dgm:spPr/>
      <dgm:t>
        <a:bodyPr/>
        <a:lstStyle/>
        <a:p>
          <a:r>
            <a:rPr lang="en-US" dirty="0">
              <a:solidFill>
                <a:schemeClr val="tx1"/>
              </a:solidFill>
            </a:rPr>
            <a:t>Dental/Vision</a:t>
          </a:r>
        </a:p>
      </dgm:t>
    </dgm:pt>
    <dgm:pt modelId="{9EEBE418-8521-4650-986C-FAA51474ACE5}" type="parTrans" cxnId="{BADDA25D-2BD1-4421-B1E2-EB9CB8B8A213}">
      <dgm:prSet/>
      <dgm:spPr/>
      <dgm:t>
        <a:bodyPr/>
        <a:lstStyle/>
        <a:p>
          <a:endParaRPr lang="en-US"/>
        </a:p>
      </dgm:t>
    </dgm:pt>
    <dgm:pt modelId="{61C0BFA5-B06D-41A5-8155-D8D56DB647A7}" type="sibTrans" cxnId="{BADDA25D-2BD1-4421-B1E2-EB9CB8B8A213}">
      <dgm:prSet/>
      <dgm:spPr/>
      <dgm:t>
        <a:bodyPr/>
        <a:lstStyle/>
        <a:p>
          <a:endParaRPr lang="en-US"/>
        </a:p>
      </dgm:t>
    </dgm:pt>
    <dgm:pt modelId="{093FE551-31DA-401B-8C9B-A393E289D458}">
      <dgm:prSet phldrT="[Text]"/>
      <dgm:spPr/>
      <dgm:t>
        <a:bodyPr/>
        <a:lstStyle/>
        <a:p>
          <a:r>
            <a:rPr lang="en-US" dirty="0"/>
            <a:t>New vendor! MetLife</a:t>
          </a:r>
        </a:p>
      </dgm:t>
    </dgm:pt>
    <dgm:pt modelId="{75550A24-F270-499D-BF11-53B669308B59}" type="parTrans" cxnId="{653B08ED-D515-41F7-B31E-A19A175C4301}">
      <dgm:prSet/>
      <dgm:spPr/>
      <dgm:t>
        <a:bodyPr/>
        <a:lstStyle/>
        <a:p>
          <a:endParaRPr lang="en-US"/>
        </a:p>
      </dgm:t>
    </dgm:pt>
    <dgm:pt modelId="{9D87E200-7A26-4B2B-8A41-262EC6E75A20}" type="sibTrans" cxnId="{653B08ED-D515-41F7-B31E-A19A175C4301}">
      <dgm:prSet/>
      <dgm:spPr/>
      <dgm:t>
        <a:bodyPr/>
        <a:lstStyle/>
        <a:p>
          <a:endParaRPr lang="en-US"/>
        </a:p>
      </dgm:t>
    </dgm:pt>
    <dgm:pt modelId="{3683BD93-AAF9-46FD-B5A2-A3AE091BD680}">
      <dgm:prSet phldrT="[Text]"/>
      <dgm:spPr>
        <a:solidFill>
          <a:schemeClr val="accent4">
            <a:lumMod val="20000"/>
            <a:lumOff val="80000"/>
            <a:alpha val="90000"/>
          </a:schemeClr>
        </a:solidFill>
      </dgm:spPr>
      <dgm:t>
        <a:bodyPr/>
        <a:lstStyle/>
        <a:p>
          <a:r>
            <a:rPr lang="en-US" dirty="0"/>
            <a:t>Access to Silver Sneakers</a:t>
          </a:r>
        </a:p>
      </dgm:t>
    </dgm:pt>
    <dgm:pt modelId="{BA31DBCE-42DC-4017-91D3-5F5FBAA3146C}" type="parTrans" cxnId="{22AF167B-6900-4A2B-B499-BA0AD3810B45}">
      <dgm:prSet/>
      <dgm:spPr/>
      <dgm:t>
        <a:bodyPr/>
        <a:lstStyle/>
        <a:p>
          <a:endParaRPr lang="en-US"/>
        </a:p>
      </dgm:t>
    </dgm:pt>
    <dgm:pt modelId="{9BE78510-835A-4C25-BBEE-69A2E7AA5E5C}" type="sibTrans" cxnId="{22AF167B-6900-4A2B-B499-BA0AD3810B45}">
      <dgm:prSet/>
      <dgm:spPr/>
      <dgm:t>
        <a:bodyPr/>
        <a:lstStyle/>
        <a:p>
          <a:endParaRPr lang="en-US"/>
        </a:p>
      </dgm:t>
    </dgm:pt>
    <dgm:pt modelId="{4A660DC7-CF88-4CE6-8C84-E4A8414E0AB5}">
      <dgm:prSet phldrT="[Text]"/>
      <dgm:spPr>
        <a:solidFill>
          <a:schemeClr val="accent6">
            <a:lumMod val="60000"/>
            <a:lumOff val="40000"/>
            <a:alpha val="90000"/>
          </a:schemeClr>
        </a:solidFill>
      </dgm:spPr>
      <dgm:t>
        <a:bodyPr/>
        <a:lstStyle/>
        <a:p>
          <a:r>
            <a:rPr lang="en-US" dirty="0">
              <a:solidFill>
                <a:schemeClr val="tx1"/>
              </a:solidFill>
            </a:rPr>
            <a:t>Health Center</a:t>
          </a:r>
        </a:p>
      </dgm:t>
    </dgm:pt>
    <dgm:pt modelId="{31FD37EF-CFD6-4C6B-BD6A-A332BA9F1EEA}" type="parTrans" cxnId="{4051B4F3-3791-4716-8AB1-CBC68BD5C147}">
      <dgm:prSet/>
      <dgm:spPr/>
      <dgm:t>
        <a:bodyPr/>
        <a:lstStyle/>
        <a:p>
          <a:endParaRPr lang="en-US"/>
        </a:p>
      </dgm:t>
    </dgm:pt>
    <dgm:pt modelId="{A89C53C5-2073-486B-8B63-2982947C7EB1}" type="sibTrans" cxnId="{4051B4F3-3791-4716-8AB1-CBC68BD5C147}">
      <dgm:prSet/>
      <dgm:spPr/>
      <dgm:t>
        <a:bodyPr/>
        <a:lstStyle/>
        <a:p>
          <a:endParaRPr lang="en-US"/>
        </a:p>
      </dgm:t>
    </dgm:pt>
    <dgm:pt modelId="{E1178C66-590F-4E37-A2A3-A4CF38CD4E52}">
      <dgm:prSet phldrT="[Text]"/>
      <dgm:spPr>
        <a:solidFill>
          <a:schemeClr val="accent6">
            <a:lumMod val="20000"/>
            <a:lumOff val="80000"/>
            <a:alpha val="90000"/>
          </a:schemeClr>
        </a:solidFill>
      </dgm:spPr>
      <dgm:t>
        <a:bodyPr/>
        <a:lstStyle/>
        <a:p>
          <a:r>
            <a:rPr lang="en-US" dirty="0"/>
            <a:t>If you previously were a Health Center patient, they can now take Medicare</a:t>
          </a:r>
        </a:p>
      </dgm:t>
    </dgm:pt>
    <dgm:pt modelId="{554C966D-B0BF-426C-A50D-C843E6F24E51}" type="parTrans" cxnId="{B21DB304-E87C-47FC-B367-CC38C8818F3D}">
      <dgm:prSet/>
      <dgm:spPr/>
      <dgm:t>
        <a:bodyPr/>
        <a:lstStyle/>
        <a:p>
          <a:endParaRPr lang="en-US"/>
        </a:p>
      </dgm:t>
    </dgm:pt>
    <dgm:pt modelId="{25D37C7C-83F7-4CFE-BA93-6F02FC930545}" type="sibTrans" cxnId="{B21DB304-E87C-47FC-B367-CC38C8818F3D}">
      <dgm:prSet/>
      <dgm:spPr/>
      <dgm:t>
        <a:bodyPr/>
        <a:lstStyle/>
        <a:p>
          <a:endParaRPr lang="en-US"/>
        </a:p>
      </dgm:t>
    </dgm:pt>
    <dgm:pt modelId="{84D31F53-5D95-4610-9F81-2C429748E506}">
      <dgm:prSet phldrT="[Text]"/>
      <dgm:spPr>
        <a:solidFill>
          <a:schemeClr val="accent6">
            <a:lumMod val="20000"/>
            <a:lumOff val="80000"/>
            <a:alpha val="90000"/>
          </a:schemeClr>
        </a:solidFill>
      </dgm:spPr>
      <dgm:t>
        <a:bodyPr/>
        <a:lstStyle/>
        <a:p>
          <a:r>
            <a:rPr lang="en-US" dirty="0"/>
            <a:t>Still 5% coinsurance</a:t>
          </a:r>
        </a:p>
      </dgm:t>
    </dgm:pt>
    <dgm:pt modelId="{787B0EB2-59A8-4250-B1A8-4B3381AE155B}" type="parTrans" cxnId="{BB4F9AF2-6142-4086-ACBD-21F1F7EF806C}">
      <dgm:prSet/>
      <dgm:spPr/>
      <dgm:t>
        <a:bodyPr/>
        <a:lstStyle/>
        <a:p>
          <a:endParaRPr lang="en-US"/>
        </a:p>
      </dgm:t>
    </dgm:pt>
    <dgm:pt modelId="{B2322443-F380-45BA-B17B-5A67ABE73E7B}" type="sibTrans" cxnId="{BB4F9AF2-6142-4086-ACBD-21F1F7EF806C}">
      <dgm:prSet/>
      <dgm:spPr/>
      <dgm:t>
        <a:bodyPr/>
        <a:lstStyle/>
        <a:p>
          <a:endParaRPr lang="en-US"/>
        </a:p>
      </dgm:t>
    </dgm:pt>
    <dgm:pt modelId="{BE19A8BA-175B-451A-98EE-1C987D6FF848}">
      <dgm:prSet/>
      <dgm:spPr/>
      <dgm:t>
        <a:bodyPr/>
        <a:lstStyle/>
        <a:p>
          <a:r>
            <a:rPr lang="en-US"/>
            <a:t>Slightly lower premiums</a:t>
          </a:r>
          <a:endParaRPr lang="en-US" dirty="0"/>
        </a:p>
      </dgm:t>
    </dgm:pt>
    <dgm:pt modelId="{E39DA126-9AD5-45A4-B0CB-BF0660BB42B0}" type="parTrans" cxnId="{4809A41B-B960-486E-82E8-7C96A428BA10}">
      <dgm:prSet/>
      <dgm:spPr/>
      <dgm:t>
        <a:bodyPr/>
        <a:lstStyle/>
        <a:p>
          <a:endParaRPr lang="en-US"/>
        </a:p>
      </dgm:t>
    </dgm:pt>
    <dgm:pt modelId="{5C244C3F-7C30-4A53-842C-DCE35FB6F91B}" type="sibTrans" cxnId="{4809A41B-B960-486E-82E8-7C96A428BA10}">
      <dgm:prSet/>
      <dgm:spPr/>
      <dgm:t>
        <a:bodyPr/>
        <a:lstStyle/>
        <a:p>
          <a:endParaRPr lang="en-US"/>
        </a:p>
      </dgm:t>
    </dgm:pt>
    <dgm:pt modelId="{7292AD62-9627-4924-AC00-8F8C5D39E8C8}">
      <dgm:prSet/>
      <dgm:spPr/>
      <dgm:t>
        <a:bodyPr/>
        <a:lstStyle/>
        <a:p>
          <a:r>
            <a:rPr lang="en-US" dirty="0"/>
            <a:t>Similar plan designs</a:t>
          </a:r>
        </a:p>
      </dgm:t>
    </dgm:pt>
    <dgm:pt modelId="{9D8AF713-182E-48BE-8FCE-93E9403A5064}" type="parTrans" cxnId="{D54C1624-DB15-47AC-B99A-D3E14914E50A}">
      <dgm:prSet/>
      <dgm:spPr/>
      <dgm:t>
        <a:bodyPr/>
        <a:lstStyle/>
        <a:p>
          <a:endParaRPr lang="en-US"/>
        </a:p>
      </dgm:t>
    </dgm:pt>
    <dgm:pt modelId="{BDD4FEC1-2BD6-492A-8611-29C48CC5D877}" type="sibTrans" cxnId="{D54C1624-DB15-47AC-B99A-D3E14914E50A}">
      <dgm:prSet/>
      <dgm:spPr/>
      <dgm:t>
        <a:bodyPr/>
        <a:lstStyle/>
        <a:p>
          <a:endParaRPr lang="en-US"/>
        </a:p>
      </dgm:t>
    </dgm:pt>
    <dgm:pt modelId="{B62E044B-A1DC-45D5-91C2-25D7259FF020}">
      <dgm:prSet phldrT="[Text]"/>
      <dgm:spPr>
        <a:solidFill>
          <a:schemeClr val="accent4">
            <a:lumMod val="20000"/>
            <a:lumOff val="80000"/>
            <a:alpha val="90000"/>
          </a:schemeClr>
        </a:solidFill>
      </dgm:spPr>
      <dgm:t>
        <a:bodyPr/>
        <a:lstStyle/>
        <a:p>
          <a:r>
            <a:rPr lang="en-US" dirty="0"/>
            <a:t>Preventative Dental Benefit</a:t>
          </a:r>
        </a:p>
      </dgm:t>
    </dgm:pt>
    <dgm:pt modelId="{943777E5-6EF6-4A64-AB3C-1B0BD8F1DE21}" type="parTrans" cxnId="{799EEEA5-5B54-42AA-89F1-D4DB2C988462}">
      <dgm:prSet/>
      <dgm:spPr/>
      <dgm:t>
        <a:bodyPr/>
        <a:lstStyle/>
        <a:p>
          <a:endParaRPr lang="en-US"/>
        </a:p>
      </dgm:t>
    </dgm:pt>
    <dgm:pt modelId="{B72958AA-CA88-4A96-A7F7-E02C50C2C6AE}" type="sibTrans" cxnId="{799EEEA5-5B54-42AA-89F1-D4DB2C988462}">
      <dgm:prSet/>
      <dgm:spPr/>
      <dgm:t>
        <a:bodyPr/>
        <a:lstStyle/>
        <a:p>
          <a:endParaRPr lang="en-US"/>
        </a:p>
      </dgm:t>
    </dgm:pt>
    <dgm:pt modelId="{1F63106E-98D2-4E8E-BB05-BA26FDC394F3}">
      <dgm:prSet phldrT="[Text]"/>
      <dgm:spPr>
        <a:solidFill>
          <a:schemeClr val="accent4">
            <a:lumMod val="20000"/>
            <a:lumOff val="80000"/>
            <a:alpha val="90000"/>
          </a:schemeClr>
        </a:solidFill>
      </dgm:spPr>
      <dgm:t>
        <a:bodyPr/>
        <a:lstStyle/>
        <a:p>
          <a:r>
            <a:rPr lang="en-US" dirty="0"/>
            <a:t>Over the counter Medication Reimbursement</a:t>
          </a:r>
        </a:p>
      </dgm:t>
    </dgm:pt>
    <dgm:pt modelId="{827AACBE-715B-4E34-BA85-856E7B509FEF}" type="parTrans" cxnId="{5ADE0FEA-C76F-4E99-A148-A6240DBE0A41}">
      <dgm:prSet/>
      <dgm:spPr/>
      <dgm:t>
        <a:bodyPr/>
        <a:lstStyle/>
        <a:p>
          <a:endParaRPr lang="en-US"/>
        </a:p>
      </dgm:t>
    </dgm:pt>
    <dgm:pt modelId="{B5A6C3A1-B8FB-4825-BB7F-DDAF26F6EBCC}" type="sibTrans" cxnId="{5ADE0FEA-C76F-4E99-A148-A6240DBE0A41}">
      <dgm:prSet/>
      <dgm:spPr/>
      <dgm:t>
        <a:bodyPr/>
        <a:lstStyle/>
        <a:p>
          <a:endParaRPr lang="en-US"/>
        </a:p>
      </dgm:t>
    </dgm:pt>
    <dgm:pt modelId="{74AC0C9A-9573-4CB6-8624-78EF27596BF9}" type="pres">
      <dgm:prSet presAssocID="{5F27F1C6-6DFB-4480-9797-EEFA9CA54269}" presName="Name0" presStyleCnt="0">
        <dgm:presLayoutVars>
          <dgm:dir/>
          <dgm:animLvl val="lvl"/>
          <dgm:resizeHandles/>
        </dgm:presLayoutVars>
      </dgm:prSet>
      <dgm:spPr/>
    </dgm:pt>
    <dgm:pt modelId="{BAE642C7-5744-43D0-B27E-E0205EF1CF33}" type="pres">
      <dgm:prSet presAssocID="{39030ECB-1E46-45DE-B248-74F87481ADC0}" presName="linNode" presStyleCnt="0"/>
      <dgm:spPr/>
    </dgm:pt>
    <dgm:pt modelId="{63B238BC-47BF-44F9-9C83-990EADA3DDE3}" type="pres">
      <dgm:prSet presAssocID="{39030ECB-1E46-45DE-B248-74F87481ADC0}" presName="parentShp" presStyleLbl="node1" presStyleIdx="0" presStyleCnt="3" custLinFactNeighborY="-26">
        <dgm:presLayoutVars>
          <dgm:bulletEnabled val="1"/>
        </dgm:presLayoutVars>
      </dgm:prSet>
      <dgm:spPr/>
    </dgm:pt>
    <dgm:pt modelId="{10B935D6-A97D-4B60-9397-3BA6294F2951}" type="pres">
      <dgm:prSet presAssocID="{39030ECB-1E46-45DE-B248-74F87481ADC0}" presName="childShp" presStyleLbl="bgAccFollowNode1" presStyleIdx="0" presStyleCnt="3" custLinFactNeighborX="1038" custLinFactNeighborY="-26">
        <dgm:presLayoutVars>
          <dgm:bulletEnabled val="1"/>
        </dgm:presLayoutVars>
      </dgm:prSet>
      <dgm:spPr/>
    </dgm:pt>
    <dgm:pt modelId="{1D5C0DC3-F904-49D8-AAC9-81C25C347881}" type="pres">
      <dgm:prSet presAssocID="{93E4F8E4-8BC5-4D5A-936A-F2BE596F79A6}" presName="spacing" presStyleCnt="0"/>
      <dgm:spPr/>
    </dgm:pt>
    <dgm:pt modelId="{BB63F5E0-41EF-457A-BEF2-4F35245FD637}" type="pres">
      <dgm:prSet presAssocID="{4A660DC7-CF88-4CE6-8C84-E4A8414E0AB5}" presName="linNode" presStyleCnt="0"/>
      <dgm:spPr/>
    </dgm:pt>
    <dgm:pt modelId="{FC83DBE3-172A-4006-AC5D-454097746B30}" type="pres">
      <dgm:prSet presAssocID="{4A660DC7-CF88-4CE6-8C84-E4A8414E0AB5}" presName="parentShp" presStyleLbl="node1" presStyleIdx="1" presStyleCnt="3">
        <dgm:presLayoutVars>
          <dgm:bulletEnabled val="1"/>
        </dgm:presLayoutVars>
      </dgm:prSet>
      <dgm:spPr/>
    </dgm:pt>
    <dgm:pt modelId="{18A1E65B-FC4C-4F1C-87FD-F8BAE1D86F6A}" type="pres">
      <dgm:prSet presAssocID="{4A660DC7-CF88-4CE6-8C84-E4A8414E0AB5}" presName="childShp" presStyleLbl="bgAccFollowNode1" presStyleIdx="1" presStyleCnt="3">
        <dgm:presLayoutVars>
          <dgm:bulletEnabled val="1"/>
        </dgm:presLayoutVars>
      </dgm:prSet>
      <dgm:spPr/>
    </dgm:pt>
    <dgm:pt modelId="{38C98B58-FAA4-42CC-89C1-B76E8948E87D}" type="pres">
      <dgm:prSet presAssocID="{A89C53C5-2073-486B-8B63-2982947C7EB1}" presName="spacing" presStyleCnt="0"/>
      <dgm:spPr/>
    </dgm:pt>
    <dgm:pt modelId="{3561A6A9-68D8-4BB4-B197-30DE4607E337}" type="pres">
      <dgm:prSet presAssocID="{4875F4B6-2DAE-49A3-BAA6-894C493A2EDB}" presName="linNode" presStyleCnt="0"/>
      <dgm:spPr/>
    </dgm:pt>
    <dgm:pt modelId="{8E9F8CA6-AA92-4D06-9D6E-651ACF834250}" type="pres">
      <dgm:prSet presAssocID="{4875F4B6-2DAE-49A3-BAA6-894C493A2EDB}" presName="parentShp" presStyleLbl="node1" presStyleIdx="2" presStyleCnt="3" custLinFactNeighborY="0">
        <dgm:presLayoutVars>
          <dgm:bulletEnabled val="1"/>
        </dgm:presLayoutVars>
      </dgm:prSet>
      <dgm:spPr/>
    </dgm:pt>
    <dgm:pt modelId="{39EF6348-E31E-4959-A5F9-99ED25923E08}" type="pres">
      <dgm:prSet presAssocID="{4875F4B6-2DAE-49A3-BAA6-894C493A2EDB}" presName="childShp" presStyleLbl="bgAccFollowNode1" presStyleIdx="2" presStyleCnt="3">
        <dgm:presLayoutVars>
          <dgm:bulletEnabled val="1"/>
        </dgm:presLayoutVars>
      </dgm:prSet>
      <dgm:spPr/>
    </dgm:pt>
  </dgm:ptLst>
  <dgm:cxnLst>
    <dgm:cxn modelId="{B21DB304-E87C-47FC-B367-CC38C8818F3D}" srcId="{4A660DC7-CF88-4CE6-8C84-E4A8414E0AB5}" destId="{E1178C66-590F-4E37-A2A3-A4CF38CD4E52}" srcOrd="0" destOrd="0" parTransId="{554C966D-B0BF-426C-A50D-C843E6F24E51}" sibTransId="{25D37C7C-83F7-4CFE-BA93-6F02FC930545}"/>
    <dgm:cxn modelId="{4809A41B-B960-486E-82E8-7C96A428BA10}" srcId="{4875F4B6-2DAE-49A3-BAA6-894C493A2EDB}" destId="{BE19A8BA-175B-451A-98EE-1C987D6FF848}" srcOrd="1" destOrd="0" parTransId="{E39DA126-9AD5-45A4-B0CB-BF0660BB42B0}" sibTransId="{5C244C3F-7C30-4A53-842C-DCE35FB6F91B}"/>
    <dgm:cxn modelId="{18A46D1D-AE8E-4FE2-89A0-C49D8C80EB5F}" type="presOf" srcId="{093FE551-31DA-401B-8C9B-A393E289D458}" destId="{39EF6348-E31E-4959-A5F9-99ED25923E08}" srcOrd="0" destOrd="0" presId="urn:microsoft.com/office/officeart/2005/8/layout/vList6"/>
    <dgm:cxn modelId="{D54C1624-DB15-47AC-B99A-D3E14914E50A}" srcId="{4875F4B6-2DAE-49A3-BAA6-894C493A2EDB}" destId="{7292AD62-9627-4924-AC00-8F8C5D39E8C8}" srcOrd="2" destOrd="0" parTransId="{9D8AF713-182E-48BE-8FCE-93E9403A5064}" sibTransId="{BDD4FEC1-2BD6-492A-8611-29C48CC5D877}"/>
    <dgm:cxn modelId="{BADDA25D-2BD1-4421-B1E2-EB9CB8B8A213}" srcId="{5F27F1C6-6DFB-4480-9797-EEFA9CA54269}" destId="{4875F4B6-2DAE-49A3-BAA6-894C493A2EDB}" srcOrd="2" destOrd="0" parTransId="{9EEBE418-8521-4650-986C-FAA51474ACE5}" sibTransId="{61C0BFA5-B06D-41A5-8155-D8D56DB647A7}"/>
    <dgm:cxn modelId="{DD48B563-4C5B-4139-AA40-C8A1CA29617A}" type="presOf" srcId="{E1178C66-590F-4E37-A2A3-A4CF38CD4E52}" destId="{18A1E65B-FC4C-4F1C-87FD-F8BAE1D86F6A}" srcOrd="0" destOrd="0" presId="urn:microsoft.com/office/officeart/2005/8/layout/vList6"/>
    <dgm:cxn modelId="{6C211E67-B1BD-4E1F-954A-EB939ED9CB68}" type="presOf" srcId="{84D31F53-5D95-4610-9F81-2C429748E506}" destId="{18A1E65B-FC4C-4F1C-87FD-F8BAE1D86F6A}" srcOrd="0" destOrd="1" presId="urn:microsoft.com/office/officeart/2005/8/layout/vList6"/>
    <dgm:cxn modelId="{3E31DA6A-1DA0-45F6-8C85-CA1525D6B315}" type="presOf" srcId="{39030ECB-1E46-45DE-B248-74F87481ADC0}" destId="{63B238BC-47BF-44F9-9C83-990EADA3DDE3}" srcOrd="0" destOrd="0" presId="urn:microsoft.com/office/officeart/2005/8/layout/vList6"/>
    <dgm:cxn modelId="{E11C5D50-06DF-4032-AD12-1B5B2144AE6E}" type="presOf" srcId="{B62E044B-A1DC-45D5-91C2-25D7259FF020}" destId="{10B935D6-A97D-4B60-9397-3BA6294F2951}" srcOrd="0" destOrd="1" presId="urn:microsoft.com/office/officeart/2005/8/layout/vList6"/>
    <dgm:cxn modelId="{22AF167B-6900-4A2B-B499-BA0AD3810B45}" srcId="{39030ECB-1E46-45DE-B248-74F87481ADC0}" destId="{3683BD93-AAF9-46FD-B5A2-A3AE091BD680}" srcOrd="0" destOrd="0" parTransId="{BA31DBCE-42DC-4017-91D3-5F5FBAA3146C}" sibTransId="{9BE78510-835A-4C25-BBEE-69A2E7AA5E5C}"/>
    <dgm:cxn modelId="{082CFFA4-AD47-4888-9B78-C5D5CA727C18}" type="presOf" srcId="{7292AD62-9627-4924-AC00-8F8C5D39E8C8}" destId="{39EF6348-E31E-4959-A5F9-99ED25923E08}" srcOrd="0" destOrd="2" presId="urn:microsoft.com/office/officeart/2005/8/layout/vList6"/>
    <dgm:cxn modelId="{799EEEA5-5B54-42AA-89F1-D4DB2C988462}" srcId="{39030ECB-1E46-45DE-B248-74F87481ADC0}" destId="{B62E044B-A1DC-45D5-91C2-25D7259FF020}" srcOrd="1" destOrd="0" parTransId="{943777E5-6EF6-4A64-AB3C-1B0BD8F1DE21}" sibTransId="{B72958AA-CA88-4A96-A7F7-E02C50C2C6AE}"/>
    <dgm:cxn modelId="{199994A6-4C81-4D75-9837-6DC18E246F32}" type="presOf" srcId="{1F63106E-98D2-4E8E-BB05-BA26FDC394F3}" destId="{10B935D6-A97D-4B60-9397-3BA6294F2951}" srcOrd="0" destOrd="2" presId="urn:microsoft.com/office/officeart/2005/8/layout/vList6"/>
    <dgm:cxn modelId="{E4B4D5B5-689D-4F8F-BE11-DAD57058D641}" type="presOf" srcId="{4875F4B6-2DAE-49A3-BAA6-894C493A2EDB}" destId="{8E9F8CA6-AA92-4D06-9D6E-651ACF834250}" srcOrd="0" destOrd="0" presId="urn:microsoft.com/office/officeart/2005/8/layout/vList6"/>
    <dgm:cxn modelId="{B2950FB6-EE95-42DF-9BBC-C48B00C98AA8}" srcId="{5F27F1C6-6DFB-4480-9797-EEFA9CA54269}" destId="{39030ECB-1E46-45DE-B248-74F87481ADC0}" srcOrd="0" destOrd="0" parTransId="{D0B414B9-E87F-4CCB-BF00-78195C4BB9EF}" sibTransId="{93E4F8E4-8BC5-4D5A-936A-F2BE596F79A6}"/>
    <dgm:cxn modelId="{BDDD06D8-C9B6-4E3F-BA4D-B5E07C80A131}" type="presOf" srcId="{5F27F1C6-6DFB-4480-9797-EEFA9CA54269}" destId="{74AC0C9A-9573-4CB6-8624-78EF27596BF9}" srcOrd="0" destOrd="0" presId="urn:microsoft.com/office/officeart/2005/8/layout/vList6"/>
    <dgm:cxn modelId="{B3200BD8-6DEE-418A-A286-66CC4737D516}" type="presOf" srcId="{3683BD93-AAF9-46FD-B5A2-A3AE091BD680}" destId="{10B935D6-A97D-4B60-9397-3BA6294F2951}" srcOrd="0" destOrd="0" presId="urn:microsoft.com/office/officeart/2005/8/layout/vList6"/>
    <dgm:cxn modelId="{0A05D7DA-9F2E-41DB-A5E8-FE920C906A20}" type="presOf" srcId="{4A660DC7-CF88-4CE6-8C84-E4A8414E0AB5}" destId="{FC83DBE3-172A-4006-AC5D-454097746B30}" srcOrd="0" destOrd="0" presId="urn:microsoft.com/office/officeart/2005/8/layout/vList6"/>
    <dgm:cxn modelId="{5ADE0FEA-C76F-4E99-A148-A6240DBE0A41}" srcId="{39030ECB-1E46-45DE-B248-74F87481ADC0}" destId="{1F63106E-98D2-4E8E-BB05-BA26FDC394F3}" srcOrd="2" destOrd="0" parTransId="{827AACBE-715B-4E34-BA85-856E7B509FEF}" sibTransId="{B5A6C3A1-B8FB-4825-BB7F-DDAF26F6EBCC}"/>
    <dgm:cxn modelId="{653B08ED-D515-41F7-B31E-A19A175C4301}" srcId="{4875F4B6-2DAE-49A3-BAA6-894C493A2EDB}" destId="{093FE551-31DA-401B-8C9B-A393E289D458}" srcOrd="0" destOrd="0" parTransId="{75550A24-F270-499D-BF11-53B669308B59}" sibTransId="{9D87E200-7A26-4B2B-8A41-262EC6E75A20}"/>
    <dgm:cxn modelId="{BB4F9AF2-6142-4086-ACBD-21F1F7EF806C}" srcId="{4A660DC7-CF88-4CE6-8C84-E4A8414E0AB5}" destId="{84D31F53-5D95-4610-9F81-2C429748E506}" srcOrd="1" destOrd="0" parTransId="{787B0EB2-59A8-4250-B1A8-4B3381AE155B}" sibTransId="{B2322443-F380-45BA-B17B-5A67ABE73E7B}"/>
    <dgm:cxn modelId="{4051B4F3-3791-4716-8AB1-CBC68BD5C147}" srcId="{5F27F1C6-6DFB-4480-9797-EEFA9CA54269}" destId="{4A660DC7-CF88-4CE6-8C84-E4A8414E0AB5}" srcOrd="1" destOrd="0" parTransId="{31FD37EF-CFD6-4C6B-BD6A-A332BA9F1EEA}" sibTransId="{A89C53C5-2073-486B-8B63-2982947C7EB1}"/>
    <dgm:cxn modelId="{D57DD2F6-6E0A-435E-B1FC-413864852F7E}" type="presOf" srcId="{BE19A8BA-175B-451A-98EE-1C987D6FF848}" destId="{39EF6348-E31E-4959-A5F9-99ED25923E08}" srcOrd="0" destOrd="1" presId="urn:microsoft.com/office/officeart/2005/8/layout/vList6"/>
    <dgm:cxn modelId="{D444C00A-AAEF-466B-8B56-06D7C982FE98}" type="presParOf" srcId="{74AC0C9A-9573-4CB6-8624-78EF27596BF9}" destId="{BAE642C7-5744-43D0-B27E-E0205EF1CF33}" srcOrd="0" destOrd="0" presId="urn:microsoft.com/office/officeart/2005/8/layout/vList6"/>
    <dgm:cxn modelId="{FE5CA0DC-4132-4AE2-AFC9-253AA65E55DD}" type="presParOf" srcId="{BAE642C7-5744-43D0-B27E-E0205EF1CF33}" destId="{63B238BC-47BF-44F9-9C83-990EADA3DDE3}" srcOrd="0" destOrd="0" presId="urn:microsoft.com/office/officeart/2005/8/layout/vList6"/>
    <dgm:cxn modelId="{FCB51446-1491-4217-BF05-A6D58666DC89}" type="presParOf" srcId="{BAE642C7-5744-43D0-B27E-E0205EF1CF33}" destId="{10B935D6-A97D-4B60-9397-3BA6294F2951}" srcOrd="1" destOrd="0" presId="urn:microsoft.com/office/officeart/2005/8/layout/vList6"/>
    <dgm:cxn modelId="{ACD28917-3C1B-4D4A-94CA-A5E538F6C5A6}" type="presParOf" srcId="{74AC0C9A-9573-4CB6-8624-78EF27596BF9}" destId="{1D5C0DC3-F904-49D8-AAC9-81C25C347881}" srcOrd="1" destOrd="0" presId="urn:microsoft.com/office/officeart/2005/8/layout/vList6"/>
    <dgm:cxn modelId="{412046DF-DFBD-46A4-8E8D-57013DBFC2B8}" type="presParOf" srcId="{74AC0C9A-9573-4CB6-8624-78EF27596BF9}" destId="{BB63F5E0-41EF-457A-BEF2-4F35245FD637}" srcOrd="2" destOrd="0" presId="urn:microsoft.com/office/officeart/2005/8/layout/vList6"/>
    <dgm:cxn modelId="{BE58229D-D322-480F-9296-8928F05454AF}" type="presParOf" srcId="{BB63F5E0-41EF-457A-BEF2-4F35245FD637}" destId="{FC83DBE3-172A-4006-AC5D-454097746B30}" srcOrd="0" destOrd="0" presId="urn:microsoft.com/office/officeart/2005/8/layout/vList6"/>
    <dgm:cxn modelId="{107DC26F-E0A5-461B-96ED-6160B92FDE6C}" type="presParOf" srcId="{BB63F5E0-41EF-457A-BEF2-4F35245FD637}" destId="{18A1E65B-FC4C-4F1C-87FD-F8BAE1D86F6A}" srcOrd="1" destOrd="0" presId="urn:microsoft.com/office/officeart/2005/8/layout/vList6"/>
    <dgm:cxn modelId="{44C5E512-6AC9-405B-9F8F-DDB3FFFC1999}" type="presParOf" srcId="{74AC0C9A-9573-4CB6-8624-78EF27596BF9}" destId="{38C98B58-FAA4-42CC-89C1-B76E8948E87D}" srcOrd="3" destOrd="0" presId="urn:microsoft.com/office/officeart/2005/8/layout/vList6"/>
    <dgm:cxn modelId="{83ABEE1F-2E06-4866-BB65-097DB4C12D3C}" type="presParOf" srcId="{74AC0C9A-9573-4CB6-8624-78EF27596BF9}" destId="{3561A6A9-68D8-4BB4-B197-30DE4607E337}" srcOrd="4" destOrd="0" presId="urn:microsoft.com/office/officeart/2005/8/layout/vList6"/>
    <dgm:cxn modelId="{1B11DEFE-AD75-4DBC-BD21-B2384EA4E24B}" type="presParOf" srcId="{3561A6A9-68D8-4BB4-B197-30DE4607E337}" destId="{8E9F8CA6-AA92-4D06-9D6E-651ACF834250}" srcOrd="0" destOrd="0" presId="urn:microsoft.com/office/officeart/2005/8/layout/vList6"/>
    <dgm:cxn modelId="{1198651C-D36E-4C04-8AB0-F3B737C42454}" type="presParOf" srcId="{3561A6A9-68D8-4BB4-B197-30DE4607E337}" destId="{39EF6348-E31E-4959-A5F9-99ED25923E0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27F1C6-6DFB-4480-9797-EEFA9CA5426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9030ECB-1E46-45DE-B248-74F87481ADC0}">
      <dgm:prSet phldrT="[Text]"/>
      <dgm:spPr>
        <a:solidFill>
          <a:schemeClr val="accent2">
            <a:lumMod val="75000"/>
          </a:schemeClr>
        </a:solidFill>
      </dgm:spPr>
      <dgm:t>
        <a:bodyPr/>
        <a:lstStyle/>
        <a:p>
          <a:r>
            <a:rPr lang="en-US" dirty="0" err="1"/>
            <a:t>SilverSneakers</a:t>
          </a:r>
          <a:endParaRPr lang="en-US" dirty="0"/>
        </a:p>
      </dgm:t>
    </dgm:pt>
    <dgm:pt modelId="{D0B414B9-E87F-4CCB-BF00-78195C4BB9EF}" type="parTrans" cxnId="{B2950FB6-EE95-42DF-9BBC-C48B00C98AA8}">
      <dgm:prSet/>
      <dgm:spPr/>
      <dgm:t>
        <a:bodyPr/>
        <a:lstStyle/>
        <a:p>
          <a:endParaRPr lang="en-US"/>
        </a:p>
      </dgm:t>
    </dgm:pt>
    <dgm:pt modelId="{93E4F8E4-8BC5-4D5A-936A-F2BE596F79A6}" type="sibTrans" cxnId="{B2950FB6-EE95-42DF-9BBC-C48B00C98AA8}">
      <dgm:prSet/>
      <dgm:spPr/>
      <dgm:t>
        <a:bodyPr/>
        <a:lstStyle/>
        <a:p>
          <a:endParaRPr lang="en-US"/>
        </a:p>
      </dgm:t>
    </dgm:pt>
    <dgm:pt modelId="{4875F4B6-2DAE-49A3-BAA6-894C493A2EDB}">
      <dgm:prSet phldrT="[Text]"/>
      <dgm:spPr/>
      <dgm:t>
        <a:bodyPr/>
        <a:lstStyle/>
        <a:p>
          <a:r>
            <a:rPr lang="en-US" dirty="0"/>
            <a:t>Vision/Hearing Benefit</a:t>
          </a:r>
        </a:p>
      </dgm:t>
    </dgm:pt>
    <dgm:pt modelId="{9EEBE418-8521-4650-986C-FAA51474ACE5}" type="parTrans" cxnId="{BADDA25D-2BD1-4421-B1E2-EB9CB8B8A213}">
      <dgm:prSet/>
      <dgm:spPr/>
      <dgm:t>
        <a:bodyPr/>
        <a:lstStyle/>
        <a:p>
          <a:endParaRPr lang="en-US"/>
        </a:p>
      </dgm:t>
    </dgm:pt>
    <dgm:pt modelId="{61C0BFA5-B06D-41A5-8155-D8D56DB647A7}" type="sibTrans" cxnId="{BADDA25D-2BD1-4421-B1E2-EB9CB8B8A213}">
      <dgm:prSet/>
      <dgm:spPr/>
      <dgm:t>
        <a:bodyPr/>
        <a:lstStyle/>
        <a:p>
          <a:endParaRPr lang="en-US"/>
        </a:p>
      </dgm:t>
    </dgm:pt>
    <dgm:pt modelId="{093FE551-31DA-401B-8C9B-A393E289D458}">
      <dgm:prSet phldrT="[Text]"/>
      <dgm:spPr/>
      <dgm:t>
        <a:bodyPr/>
        <a:lstStyle/>
        <a:p>
          <a:r>
            <a:rPr lang="en-US" dirty="0"/>
            <a:t>Up to $200 eyewear reimbursement every 24 months -800-793-8616</a:t>
          </a:r>
        </a:p>
      </dgm:t>
    </dgm:pt>
    <dgm:pt modelId="{75550A24-F270-499D-BF11-53B669308B59}" type="parTrans" cxnId="{653B08ED-D515-41F7-B31E-A19A175C4301}">
      <dgm:prSet/>
      <dgm:spPr/>
      <dgm:t>
        <a:bodyPr/>
        <a:lstStyle/>
        <a:p>
          <a:endParaRPr lang="en-US"/>
        </a:p>
      </dgm:t>
    </dgm:pt>
    <dgm:pt modelId="{9D87E200-7A26-4B2B-8A41-262EC6E75A20}" type="sibTrans" cxnId="{653B08ED-D515-41F7-B31E-A19A175C4301}">
      <dgm:prSet/>
      <dgm:spPr/>
      <dgm:t>
        <a:bodyPr/>
        <a:lstStyle/>
        <a:p>
          <a:endParaRPr lang="en-US"/>
        </a:p>
      </dgm:t>
    </dgm:pt>
    <dgm:pt modelId="{3683BD93-AAF9-46FD-B5A2-A3AE091BD680}">
      <dgm:prSet phldrT="[Text]"/>
      <dgm:spPr>
        <a:solidFill>
          <a:schemeClr val="accent2">
            <a:lumMod val="40000"/>
            <a:lumOff val="60000"/>
            <a:alpha val="90000"/>
          </a:schemeClr>
        </a:solidFill>
      </dgm:spPr>
      <dgm:t>
        <a:bodyPr/>
        <a:lstStyle/>
        <a:p>
          <a:r>
            <a:rPr lang="en-US" dirty="0"/>
            <a:t>Access to fitness locations and </a:t>
          </a:r>
          <a:r>
            <a:rPr lang="en-US" dirty="0" err="1"/>
            <a:t>SilverSneakers</a:t>
          </a:r>
          <a:r>
            <a:rPr lang="en-US" dirty="0"/>
            <a:t> group exercise classes</a:t>
          </a:r>
        </a:p>
      </dgm:t>
    </dgm:pt>
    <dgm:pt modelId="{BA31DBCE-42DC-4017-91D3-5F5FBAA3146C}" type="parTrans" cxnId="{22AF167B-6900-4A2B-B499-BA0AD3810B45}">
      <dgm:prSet/>
      <dgm:spPr/>
      <dgm:t>
        <a:bodyPr/>
        <a:lstStyle/>
        <a:p>
          <a:endParaRPr lang="en-US"/>
        </a:p>
      </dgm:t>
    </dgm:pt>
    <dgm:pt modelId="{9BE78510-835A-4C25-BBEE-69A2E7AA5E5C}" type="sibTrans" cxnId="{22AF167B-6900-4A2B-B499-BA0AD3810B45}">
      <dgm:prSet/>
      <dgm:spPr/>
      <dgm:t>
        <a:bodyPr/>
        <a:lstStyle/>
        <a:p>
          <a:endParaRPr lang="en-US"/>
        </a:p>
      </dgm:t>
    </dgm:pt>
    <dgm:pt modelId="{9A933B35-57E2-4925-9C40-0E80400B9335}">
      <dgm:prSet phldrT="[Text]"/>
      <dgm:spPr>
        <a:solidFill>
          <a:schemeClr val="accent2">
            <a:lumMod val="40000"/>
            <a:lumOff val="60000"/>
            <a:alpha val="90000"/>
          </a:schemeClr>
        </a:solidFill>
      </dgm:spPr>
      <dgm:t>
        <a:bodyPr/>
        <a:lstStyle/>
        <a:p>
          <a:r>
            <a:rPr lang="en-US" dirty="0"/>
            <a:t>FLEX – classes and walking groups online class locator</a:t>
          </a:r>
        </a:p>
      </dgm:t>
    </dgm:pt>
    <dgm:pt modelId="{69151A8A-8F72-40E4-AC45-69E7331BF7E5}" type="parTrans" cxnId="{E518B814-D4EF-4425-B0FB-6BA38DC9F3E0}">
      <dgm:prSet/>
      <dgm:spPr/>
      <dgm:t>
        <a:bodyPr/>
        <a:lstStyle/>
        <a:p>
          <a:endParaRPr lang="en-US"/>
        </a:p>
      </dgm:t>
    </dgm:pt>
    <dgm:pt modelId="{1792ED68-B0AC-49C4-8A85-705557CE798D}" type="sibTrans" cxnId="{E518B814-D4EF-4425-B0FB-6BA38DC9F3E0}">
      <dgm:prSet/>
      <dgm:spPr/>
      <dgm:t>
        <a:bodyPr/>
        <a:lstStyle/>
        <a:p>
          <a:endParaRPr lang="en-US"/>
        </a:p>
      </dgm:t>
    </dgm:pt>
    <dgm:pt modelId="{17E6722C-E787-4F36-8C40-B4EF54BDE52A}">
      <dgm:prSet phldrT="[Text]"/>
      <dgm:spPr/>
      <dgm:t>
        <a:bodyPr/>
        <a:lstStyle/>
        <a:p>
          <a:r>
            <a:rPr lang="en-US" dirty="0"/>
            <a:t>Up to $2,000 hearing aid reimbursement every 36 months – 888-267-2637</a:t>
          </a:r>
        </a:p>
      </dgm:t>
    </dgm:pt>
    <dgm:pt modelId="{B3144BDF-E934-4B8C-8309-2EC642B2BC38}" type="parTrans" cxnId="{174869E8-04AC-4247-A2E3-82025374BC09}">
      <dgm:prSet/>
      <dgm:spPr/>
      <dgm:t>
        <a:bodyPr/>
        <a:lstStyle/>
        <a:p>
          <a:endParaRPr lang="en-US"/>
        </a:p>
      </dgm:t>
    </dgm:pt>
    <dgm:pt modelId="{3AB78D02-FDF6-4BF4-B266-25CEBD4D0800}" type="sibTrans" cxnId="{174869E8-04AC-4247-A2E3-82025374BC09}">
      <dgm:prSet/>
      <dgm:spPr/>
      <dgm:t>
        <a:bodyPr/>
        <a:lstStyle/>
        <a:p>
          <a:endParaRPr lang="en-US"/>
        </a:p>
      </dgm:t>
    </dgm:pt>
    <dgm:pt modelId="{A096F5E7-B3F4-477E-8CA5-6C736C3CE498}">
      <dgm:prSet phldrT="[Text]"/>
      <dgm:spPr>
        <a:solidFill>
          <a:schemeClr val="accent2">
            <a:lumMod val="40000"/>
            <a:lumOff val="60000"/>
            <a:alpha val="90000"/>
          </a:schemeClr>
        </a:solidFill>
      </dgm:spPr>
      <dgm:t>
        <a:bodyPr/>
        <a:lstStyle/>
        <a:p>
          <a:r>
            <a:rPr lang="en-US" dirty="0"/>
            <a:t>Connect Online to assess health and activity and get support from community</a:t>
          </a:r>
        </a:p>
      </dgm:t>
    </dgm:pt>
    <dgm:pt modelId="{82A6A4DE-4DBA-4370-B022-74231A5E3CB7}" type="parTrans" cxnId="{7B5D3638-7607-4843-ADAE-690A3BE4242A}">
      <dgm:prSet/>
      <dgm:spPr/>
      <dgm:t>
        <a:bodyPr/>
        <a:lstStyle/>
        <a:p>
          <a:endParaRPr lang="en-US"/>
        </a:p>
      </dgm:t>
    </dgm:pt>
    <dgm:pt modelId="{AA98860B-F5CD-48D1-8598-D7BE2A049A13}" type="sibTrans" cxnId="{7B5D3638-7607-4843-ADAE-690A3BE4242A}">
      <dgm:prSet/>
      <dgm:spPr/>
      <dgm:t>
        <a:bodyPr/>
        <a:lstStyle/>
        <a:p>
          <a:endParaRPr lang="en-US"/>
        </a:p>
      </dgm:t>
    </dgm:pt>
    <dgm:pt modelId="{E42DA85B-8BFE-42A9-A0BD-1BF1A278BF18}">
      <dgm:prSet phldrT="[Text]"/>
      <dgm:spPr>
        <a:solidFill>
          <a:schemeClr val="accent2">
            <a:lumMod val="40000"/>
            <a:lumOff val="60000"/>
            <a:alpha val="90000"/>
          </a:schemeClr>
        </a:solidFill>
      </dgm:spPr>
      <dgm:t>
        <a:bodyPr/>
        <a:lstStyle/>
        <a:p>
          <a:r>
            <a:rPr lang="en-US" dirty="0"/>
            <a:t>888-423-4632 or silversneakers.com</a:t>
          </a:r>
        </a:p>
      </dgm:t>
    </dgm:pt>
    <dgm:pt modelId="{125DC1B5-76CC-4BEE-BD97-E78A273FEB52}" type="parTrans" cxnId="{088430CE-2D6F-47AF-A143-556113435F10}">
      <dgm:prSet/>
      <dgm:spPr/>
      <dgm:t>
        <a:bodyPr/>
        <a:lstStyle/>
        <a:p>
          <a:endParaRPr lang="en-US"/>
        </a:p>
      </dgm:t>
    </dgm:pt>
    <dgm:pt modelId="{A2B4AB60-4CDF-488D-994D-15D2E1596547}" type="sibTrans" cxnId="{088430CE-2D6F-47AF-A143-556113435F10}">
      <dgm:prSet/>
      <dgm:spPr/>
      <dgm:t>
        <a:bodyPr/>
        <a:lstStyle/>
        <a:p>
          <a:endParaRPr lang="en-US"/>
        </a:p>
      </dgm:t>
    </dgm:pt>
    <dgm:pt modelId="{5A32638B-7E05-4EC7-8966-28F2CD054A7C}" type="pres">
      <dgm:prSet presAssocID="{5F27F1C6-6DFB-4480-9797-EEFA9CA54269}" presName="linear" presStyleCnt="0">
        <dgm:presLayoutVars>
          <dgm:dir/>
          <dgm:animLvl val="lvl"/>
          <dgm:resizeHandles val="exact"/>
        </dgm:presLayoutVars>
      </dgm:prSet>
      <dgm:spPr/>
    </dgm:pt>
    <dgm:pt modelId="{97AEF404-0E0D-4BB4-BD25-9DFF4BD9E1EB}" type="pres">
      <dgm:prSet presAssocID="{39030ECB-1E46-45DE-B248-74F87481ADC0}" presName="parentLin" presStyleCnt="0"/>
      <dgm:spPr/>
    </dgm:pt>
    <dgm:pt modelId="{D4EA6C5D-9FFC-4AC1-852A-856AFFE2090B}" type="pres">
      <dgm:prSet presAssocID="{39030ECB-1E46-45DE-B248-74F87481ADC0}" presName="parentLeftMargin" presStyleLbl="node1" presStyleIdx="0" presStyleCnt="2"/>
      <dgm:spPr/>
    </dgm:pt>
    <dgm:pt modelId="{5B5C3294-E431-4D0C-ADA3-999461E14AAE}" type="pres">
      <dgm:prSet presAssocID="{39030ECB-1E46-45DE-B248-74F87481ADC0}" presName="parentText" presStyleLbl="node1" presStyleIdx="0" presStyleCnt="2" custLinFactNeighborX="-3157" custLinFactNeighborY="-7253">
        <dgm:presLayoutVars>
          <dgm:chMax val="0"/>
          <dgm:bulletEnabled val="1"/>
        </dgm:presLayoutVars>
      </dgm:prSet>
      <dgm:spPr/>
    </dgm:pt>
    <dgm:pt modelId="{C17DBFE9-1FE3-4E54-9358-B70BC3F74CFC}" type="pres">
      <dgm:prSet presAssocID="{39030ECB-1E46-45DE-B248-74F87481ADC0}" presName="negativeSpace" presStyleCnt="0"/>
      <dgm:spPr/>
    </dgm:pt>
    <dgm:pt modelId="{883B216A-9DAD-4CA7-AB9E-0F515B5A0278}" type="pres">
      <dgm:prSet presAssocID="{39030ECB-1E46-45DE-B248-74F87481ADC0}" presName="childText" presStyleLbl="conFgAcc1" presStyleIdx="0" presStyleCnt="2">
        <dgm:presLayoutVars>
          <dgm:bulletEnabled val="1"/>
        </dgm:presLayoutVars>
      </dgm:prSet>
      <dgm:spPr/>
    </dgm:pt>
    <dgm:pt modelId="{0406B4B6-EF42-4DF7-8F6F-0E386ABEDEB9}" type="pres">
      <dgm:prSet presAssocID="{93E4F8E4-8BC5-4D5A-936A-F2BE596F79A6}" presName="spaceBetweenRectangles" presStyleCnt="0"/>
      <dgm:spPr/>
    </dgm:pt>
    <dgm:pt modelId="{37318371-26B1-47D4-8CF0-4890BD2FE8D4}" type="pres">
      <dgm:prSet presAssocID="{4875F4B6-2DAE-49A3-BAA6-894C493A2EDB}" presName="parentLin" presStyleCnt="0"/>
      <dgm:spPr/>
    </dgm:pt>
    <dgm:pt modelId="{3F449E6F-914B-41D3-B880-16B2CC9022AD}" type="pres">
      <dgm:prSet presAssocID="{4875F4B6-2DAE-49A3-BAA6-894C493A2EDB}" presName="parentLeftMargin" presStyleLbl="node1" presStyleIdx="0" presStyleCnt="2"/>
      <dgm:spPr/>
    </dgm:pt>
    <dgm:pt modelId="{CBE4AEA5-C425-4A25-B049-2802DD87E6D5}" type="pres">
      <dgm:prSet presAssocID="{4875F4B6-2DAE-49A3-BAA6-894C493A2EDB}" presName="parentText" presStyleLbl="node1" presStyleIdx="1" presStyleCnt="2">
        <dgm:presLayoutVars>
          <dgm:chMax val="0"/>
          <dgm:bulletEnabled val="1"/>
        </dgm:presLayoutVars>
      </dgm:prSet>
      <dgm:spPr/>
    </dgm:pt>
    <dgm:pt modelId="{BB9077E8-35B9-4816-A842-F6B298C65ABA}" type="pres">
      <dgm:prSet presAssocID="{4875F4B6-2DAE-49A3-BAA6-894C493A2EDB}" presName="negativeSpace" presStyleCnt="0"/>
      <dgm:spPr/>
    </dgm:pt>
    <dgm:pt modelId="{795886C2-3C9D-4CBB-8109-408B381019A7}" type="pres">
      <dgm:prSet presAssocID="{4875F4B6-2DAE-49A3-BAA6-894C493A2EDB}" presName="childText" presStyleLbl="conFgAcc1" presStyleIdx="1" presStyleCnt="2">
        <dgm:presLayoutVars>
          <dgm:bulletEnabled val="1"/>
        </dgm:presLayoutVars>
      </dgm:prSet>
      <dgm:spPr/>
    </dgm:pt>
  </dgm:ptLst>
  <dgm:cxnLst>
    <dgm:cxn modelId="{E518B814-D4EF-4425-B0FB-6BA38DC9F3E0}" srcId="{39030ECB-1E46-45DE-B248-74F87481ADC0}" destId="{9A933B35-57E2-4925-9C40-0E80400B9335}" srcOrd="1" destOrd="0" parTransId="{69151A8A-8F72-40E4-AC45-69E7331BF7E5}" sibTransId="{1792ED68-B0AC-49C4-8A85-705557CE798D}"/>
    <dgm:cxn modelId="{374D2620-60DE-4DBB-BD7A-18AE74EABCB3}" type="presOf" srcId="{5F27F1C6-6DFB-4480-9797-EEFA9CA54269}" destId="{5A32638B-7E05-4EC7-8966-28F2CD054A7C}" srcOrd="0" destOrd="0" presId="urn:microsoft.com/office/officeart/2005/8/layout/list1"/>
    <dgm:cxn modelId="{7B5D3638-7607-4843-ADAE-690A3BE4242A}" srcId="{39030ECB-1E46-45DE-B248-74F87481ADC0}" destId="{A096F5E7-B3F4-477E-8CA5-6C736C3CE498}" srcOrd="2" destOrd="0" parTransId="{82A6A4DE-4DBA-4370-B022-74231A5E3CB7}" sibTransId="{AA98860B-F5CD-48D1-8598-D7BE2A049A13}"/>
    <dgm:cxn modelId="{BADDA25D-2BD1-4421-B1E2-EB9CB8B8A213}" srcId="{5F27F1C6-6DFB-4480-9797-EEFA9CA54269}" destId="{4875F4B6-2DAE-49A3-BAA6-894C493A2EDB}" srcOrd="1" destOrd="0" parTransId="{9EEBE418-8521-4650-986C-FAA51474ACE5}" sibTransId="{61C0BFA5-B06D-41A5-8155-D8D56DB647A7}"/>
    <dgm:cxn modelId="{36CCF74B-C266-4F65-92BA-9BB164E1EC64}" type="presOf" srcId="{4875F4B6-2DAE-49A3-BAA6-894C493A2EDB}" destId="{3F449E6F-914B-41D3-B880-16B2CC9022AD}" srcOrd="0" destOrd="0" presId="urn:microsoft.com/office/officeart/2005/8/layout/list1"/>
    <dgm:cxn modelId="{40CB0C6F-AC6F-496C-B042-18A875A8AC41}" type="presOf" srcId="{093FE551-31DA-401B-8C9B-A393E289D458}" destId="{795886C2-3C9D-4CBB-8109-408B381019A7}" srcOrd="0" destOrd="0" presId="urn:microsoft.com/office/officeart/2005/8/layout/list1"/>
    <dgm:cxn modelId="{22AF167B-6900-4A2B-B499-BA0AD3810B45}" srcId="{39030ECB-1E46-45DE-B248-74F87481ADC0}" destId="{3683BD93-AAF9-46FD-B5A2-A3AE091BD680}" srcOrd="0" destOrd="0" parTransId="{BA31DBCE-42DC-4017-91D3-5F5FBAA3146C}" sibTransId="{9BE78510-835A-4C25-BBEE-69A2E7AA5E5C}"/>
    <dgm:cxn modelId="{AFF32E84-446B-44FE-8FEB-99DDC01A461D}" type="presOf" srcId="{39030ECB-1E46-45DE-B248-74F87481ADC0}" destId="{5B5C3294-E431-4D0C-ADA3-999461E14AAE}" srcOrd="1" destOrd="0" presId="urn:microsoft.com/office/officeart/2005/8/layout/list1"/>
    <dgm:cxn modelId="{C8B0B491-BA8B-4F52-B3E1-3E9DA716FBED}" type="presOf" srcId="{A096F5E7-B3F4-477E-8CA5-6C736C3CE498}" destId="{883B216A-9DAD-4CA7-AB9E-0F515B5A0278}" srcOrd="0" destOrd="2" presId="urn:microsoft.com/office/officeart/2005/8/layout/list1"/>
    <dgm:cxn modelId="{F3C4FE93-F0FC-43A2-BF4B-21F036DB78F5}" type="presOf" srcId="{E42DA85B-8BFE-42A9-A0BD-1BF1A278BF18}" destId="{883B216A-9DAD-4CA7-AB9E-0F515B5A0278}" srcOrd="0" destOrd="3" presId="urn:microsoft.com/office/officeart/2005/8/layout/list1"/>
    <dgm:cxn modelId="{E9DC2D9F-10A3-4A72-B0AD-2ED2E74B4E87}" type="presOf" srcId="{39030ECB-1E46-45DE-B248-74F87481ADC0}" destId="{D4EA6C5D-9FFC-4AC1-852A-856AFFE2090B}" srcOrd="0" destOrd="0" presId="urn:microsoft.com/office/officeart/2005/8/layout/list1"/>
    <dgm:cxn modelId="{F851BAA2-ABE2-4C0D-A0C7-83C68DA0EF32}" type="presOf" srcId="{9A933B35-57E2-4925-9C40-0E80400B9335}" destId="{883B216A-9DAD-4CA7-AB9E-0F515B5A0278}" srcOrd="0" destOrd="1" presId="urn:microsoft.com/office/officeart/2005/8/layout/list1"/>
    <dgm:cxn modelId="{9B9491AC-E36C-428E-A9B4-59B7DCAED1A2}" type="presOf" srcId="{4875F4B6-2DAE-49A3-BAA6-894C493A2EDB}" destId="{CBE4AEA5-C425-4A25-B049-2802DD87E6D5}" srcOrd="1" destOrd="0" presId="urn:microsoft.com/office/officeart/2005/8/layout/list1"/>
    <dgm:cxn modelId="{B2950FB6-EE95-42DF-9BBC-C48B00C98AA8}" srcId="{5F27F1C6-6DFB-4480-9797-EEFA9CA54269}" destId="{39030ECB-1E46-45DE-B248-74F87481ADC0}" srcOrd="0" destOrd="0" parTransId="{D0B414B9-E87F-4CCB-BF00-78195C4BB9EF}" sibTransId="{93E4F8E4-8BC5-4D5A-936A-F2BE596F79A6}"/>
    <dgm:cxn modelId="{088430CE-2D6F-47AF-A143-556113435F10}" srcId="{39030ECB-1E46-45DE-B248-74F87481ADC0}" destId="{E42DA85B-8BFE-42A9-A0BD-1BF1A278BF18}" srcOrd="3" destOrd="0" parTransId="{125DC1B5-76CC-4BEE-BD97-E78A273FEB52}" sibTransId="{A2B4AB60-4CDF-488D-994D-15D2E1596547}"/>
    <dgm:cxn modelId="{2E0039CF-4DB4-473F-AED8-D09AA842A2D9}" type="presOf" srcId="{17E6722C-E787-4F36-8C40-B4EF54BDE52A}" destId="{795886C2-3C9D-4CBB-8109-408B381019A7}" srcOrd="0" destOrd="1" presId="urn:microsoft.com/office/officeart/2005/8/layout/list1"/>
    <dgm:cxn modelId="{1F469CE4-B71A-44E3-BAFA-2CDE66D10EDF}" type="presOf" srcId="{3683BD93-AAF9-46FD-B5A2-A3AE091BD680}" destId="{883B216A-9DAD-4CA7-AB9E-0F515B5A0278}" srcOrd="0" destOrd="0" presId="urn:microsoft.com/office/officeart/2005/8/layout/list1"/>
    <dgm:cxn modelId="{174869E8-04AC-4247-A2E3-82025374BC09}" srcId="{4875F4B6-2DAE-49A3-BAA6-894C493A2EDB}" destId="{17E6722C-E787-4F36-8C40-B4EF54BDE52A}" srcOrd="1" destOrd="0" parTransId="{B3144BDF-E934-4B8C-8309-2EC642B2BC38}" sibTransId="{3AB78D02-FDF6-4BF4-B266-25CEBD4D0800}"/>
    <dgm:cxn modelId="{653B08ED-D515-41F7-B31E-A19A175C4301}" srcId="{4875F4B6-2DAE-49A3-BAA6-894C493A2EDB}" destId="{093FE551-31DA-401B-8C9B-A393E289D458}" srcOrd="0" destOrd="0" parTransId="{75550A24-F270-499D-BF11-53B669308B59}" sibTransId="{9D87E200-7A26-4B2B-8A41-262EC6E75A20}"/>
    <dgm:cxn modelId="{D439C786-B176-4298-BF20-5793F0BA404B}" type="presParOf" srcId="{5A32638B-7E05-4EC7-8966-28F2CD054A7C}" destId="{97AEF404-0E0D-4BB4-BD25-9DFF4BD9E1EB}" srcOrd="0" destOrd="0" presId="urn:microsoft.com/office/officeart/2005/8/layout/list1"/>
    <dgm:cxn modelId="{3A41770D-D2B2-4E8D-A947-70C33F51E685}" type="presParOf" srcId="{97AEF404-0E0D-4BB4-BD25-9DFF4BD9E1EB}" destId="{D4EA6C5D-9FFC-4AC1-852A-856AFFE2090B}" srcOrd="0" destOrd="0" presId="urn:microsoft.com/office/officeart/2005/8/layout/list1"/>
    <dgm:cxn modelId="{1FA06720-BE67-4DB2-A197-D4E377DDB546}" type="presParOf" srcId="{97AEF404-0E0D-4BB4-BD25-9DFF4BD9E1EB}" destId="{5B5C3294-E431-4D0C-ADA3-999461E14AAE}" srcOrd="1" destOrd="0" presId="urn:microsoft.com/office/officeart/2005/8/layout/list1"/>
    <dgm:cxn modelId="{D1213CA7-8ED4-4662-84B7-15649A97DCAB}" type="presParOf" srcId="{5A32638B-7E05-4EC7-8966-28F2CD054A7C}" destId="{C17DBFE9-1FE3-4E54-9358-B70BC3F74CFC}" srcOrd="1" destOrd="0" presId="urn:microsoft.com/office/officeart/2005/8/layout/list1"/>
    <dgm:cxn modelId="{FBE7B289-708A-43B1-9346-7F35712A1B81}" type="presParOf" srcId="{5A32638B-7E05-4EC7-8966-28F2CD054A7C}" destId="{883B216A-9DAD-4CA7-AB9E-0F515B5A0278}" srcOrd="2" destOrd="0" presId="urn:microsoft.com/office/officeart/2005/8/layout/list1"/>
    <dgm:cxn modelId="{C83E55F6-0C0B-4B0A-A6C5-1D0D3B0B9A0F}" type="presParOf" srcId="{5A32638B-7E05-4EC7-8966-28F2CD054A7C}" destId="{0406B4B6-EF42-4DF7-8F6F-0E386ABEDEB9}" srcOrd="3" destOrd="0" presId="urn:microsoft.com/office/officeart/2005/8/layout/list1"/>
    <dgm:cxn modelId="{F936E110-3DD9-45E0-9FFF-0675239886E6}" type="presParOf" srcId="{5A32638B-7E05-4EC7-8966-28F2CD054A7C}" destId="{37318371-26B1-47D4-8CF0-4890BD2FE8D4}" srcOrd="4" destOrd="0" presId="urn:microsoft.com/office/officeart/2005/8/layout/list1"/>
    <dgm:cxn modelId="{DABD67B8-8810-4AB0-BC10-DDE4921B34EF}" type="presParOf" srcId="{37318371-26B1-47D4-8CF0-4890BD2FE8D4}" destId="{3F449E6F-914B-41D3-B880-16B2CC9022AD}" srcOrd="0" destOrd="0" presId="urn:microsoft.com/office/officeart/2005/8/layout/list1"/>
    <dgm:cxn modelId="{30EDECE6-37E3-4C11-BBCB-02793B347E85}" type="presParOf" srcId="{37318371-26B1-47D4-8CF0-4890BD2FE8D4}" destId="{CBE4AEA5-C425-4A25-B049-2802DD87E6D5}" srcOrd="1" destOrd="0" presId="urn:microsoft.com/office/officeart/2005/8/layout/list1"/>
    <dgm:cxn modelId="{0DDC0BD3-19DD-49E7-9943-8F2EB7605025}" type="presParOf" srcId="{5A32638B-7E05-4EC7-8966-28F2CD054A7C}" destId="{BB9077E8-35B9-4816-A842-F6B298C65ABA}" srcOrd="5" destOrd="0" presId="urn:microsoft.com/office/officeart/2005/8/layout/list1"/>
    <dgm:cxn modelId="{0D6EA92A-F926-4C9C-8BF7-8242FDEF2BFA}" type="presParOf" srcId="{5A32638B-7E05-4EC7-8966-28F2CD054A7C}" destId="{795886C2-3C9D-4CBB-8109-408B381019A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835ADD-EBE2-461F-BE8B-FE37408CA20F}"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en-US"/>
        </a:p>
      </dgm:t>
    </dgm:pt>
    <dgm:pt modelId="{7FF41B3D-FCF2-4787-8F74-E65370F500A5}">
      <dgm:prSet phldrT="[Text]" custT="1"/>
      <dgm:spPr>
        <a:solidFill>
          <a:schemeClr val="accent2"/>
        </a:solidFill>
      </dgm:spPr>
      <dgm:t>
        <a:bodyPr/>
        <a:lstStyle/>
        <a:p>
          <a:pPr algn="l"/>
          <a:r>
            <a:rPr lang="en-US" sz="2000" b="1" dirty="0"/>
            <a:t>Classes</a:t>
          </a:r>
          <a:r>
            <a:rPr lang="en-US" sz="2100" dirty="0"/>
            <a:t> </a:t>
          </a:r>
        </a:p>
      </dgm:t>
    </dgm:pt>
    <dgm:pt modelId="{D7713051-F654-49EC-B50A-E0E95D17BC36}" type="parTrans" cxnId="{5B5EBFBB-78BC-43DB-A9F2-449070D3B8C6}">
      <dgm:prSet/>
      <dgm:spPr/>
      <dgm:t>
        <a:bodyPr/>
        <a:lstStyle/>
        <a:p>
          <a:endParaRPr lang="en-US"/>
        </a:p>
      </dgm:t>
    </dgm:pt>
    <dgm:pt modelId="{0B22BD9C-721C-49A8-AD81-D09B8AA300C3}" type="sibTrans" cxnId="{5B5EBFBB-78BC-43DB-A9F2-449070D3B8C6}">
      <dgm:prSet/>
      <dgm:spPr>
        <a:solidFill>
          <a:schemeClr val="accent2"/>
        </a:solidFill>
      </dgm:spPr>
      <dgm:t>
        <a:bodyPr/>
        <a:lstStyle/>
        <a:p>
          <a:endParaRPr lang="en-US"/>
        </a:p>
      </dgm:t>
    </dgm:pt>
    <dgm:pt modelId="{78455A19-0DEF-4FCE-BDBE-8D8DB2011B58}">
      <dgm:prSet phldrT="[Text]" custT="1"/>
      <dgm:spPr>
        <a:solidFill>
          <a:schemeClr val="accent2"/>
        </a:solidFill>
      </dgm:spPr>
      <dgm:t>
        <a:bodyPr/>
        <a:lstStyle/>
        <a:p>
          <a:pPr algn="l"/>
          <a:r>
            <a:rPr lang="en-US" sz="2000" dirty="0">
              <a:latin typeface="Calibri" panose="020F0502020204030204" pitchFamily="34" charset="0"/>
              <a:ea typeface="Calibri" panose="020F0502020204030204" pitchFamily="34" charset="0"/>
              <a:cs typeface="Times New Roman" panose="02020603050405020304" pitchFamily="18" charset="0"/>
            </a:rPr>
            <a:t>Fit Camp </a:t>
          </a:r>
          <a:endParaRPr lang="en-US" sz="2000" dirty="0"/>
        </a:p>
      </dgm:t>
    </dgm:pt>
    <dgm:pt modelId="{3FA7ABBD-A8DC-4087-A513-9C01176C881F}" type="parTrans" cxnId="{B4156E73-847B-4DA2-AAFD-59A5E71E8575}">
      <dgm:prSet/>
      <dgm:spPr/>
      <dgm:t>
        <a:bodyPr/>
        <a:lstStyle/>
        <a:p>
          <a:endParaRPr lang="en-US"/>
        </a:p>
      </dgm:t>
    </dgm:pt>
    <dgm:pt modelId="{921BF9D6-E838-4683-A340-333FBF741B41}" type="sibTrans" cxnId="{B4156E73-847B-4DA2-AAFD-59A5E71E8575}">
      <dgm:prSet/>
      <dgm:spPr/>
      <dgm:t>
        <a:bodyPr/>
        <a:lstStyle/>
        <a:p>
          <a:endParaRPr lang="en-US"/>
        </a:p>
      </dgm:t>
    </dgm:pt>
    <dgm:pt modelId="{F32B38D0-C8A7-4CF6-B6C6-6B0C520369A2}">
      <dgm:prSet phldrT="[Text]" custT="1"/>
      <dgm:spPr>
        <a:solidFill>
          <a:schemeClr val="accent6"/>
        </a:solidFill>
      </dgm:spPr>
      <dgm:t>
        <a:bodyPr/>
        <a:lstStyle/>
        <a:p>
          <a:r>
            <a:rPr lang="en-US" sz="2000" b="1" dirty="0"/>
            <a:t>Lunch N Learns</a:t>
          </a:r>
        </a:p>
      </dgm:t>
    </dgm:pt>
    <dgm:pt modelId="{9358FCBF-9640-4A1E-A619-1F3F2F44DE1F}" type="parTrans" cxnId="{C4BBCC77-37DC-4194-B173-C17030D3AD6D}">
      <dgm:prSet/>
      <dgm:spPr/>
      <dgm:t>
        <a:bodyPr/>
        <a:lstStyle/>
        <a:p>
          <a:endParaRPr lang="en-US"/>
        </a:p>
      </dgm:t>
    </dgm:pt>
    <dgm:pt modelId="{6C791781-58DE-4B7D-A58F-BFA6F40A973A}" type="sibTrans" cxnId="{C4BBCC77-37DC-4194-B173-C17030D3AD6D}">
      <dgm:prSet/>
      <dgm:spPr>
        <a:solidFill>
          <a:schemeClr val="accent6"/>
        </a:solidFill>
      </dgm:spPr>
      <dgm:t>
        <a:bodyPr/>
        <a:lstStyle/>
        <a:p>
          <a:endParaRPr lang="en-US"/>
        </a:p>
      </dgm:t>
    </dgm:pt>
    <dgm:pt modelId="{1FB9A905-A41E-4F91-BD2D-AC9C7DD6B6BF}">
      <dgm:prSet phldrT="[Text]" custT="1"/>
      <dgm:spPr>
        <a:solidFill>
          <a:schemeClr val="accent5">
            <a:lumMod val="50000"/>
          </a:schemeClr>
        </a:solidFill>
      </dgm:spPr>
      <dgm:t>
        <a:bodyPr/>
        <a:lstStyle/>
        <a:p>
          <a:r>
            <a:rPr lang="en-US" sz="2000" b="1" dirty="0"/>
            <a:t>Seminars/Webinars </a:t>
          </a:r>
        </a:p>
      </dgm:t>
    </dgm:pt>
    <dgm:pt modelId="{836ADC6C-26A4-4FD5-ADE7-17783F6B84ED}" type="parTrans" cxnId="{7F5641FA-C71F-4461-95F3-78B062392690}">
      <dgm:prSet/>
      <dgm:spPr/>
      <dgm:t>
        <a:bodyPr/>
        <a:lstStyle/>
        <a:p>
          <a:endParaRPr lang="en-US"/>
        </a:p>
      </dgm:t>
    </dgm:pt>
    <dgm:pt modelId="{67438FC8-C763-421E-BE8A-7528F11D4D43}" type="sibTrans" cxnId="{7F5641FA-C71F-4461-95F3-78B062392690}">
      <dgm:prSet/>
      <dgm:spPr>
        <a:solidFill>
          <a:schemeClr val="accent4"/>
        </a:solidFill>
      </dgm:spPr>
      <dgm:t>
        <a:bodyPr/>
        <a:lstStyle/>
        <a:p>
          <a:endParaRPr lang="en-US" dirty="0"/>
        </a:p>
      </dgm:t>
    </dgm:pt>
    <dgm:pt modelId="{9F0C5AB4-CD8E-4A4E-8ED9-839513DCDF78}">
      <dgm:prSet phldrT="[Text]" custT="1"/>
      <dgm:spPr>
        <a:solidFill>
          <a:schemeClr val="accent4"/>
        </a:solidFill>
      </dgm:spPr>
      <dgm:t>
        <a:bodyPr/>
        <a:lstStyle/>
        <a:p>
          <a:r>
            <a:rPr lang="en-US" sz="2000" b="1" dirty="0"/>
            <a:t>Special Challenges &amp; Events  </a:t>
          </a:r>
        </a:p>
      </dgm:t>
    </dgm:pt>
    <dgm:pt modelId="{93030EAE-8F45-4C9C-B9B6-4FA00646925B}" type="parTrans" cxnId="{3C3901BC-3B82-40C4-AA20-63882AB5685C}">
      <dgm:prSet/>
      <dgm:spPr/>
      <dgm:t>
        <a:bodyPr/>
        <a:lstStyle/>
        <a:p>
          <a:endParaRPr lang="en-US"/>
        </a:p>
      </dgm:t>
    </dgm:pt>
    <dgm:pt modelId="{5CB8D030-8334-4276-8984-835964C17699}" type="sibTrans" cxnId="{3C3901BC-3B82-40C4-AA20-63882AB5685C}">
      <dgm:prSet/>
      <dgm:spPr/>
      <dgm:t>
        <a:bodyPr/>
        <a:lstStyle/>
        <a:p>
          <a:endParaRPr lang="en-US"/>
        </a:p>
      </dgm:t>
    </dgm:pt>
    <dgm:pt modelId="{AEF182B6-52AD-4883-8BFC-31984041687A}">
      <dgm:prSet phldrT="[Text]" custT="1"/>
      <dgm:spPr>
        <a:solidFill>
          <a:schemeClr val="accent5">
            <a:lumMod val="50000"/>
          </a:schemeClr>
        </a:solidFill>
      </dgm:spPr>
      <dgm:t>
        <a:bodyPr/>
        <a:lstStyle/>
        <a:p>
          <a:r>
            <a:rPr lang="en-US" sz="1800" dirty="0"/>
            <a:t>Airrosti – Musculoskeletal</a:t>
          </a:r>
        </a:p>
      </dgm:t>
    </dgm:pt>
    <dgm:pt modelId="{1ADACA15-4487-4E7B-9D4D-7B0F3F3F9755}" type="parTrans" cxnId="{FAB3CD00-FDB5-4AA6-BBD1-2B2E7BF72006}">
      <dgm:prSet/>
      <dgm:spPr/>
      <dgm:t>
        <a:bodyPr/>
        <a:lstStyle/>
        <a:p>
          <a:endParaRPr lang="en-US"/>
        </a:p>
      </dgm:t>
    </dgm:pt>
    <dgm:pt modelId="{5FFD3D04-11D3-49A1-83F6-261A0A2DE2B5}" type="sibTrans" cxnId="{FAB3CD00-FDB5-4AA6-BBD1-2B2E7BF72006}">
      <dgm:prSet/>
      <dgm:spPr/>
      <dgm:t>
        <a:bodyPr/>
        <a:lstStyle/>
        <a:p>
          <a:endParaRPr lang="en-US"/>
        </a:p>
      </dgm:t>
    </dgm:pt>
    <dgm:pt modelId="{BE4929BD-FCA0-495F-8DF0-8EC254E7336B}">
      <dgm:prSet phldrT="[Text]" custT="1"/>
      <dgm:spPr>
        <a:solidFill>
          <a:schemeClr val="accent5">
            <a:lumMod val="50000"/>
          </a:schemeClr>
        </a:solidFill>
      </dgm:spPr>
      <dgm:t>
        <a:bodyPr/>
        <a:lstStyle/>
        <a:p>
          <a:r>
            <a:rPr lang="en-US" sz="1800" dirty="0"/>
            <a:t>Healthy Challenge Stress Management </a:t>
          </a:r>
        </a:p>
      </dgm:t>
    </dgm:pt>
    <dgm:pt modelId="{799FEB4C-1226-49FF-8CFD-64985776F87A}" type="parTrans" cxnId="{D458CB57-D745-4062-ADF1-2855C68277A9}">
      <dgm:prSet/>
      <dgm:spPr/>
      <dgm:t>
        <a:bodyPr/>
        <a:lstStyle/>
        <a:p>
          <a:endParaRPr lang="en-US"/>
        </a:p>
      </dgm:t>
    </dgm:pt>
    <dgm:pt modelId="{42549094-FFF4-4B10-89B4-352DE908CF93}" type="sibTrans" cxnId="{D458CB57-D745-4062-ADF1-2855C68277A9}">
      <dgm:prSet/>
      <dgm:spPr/>
      <dgm:t>
        <a:bodyPr/>
        <a:lstStyle/>
        <a:p>
          <a:endParaRPr lang="en-US"/>
        </a:p>
      </dgm:t>
    </dgm:pt>
    <dgm:pt modelId="{A4248CB8-8634-4DEB-815C-82E92C3CC256}">
      <dgm:prSet phldrT="[Text]" custT="1"/>
      <dgm:spPr>
        <a:solidFill>
          <a:schemeClr val="accent5">
            <a:lumMod val="50000"/>
          </a:schemeClr>
        </a:solidFill>
      </dgm:spPr>
      <dgm:t>
        <a:bodyPr/>
        <a:lstStyle/>
        <a:p>
          <a:r>
            <a:rPr lang="en-US" sz="1800" dirty="0"/>
            <a:t>Right Step – Opioids in the Workplace</a:t>
          </a:r>
        </a:p>
      </dgm:t>
    </dgm:pt>
    <dgm:pt modelId="{411D7074-85F2-4C56-8DE7-BDFAD4CC81A8}" type="parTrans" cxnId="{FF02C714-DF90-40F5-81EB-26C876A6A5AB}">
      <dgm:prSet/>
      <dgm:spPr/>
      <dgm:t>
        <a:bodyPr/>
        <a:lstStyle/>
        <a:p>
          <a:endParaRPr lang="en-US"/>
        </a:p>
      </dgm:t>
    </dgm:pt>
    <dgm:pt modelId="{6195494A-8446-488D-8BC7-5271E5AE2E0C}" type="sibTrans" cxnId="{FF02C714-DF90-40F5-81EB-26C876A6A5AB}">
      <dgm:prSet/>
      <dgm:spPr/>
      <dgm:t>
        <a:bodyPr/>
        <a:lstStyle/>
        <a:p>
          <a:endParaRPr lang="en-US"/>
        </a:p>
      </dgm:t>
    </dgm:pt>
    <dgm:pt modelId="{365070D4-1547-4BA3-9A7C-8B1003C75260}">
      <dgm:prSet phldrT="[Text]" custT="1"/>
      <dgm:spPr>
        <a:solidFill>
          <a:schemeClr val="accent6"/>
        </a:solidFill>
      </dgm:spPr>
      <dgm:t>
        <a:bodyPr/>
        <a:lstStyle/>
        <a:p>
          <a:r>
            <a:rPr lang="en-US" sz="1800" dirty="0"/>
            <a:t>TIAA – Financial Wellness</a:t>
          </a:r>
        </a:p>
      </dgm:t>
    </dgm:pt>
    <dgm:pt modelId="{54F60736-ECDF-4CF1-B21F-1E9CC12827D1}" type="parTrans" cxnId="{B34EBBA2-F7A0-46AF-9937-1D8279243099}">
      <dgm:prSet/>
      <dgm:spPr/>
      <dgm:t>
        <a:bodyPr/>
        <a:lstStyle/>
        <a:p>
          <a:endParaRPr lang="en-US"/>
        </a:p>
      </dgm:t>
    </dgm:pt>
    <dgm:pt modelId="{8ABA9C05-4FD5-4AD8-8D7B-1511D4780B4D}" type="sibTrans" cxnId="{B34EBBA2-F7A0-46AF-9937-1D8279243099}">
      <dgm:prSet/>
      <dgm:spPr/>
      <dgm:t>
        <a:bodyPr/>
        <a:lstStyle/>
        <a:p>
          <a:endParaRPr lang="en-US"/>
        </a:p>
      </dgm:t>
    </dgm:pt>
    <dgm:pt modelId="{E5A0C1E8-A6D0-4D47-9AA6-667AC7DA34A8}">
      <dgm:prSet phldrT="[Text]" custT="1"/>
      <dgm:spPr>
        <a:solidFill>
          <a:schemeClr val="accent4"/>
        </a:solidFill>
      </dgm:spPr>
      <dgm:t>
        <a:bodyPr/>
        <a:lstStyle/>
        <a:p>
          <a:r>
            <a:rPr lang="en-US" sz="2000" dirty="0"/>
            <a:t>Blood Drives </a:t>
          </a:r>
        </a:p>
      </dgm:t>
    </dgm:pt>
    <dgm:pt modelId="{7B4C59D5-3DDC-4276-BDE0-504EE5B9EE79}" type="parTrans" cxnId="{FF6BFED6-2CF5-47AF-AA68-FE83BA73DC26}">
      <dgm:prSet/>
      <dgm:spPr/>
      <dgm:t>
        <a:bodyPr/>
        <a:lstStyle/>
        <a:p>
          <a:endParaRPr lang="en-US"/>
        </a:p>
      </dgm:t>
    </dgm:pt>
    <dgm:pt modelId="{E957D8A3-BE46-4CF3-8409-984D526A452D}" type="sibTrans" cxnId="{FF6BFED6-2CF5-47AF-AA68-FE83BA73DC26}">
      <dgm:prSet/>
      <dgm:spPr/>
      <dgm:t>
        <a:bodyPr/>
        <a:lstStyle/>
        <a:p>
          <a:endParaRPr lang="en-US"/>
        </a:p>
      </dgm:t>
    </dgm:pt>
    <dgm:pt modelId="{0078318F-E4C1-4C13-8674-BCB2C5318F2D}">
      <dgm:prSet phldrT="[Text]" custT="1"/>
      <dgm:spPr>
        <a:solidFill>
          <a:schemeClr val="accent2"/>
        </a:solidFill>
      </dgm:spPr>
      <dgm:t>
        <a:bodyPr/>
        <a:lstStyle/>
        <a:p>
          <a:pPr algn="l"/>
          <a:r>
            <a:rPr lang="en-US" sz="2000" dirty="0"/>
            <a:t>Yoga </a:t>
          </a:r>
        </a:p>
      </dgm:t>
    </dgm:pt>
    <dgm:pt modelId="{58289DBB-154D-48E8-832E-C05CC06CAB8A}" type="parTrans" cxnId="{C806C3DB-106A-4860-8402-B38C436130B0}">
      <dgm:prSet/>
      <dgm:spPr/>
      <dgm:t>
        <a:bodyPr/>
        <a:lstStyle/>
        <a:p>
          <a:endParaRPr lang="en-US"/>
        </a:p>
      </dgm:t>
    </dgm:pt>
    <dgm:pt modelId="{D7373A50-643F-4EF1-A2BD-4270BBD8CD9A}" type="sibTrans" cxnId="{C806C3DB-106A-4860-8402-B38C436130B0}">
      <dgm:prSet/>
      <dgm:spPr/>
      <dgm:t>
        <a:bodyPr/>
        <a:lstStyle/>
        <a:p>
          <a:endParaRPr lang="en-US"/>
        </a:p>
      </dgm:t>
    </dgm:pt>
    <dgm:pt modelId="{E787C436-98F6-4723-B3C6-890738DA1DD2}">
      <dgm:prSet phldrT="[Text]" custT="1"/>
      <dgm:spPr>
        <a:solidFill>
          <a:schemeClr val="accent2"/>
        </a:solidFill>
      </dgm:spPr>
      <dgm:t>
        <a:bodyPr/>
        <a:lstStyle/>
        <a:p>
          <a:pPr algn="l"/>
          <a:r>
            <a:rPr lang="en-US" sz="2000" dirty="0"/>
            <a:t>Total Body Blast </a:t>
          </a:r>
        </a:p>
      </dgm:t>
    </dgm:pt>
    <dgm:pt modelId="{D866E143-C446-4AC5-9A1B-84171D3A9511}" type="parTrans" cxnId="{AD0D4163-6E8D-4BB3-A13B-E4DE12519160}">
      <dgm:prSet/>
      <dgm:spPr/>
      <dgm:t>
        <a:bodyPr/>
        <a:lstStyle/>
        <a:p>
          <a:endParaRPr lang="en-US"/>
        </a:p>
      </dgm:t>
    </dgm:pt>
    <dgm:pt modelId="{DC249872-8794-4A4A-AB08-072B57CB4E72}" type="sibTrans" cxnId="{AD0D4163-6E8D-4BB3-A13B-E4DE12519160}">
      <dgm:prSet/>
      <dgm:spPr/>
      <dgm:t>
        <a:bodyPr/>
        <a:lstStyle/>
        <a:p>
          <a:endParaRPr lang="en-US"/>
        </a:p>
      </dgm:t>
    </dgm:pt>
    <dgm:pt modelId="{917B16BC-8C45-46E9-ACAD-BE54F59B5B6D}">
      <dgm:prSet phldrT="[Text]" custT="1"/>
      <dgm:spPr>
        <a:solidFill>
          <a:schemeClr val="accent4"/>
        </a:solidFill>
      </dgm:spPr>
      <dgm:t>
        <a:bodyPr/>
        <a:lstStyle/>
        <a:p>
          <a:r>
            <a:rPr lang="en-US" sz="2000" dirty="0"/>
            <a:t>Health, Safety &amp; Benefits (HSBF)</a:t>
          </a:r>
        </a:p>
      </dgm:t>
    </dgm:pt>
    <dgm:pt modelId="{662C02E3-F32A-4D2B-AFE7-7C9A121B4FF3}" type="parTrans" cxnId="{4D56BB16-F80F-4B8F-8C60-ADC87F5BD55B}">
      <dgm:prSet/>
      <dgm:spPr/>
      <dgm:t>
        <a:bodyPr/>
        <a:lstStyle/>
        <a:p>
          <a:endParaRPr lang="en-US"/>
        </a:p>
      </dgm:t>
    </dgm:pt>
    <dgm:pt modelId="{F6134B4B-E290-466E-8B46-1FB5BFDACDEB}" type="sibTrans" cxnId="{4D56BB16-F80F-4B8F-8C60-ADC87F5BD55B}">
      <dgm:prSet/>
      <dgm:spPr/>
      <dgm:t>
        <a:bodyPr/>
        <a:lstStyle/>
        <a:p>
          <a:endParaRPr lang="en-US"/>
        </a:p>
      </dgm:t>
    </dgm:pt>
    <dgm:pt modelId="{475D3278-FAFA-4442-8165-4905AAE8A85F}">
      <dgm:prSet phldrT="[Text]" custT="1"/>
      <dgm:spPr>
        <a:solidFill>
          <a:schemeClr val="accent4"/>
        </a:solidFill>
      </dgm:spPr>
      <dgm:t>
        <a:bodyPr/>
        <a:lstStyle/>
        <a:p>
          <a:r>
            <a:rPr lang="en-US" sz="2000" dirty="0"/>
            <a:t>Heart Walk </a:t>
          </a:r>
        </a:p>
      </dgm:t>
    </dgm:pt>
    <dgm:pt modelId="{718C15D3-63DB-42FE-9505-40E4B8D1607F}" type="parTrans" cxnId="{2D23EA02-4FC8-492E-B591-075AEB01341D}">
      <dgm:prSet/>
      <dgm:spPr/>
      <dgm:t>
        <a:bodyPr/>
        <a:lstStyle/>
        <a:p>
          <a:endParaRPr lang="en-US"/>
        </a:p>
      </dgm:t>
    </dgm:pt>
    <dgm:pt modelId="{4F57CD2A-DC16-4927-9875-41D7255A60E0}" type="sibTrans" cxnId="{2D23EA02-4FC8-492E-B591-075AEB01341D}">
      <dgm:prSet/>
      <dgm:spPr/>
      <dgm:t>
        <a:bodyPr/>
        <a:lstStyle/>
        <a:p>
          <a:endParaRPr lang="en-US"/>
        </a:p>
      </dgm:t>
    </dgm:pt>
    <dgm:pt modelId="{83965377-BA7E-448A-B470-EB693C8B6205}">
      <dgm:prSet phldrT="[Text]" custT="1"/>
      <dgm:spPr>
        <a:solidFill>
          <a:schemeClr val="accent6"/>
        </a:solidFill>
      </dgm:spPr>
      <dgm:t>
        <a:bodyPr/>
        <a:lstStyle/>
        <a:p>
          <a:r>
            <a:rPr lang="en-US" sz="1800" dirty="0"/>
            <a:t>Free Form Chiropractic </a:t>
          </a:r>
        </a:p>
      </dgm:t>
    </dgm:pt>
    <dgm:pt modelId="{D9153B7D-37EB-434F-9024-386C530CB679}" type="parTrans" cxnId="{A6EAFCCE-1DFF-40ED-9F4A-EB75EBE2E995}">
      <dgm:prSet/>
      <dgm:spPr/>
    </dgm:pt>
    <dgm:pt modelId="{691A8DE8-E17D-4CAC-A0DF-8D4957CBE2A9}" type="sibTrans" cxnId="{A6EAFCCE-1DFF-40ED-9F4A-EB75EBE2E995}">
      <dgm:prSet/>
      <dgm:spPr/>
    </dgm:pt>
    <dgm:pt modelId="{757C7246-863B-468A-831C-F08BB1063EDD}">
      <dgm:prSet phldrT="[Text]" custT="1"/>
      <dgm:spPr>
        <a:solidFill>
          <a:schemeClr val="accent6"/>
        </a:solidFill>
      </dgm:spPr>
      <dgm:t>
        <a:bodyPr/>
        <a:lstStyle/>
        <a:p>
          <a:r>
            <a:rPr lang="en-US" sz="1800" dirty="0"/>
            <a:t>Lantern (formerly SurgeryPlus)</a:t>
          </a:r>
        </a:p>
      </dgm:t>
    </dgm:pt>
    <dgm:pt modelId="{17ABC607-E115-47E7-850E-16CBED85008B}" type="parTrans" cxnId="{4A9C265B-03EE-4E86-AEF0-F5F22BDB71FC}">
      <dgm:prSet/>
      <dgm:spPr/>
    </dgm:pt>
    <dgm:pt modelId="{B67BC61C-1E46-4267-90C1-926EAE3F1F83}" type="sibTrans" cxnId="{4A9C265B-03EE-4E86-AEF0-F5F22BDB71FC}">
      <dgm:prSet/>
      <dgm:spPr/>
    </dgm:pt>
    <dgm:pt modelId="{98745E93-7C21-4378-B551-D2C59AD85592}" type="pres">
      <dgm:prSet presAssocID="{32835ADD-EBE2-461F-BE8B-FE37408CA20F}" presName="Name0" presStyleCnt="0">
        <dgm:presLayoutVars>
          <dgm:dir/>
          <dgm:resizeHandles val="exact"/>
        </dgm:presLayoutVars>
      </dgm:prSet>
      <dgm:spPr/>
    </dgm:pt>
    <dgm:pt modelId="{5211002B-45F1-482C-8820-C404C1DE29C2}" type="pres">
      <dgm:prSet presAssocID="{7FF41B3D-FCF2-4787-8F74-E65370F500A5}" presName="composite" presStyleCnt="0"/>
      <dgm:spPr/>
    </dgm:pt>
    <dgm:pt modelId="{7D86CA3A-606E-46DA-BB23-5C440522E5CF}" type="pres">
      <dgm:prSet presAssocID="{7FF41B3D-FCF2-4787-8F74-E65370F500A5}" presName="imagSh" presStyleLbl="bgImgPlace1" presStyleIdx="0" presStyleCnt="4" custScaleX="148908" custScaleY="119131" custLinFactNeighborX="-4819" custLinFactNeighborY="-30217"/>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10000" r="-10000"/>
          </a:stretch>
        </a:blipFill>
      </dgm:spPr>
    </dgm:pt>
    <dgm:pt modelId="{DAFD36CB-BB0C-464C-9253-0A517ED4510E}" type="pres">
      <dgm:prSet presAssocID="{7FF41B3D-FCF2-4787-8F74-E65370F500A5}" presName="txNode" presStyleLbl="node1" presStyleIdx="0" presStyleCnt="4" custScaleX="206189" custScaleY="206589" custLinFactNeighborX="11909" custLinFactNeighborY="57557">
        <dgm:presLayoutVars>
          <dgm:bulletEnabled val="1"/>
        </dgm:presLayoutVars>
      </dgm:prSet>
      <dgm:spPr/>
    </dgm:pt>
    <dgm:pt modelId="{68387D42-1257-4B1D-8A75-87DBDADB68E3}" type="pres">
      <dgm:prSet presAssocID="{0B22BD9C-721C-49A8-AD81-D09B8AA300C3}" presName="sibTrans" presStyleLbl="sibTrans2D1" presStyleIdx="0" presStyleCnt="3" custLinFactNeighborX="-58257" custLinFactNeighborY="78620"/>
      <dgm:spPr/>
    </dgm:pt>
    <dgm:pt modelId="{6E25F2E3-C5D6-4AAB-BCEE-35F4FE4E5064}" type="pres">
      <dgm:prSet presAssocID="{0B22BD9C-721C-49A8-AD81-D09B8AA300C3}" presName="connTx" presStyleLbl="sibTrans2D1" presStyleIdx="0" presStyleCnt="3"/>
      <dgm:spPr/>
    </dgm:pt>
    <dgm:pt modelId="{DE3E4BEE-5F04-44B1-B7D9-C3B4EFA6509A}" type="pres">
      <dgm:prSet presAssocID="{F32B38D0-C8A7-4CF6-B6C6-6B0C520369A2}" presName="composite" presStyleCnt="0"/>
      <dgm:spPr/>
    </dgm:pt>
    <dgm:pt modelId="{73E8DE2C-26E1-48CF-92BF-8DFBA529AE97}" type="pres">
      <dgm:prSet presAssocID="{F32B38D0-C8A7-4CF6-B6C6-6B0C520369A2}" presName="imagSh" presStyleLbl="bgImgPlace1" presStyleIdx="1" presStyleCnt="4" custScaleX="124768" custScaleY="116598" custLinFactNeighborX="7236" custLinFactNeighborY="-51420"/>
      <dgm:spPr>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E37EDCE9-ECF1-4138-812C-3EBF68B5A2BC}" type="pres">
      <dgm:prSet presAssocID="{F32B38D0-C8A7-4CF6-B6C6-6B0C520369A2}" presName="txNode" presStyleLbl="node1" presStyleIdx="1" presStyleCnt="4" custScaleX="233593" custScaleY="239998" custLinFactNeighborX="6099" custLinFactNeighborY="51986">
        <dgm:presLayoutVars>
          <dgm:bulletEnabled val="1"/>
        </dgm:presLayoutVars>
      </dgm:prSet>
      <dgm:spPr/>
    </dgm:pt>
    <dgm:pt modelId="{E9C3DE64-DE68-4EC2-8326-A85F5C702C76}" type="pres">
      <dgm:prSet presAssocID="{6C791781-58DE-4B7D-A58F-BFA6F40A973A}" presName="sibTrans" presStyleLbl="sibTrans2D1" presStyleIdx="1" presStyleCnt="3" custAng="840683"/>
      <dgm:spPr/>
    </dgm:pt>
    <dgm:pt modelId="{F0D6A27B-4640-4E17-8E88-478EFC00FFBC}" type="pres">
      <dgm:prSet presAssocID="{6C791781-58DE-4B7D-A58F-BFA6F40A973A}" presName="connTx" presStyleLbl="sibTrans2D1" presStyleIdx="1" presStyleCnt="3"/>
      <dgm:spPr/>
    </dgm:pt>
    <dgm:pt modelId="{9A2B278C-24A4-4093-866F-0A9FAC5AB5D1}" type="pres">
      <dgm:prSet presAssocID="{1FB9A905-A41E-4F91-BD2D-AC9C7DD6B6BF}" presName="composite" presStyleCnt="0"/>
      <dgm:spPr/>
    </dgm:pt>
    <dgm:pt modelId="{8437AFC5-D0C3-4F44-AEC6-FD8C1FA30131}" type="pres">
      <dgm:prSet presAssocID="{1FB9A905-A41E-4F91-BD2D-AC9C7DD6B6BF}" presName="imagSh" presStyleLbl="bgImgPlace1" presStyleIdx="2" presStyleCnt="4" custScaleX="129328" custScaleY="119916" custLinFactNeighborX="12591" custLinFactNeighborY="-95770"/>
      <dgm:spPr>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7000" r="-7000"/>
          </a:stretch>
        </a:blipFill>
      </dgm:spPr>
    </dgm:pt>
    <dgm:pt modelId="{8D740C5E-93E1-4059-85E3-A63D027B467C}" type="pres">
      <dgm:prSet presAssocID="{1FB9A905-A41E-4F91-BD2D-AC9C7DD6B6BF}" presName="txNode" presStyleLbl="node1" presStyleIdx="2" presStyleCnt="4" custScaleX="297552" custScaleY="299162" custLinFactNeighborX="5451" custLinFactNeighborY="39014">
        <dgm:presLayoutVars>
          <dgm:bulletEnabled val="1"/>
        </dgm:presLayoutVars>
      </dgm:prSet>
      <dgm:spPr/>
    </dgm:pt>
    <dgm:pt modelId="{93FD382B-7307-499C-B6F5-F077EC3E5B73}" type="pres">
      <dgm:prSet presAssocID="{67438FC8-C763-421E-BE8A-7528F11D4D43}" presName="sibTrans" presStyleLbl="sibTrans2D1" presStyleIdx="2" presStyleCnt="3"/>
      <dgm:spPr/>
    </dgm:pt>
    <dgm:pt modelId="{D94CBF0E-72CD-42F0-9D57-363DF41D7E69}" type="pres">
      <dgm:prSet presAssocID="{67438FC8-C763-421E-BE8A-7528F11D4D43}" presName="connTx" presStyleLbl="sibTrans2D1" presStyleIdx="2" presStyleCnt="3"/>
      <dgm:spPr/>
    </dgm:pt>
    <dgm:pt modelId="{51B16EB8-D45A-4BC6-AFE4-6B8141E78AF8}" type="pres">
      <dgm:prSet presAssocID="{9F0C5AB4-CD8E-4A4E-8ED9-839513DCDF78}" presName="composite" presStyleCnt="0"/>
      <dgm:spPr/>
    </dgm:pt>
    <dgm:pt modelId="{38028300-178B-49E0-B00C-3196777FAD78}" type="pres">
      <dgm:prSet presAssocID="{9F0C5AB4-CD8E-4A4E-8ED9-839513DCDF78}" presName="imagSh" presStyleLbl="bgImgPlace1" presStyleIdx="3" presStyleCnt="4" custScaleX="135089" custScaleY="108194" custLinFactNeighborX="7161" custLinFactNeighborY="-5439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dgm:spPr>
    </dgm:pt>
    <dgm:pt modelId="{35C26547-82E6-409C-91D5-97540918E7CF}" type="pres">
      <dgm:prSet presAssocID="{9F0C5AB4-CD8E-4A4E-8ED9-839513DCDF78}" presName="txNode" presStyleLbl="node1" presStyleIdx="3" presStyleCnt="4" custScaleX="253915" custScaleY="266943" custLinFactNeighborX="55" custLinFactNeighborY="60716">
        <dgm:presLayoutVars>
          <dgm:bulletEnabled val="1"/>
        </dgm:presLayoutVars>
      </dgm:prSet>
      <dgm:spPr/>
    </dgm:pt>
  </dgm:ptLst>
  <dgm:cxnLst>
    <dgm:cxn modelId="{FAB3CD00-FDB5-4AA6-BBD1-2B2E7BF72006}" srcId="{1FB9A905-A41E-4F91-BD2D-AC9C7DD6B6BF}" destId="{AEF182B6-52AD-4883-8BFC-31984041687A}" srcOrd="0" destOrd="0" parTransId="{1ADACA15-4487-4E7B-9D4D-7B0F3F3F9755}" sibTransId="{5FFD3D04-11D3-49A1-83F6-261A0A2DE2B5}"/>
    <dgm:cxn modelId="{9DAEE101-842D-44C9-ABDB-92E0DE1EB3C0}" type="presOf" srcId="{0B22BD9C-721C-49A8-AD81-D09B8AA300C3}" destId="{68387D42-1257-4B1D-8A75-87DBDADB68E3}" srcOrd="0" destOrd="0" presId="urn:microsoft.com/office/officeart/2005/8/layout/hProcess10"/>
    <dgm:cxn modelId="{2D23EA02-4FC8-492E-B591-075AEB01341D}" srcId="{9F0C5AB4-CD8E-4A4E-8ED9-839513DCDF78}" destId="{475D3278-FAFA-4442-8165-4905AAE8A85F}" srcOrd="2" destOrd="0" parTransId="{718C15D3-63DB-42FE-9505-40E4B8D1607F}" sibTransId="{4F57CD2A-DC16-4927-9875-41D7255A60E0}"/>
    <dgm:cxn modelId="{21B29C0A-4289-4CF8-99CB-A3CDBD1C4BA1}" type="presOf" srcId="{6C791781-58DE-4B7D-A58F-BFA6F40A973A}" destId="{E9C3DE64-DE68-4EC2-8326-A85F5C702C76}" srcOrd="0" destOrd="0" presId="urn:microsoft.com/office/officeart/2005/8/layout/hProcess10"/>
    <dgm:cxn modelId="{F7D72E0B-C0D2-4C79-ACCD-89245F5B99C0}" type="presOf" srcId="{1FB9A905-A41E-4F91-BD2D-AC9C7DD6B6BF}" destId="{8D740C5E-93E1-4059-85E3-A63D027B467C}" srcOrd="0" destOrd="0" presId="urn:microsoft.com/office/officeart/2005/8/layout/hProcess10"/>
    <dgm:cxn modelId="{FF02C714-DF90-40F5-81EB-26C876A6A5AB}" srcId="{1FB9A905-A41E-4F91-BD2D-AC9C7DD6B6BF}" destId="{A4248CB8-8634-4DEB-815C-82E92C3CC256}" srcOrd="1" destOrd="0" parTransId="{411D7074-85F2-4C56-8DE7-BDFAD4CC81A8}" sibTransId="{6195494A-8446-488D-8BC7-5271E5AE2E0C}"/>
    <dgm:cxn modelId="{4D56BB16-F80F-4B8F-8C60-ADC87F5BD55B}" srcId="{9F0C5AB4-CD8E-4A4E-8ED9-839513DCDF78}" destId="{917B16BC-8C45-46E9-ACAD-BE54F59B5B6D}" srcOrd="1" destOrd="0" parTransId="{662C02E3-F32A-4D2B-AFE7-7C9A121B4FF3}" sibTransId="{F6134B4B-E290-466E-8B46-1FB5BFDACDEB}"/>
    <dgm:cxn modelId="{7F3EA41E-7CE1-4CB1-A316-0DA0B9BA8ED4}" type="presOf" srcId="{7FF41B3D-FCF2-4787-8F74-E65370F500A5}" destId="{DAFD36CB-BB0C-464C-9253-0A517ED4510E}" srcOrd="0" destOrd="0" presId="urn:microsoft.com/office/officeart/2005/8/layout/hProcess10"/>
    <dgm:cxn modelId="{A06C851F-4127-437A-80A0-37252BBA22A4}" type="presOf" srcId="{F32B38D0-C8A7-4CF6-B6C6-6B0C520369A2}" destId="{E37EDCE9-ECF1-4138-812C-3EBF68B5A2BC}" srcOrd="0" destOrd="0" presId="urn:microsoft.com/office/officeart/2005/8/layout/hProcess10"/>
    <dgm:cxn modelId="{3EEC2527-3FC5-4E76-9711-103758D952B2}" type="presOf" srcId="{83965377-BA7E-448A-B470-EB693C8B6205}" destId="{E37EDCE9-ECF1-4138-812C-3EBF68B5A2BC}" srcOrd="0" destOrd="2" presId="urn:microsoft.com/office/officeart/2005/8/layout/hProcess10"/>
    <dgm:cxn modelId="{28A36C35-3E38-44C1-86D9-52FC4BFCA480}" type="presOf" srcId="{917B16BC-8C45-46E9-ACAD-BE54F59B5B6D}" destId="{35C26547-82E6-409C-91D5-97540918E7CF}" srcOrd="0" destOrd="2" presId="urn:microsoft.com/office/officeart/2005/8/layout/hProcess10"/>
    <dgm:cxn modelId="{122F7A35-D8C1-4168-9175-E6C0B4D91517}" type="presOf" srcId="{0B22BD9C-721C-49A8-AD81-D09B8AA300C3}" destId="{6E25F2E3-C5D6-4AAB-BCEE-35F4FE4E5064}" srcOrd="1" destOrd="0" presId="urn:microsoft.com/office/officeart/2005/8/layout/hProcess10"/>
    <dgm:cxn modelId="{F9FB913D-8BF0-49CC-B65D-93F267E8461B}" type="presOf" srcId="{BE4929BD-FCA0-495F-8DF0-8EC254E7336B}" destId="{8D740C5E-93E1-4059-85E3-A63D027B467C}" srcOrd="0" destOrd="3" presId="urn:microsoft.com/office/officeart/2005/8/layout/hProcess10"/>
    <dgm:cxn modelId="{4A9C265B-03EE-4E86-AEF0-F5F22BDB71FC}" srcId="{F32B38D0-C8A7-4CF6-B6C6-6B0C520369A2}" destId="{757C7246-863B-468A-831C-F08BB1063EDD}" srcOrd="2" destOrd="0" parTransId="{17ABC607-E115-47E7-850E-16CBED85008B}" sibTransId="{B67BC61C-1E46-4267-90C1-926EAE3F1F83}"/>
    <dgm:cxn modelId="{AD0D4163-6E8D-4BB3-A13B-E4DE12519160}" srcId="{7FF41B3D-FCF2-4787-8F74-E65370F500A5}" destId="{E787C436-98F6-4723-B3C6-890738DA1DD2}" srcOrd="2" destOrd="0" parTransId="{D866E143-C446-4AC5-9A1B-84171D3A9511}" sibTransId="{DC249872-8794-4A4A-AB08-072B57CB4E72}"/>
    <dgm:cxn modelId="{7CB7E447-5946-4013-95C8-929EAE7E84EA}" type="presOf" srcId="{365070D4-1547-4BA3-9A7C-8B1003C75260}" destId="{E37EDCE9-ECF1-4138-812C-3EBF68B5A2BC}" srcOrd="0" destOrd="1" presId="urn:microsoft.com/office/officeart/2005/8/layout/hProcess10"/>
    <dgm:cxn modelId="{AB704F4A-BB65-45D0-9568-45D232043406}" type="presOf" srcId="{475D3278-FAFA-4442-8165-4905AAE8A85F}" destId="{35C26547-82E6-409C-91D5-97540918E7CF}" srcOrd="0" destOrd="3" presId="urn:microsoft.com/office/officeart/2005/8/layout/hProcess10"/>
    <dgm:cxn modelId="{13AD5F4E-D137-4FBE-B9F3-2D085866CB02}" type="presOf" srcId="{AEF182B6-52AD-4883-8BFC-31984041687A}" destId="{8D740C5E-93E1-4059-85E3-A63D027B467C}" srcOrd="0" destOrd="1" presId="urn:microsoft.com/office/officeart/2005/8/layout/hProcess10"/>
    <dgm:cxn modelId="{3DC70953-78DF-4D1D-8F30-C20C7F9FC597}" type="presOf" srcId="{32835ADD-EBE2-461F-BE8B-FE37408CA20F}" destId="{98745E93-7C21-4378-B551-D2C59AD85592}" srcOrd="0" destOrd="0" presId="urn:microsoft.com/office/officeart/2005/8/layout/hProcess10"/>
    <dgm:cxn modelId="{B4156E73-847B-4DA2-AAFD-59A5E71E8575}" srcId="{7FF41B3D-FCF2-4787-8F74-E65370F500A5}" destId="{78455A19-0DEF-4FCE-BDBE-8D8DB2011B58}" srcOrd="0" destOrd="0" parTransId="{3FA7ABBD-A8DC-4087-A513-9C01176C881F}" sibTransId="{921BF9D6-E838-4683-A340-333FBF741B41}"/>
    <dgm:cxn modelId="{9C777D53-F8F0-4B38-86E6-2A2F94B950AB}" type="presOf" srcId="{67438FC8-C763-421E-BE8A-7528F11D4D43}" destId="{D94CBF0E-72CD-42F0-9D57-363DF41D7E69}" srcOrd="1" destOrd="0" presId="urn:microsoft.com/office/officeart/2005/8/layout/hProcess10"/>
    <dgm:cxn modelId="{D458CB57-D745-4062-ADF1-2855C68277A9}" srcId="{1FB9A905-A41E-4F91-BD2D-AC9C7DD6B6BF}" destId="{BE4929BD-FCA0-495F-8DF0-8EC254E7336B}" srcOrd="2" destOrd="0" parTransId="{799FEB4C-1226-49FF-8CFD-64985776F87A}" sibTransId="{42549094-FFF4-4B10-89B4-352DE908CF93}"/>
    <dgm:cxn modelId="{C4BBCC77-37DC-4194-B173-C17030D3AD6D}" srcId="{32835ADD-EBE2-461F-BE8B-FE37408CA20F}" destId="{F32B38D0-C8A7-4CF6-B6C6-6B0C520369A2}" srcOrd="1" destOrd="0" parTransId="{9358FCBF-9640-4A1E-A619-1F3F2F44DE1F}" sibTransId="{6C791781-58DE-4B7D-A58F-BFA6F40A973A}"/>
    <dgm:cxn modelId="{FBD50B7A-CA1C-4B3C-AE69-DA8118D8A1A0}" type="presOf" srcId="{757C7246-863B-468A-831C-F08BB1063EDD}" destId="{E37EDCE9-ECF1-4138-812C-3EBF68B5A2BC}" srcOrd="0" destOrd="3" presId="urn:microsoft.com/office/officeart/2005/8/layout/hProcess10"/>
    <dgm:cxn modelId="{D109F88A-A799-486E-AA1E-BAD19CEF1CC6}" type="presOf" srcId="{9F0C5AB4-CD8E-4A4E-8ED9-839513DCDF78}" destId="{35C26547-82E6-409C-91D5-97540918E7CF}" srcOrd="0" destOrd="0" presId="urn:microsoft.com/office/officeart/2005/8/layout/hProcess10"/>
    <dgm:cxn modelId="{7C3AC791-40C9-4197-BC42-94053CA5E1CD}" type="presOf" srcId="{67438FC8-C763-421E-BE8A-7528F11D4D43}" destId="{93FD382B-7307-499C-B6F5-F077EC3E5B73}" srcOrd="0" destOrd="0" presId="urn:microsoft.com/office/officeart/2005/8/layout/hProcess10"/>
    <dgm:cxn modelId="{D7AD28A0-4D14-4925-95B9-F1CD71BCF85E}" type="presOf" srcId="{6C791781-58DE-4B7D-A58F-BFA6F40A973A}" destId="{F0D6A27B-4640-4E17-8E88-478EFC00FFBC}" srcOrd="1" destOrd="0" presId="urn:microsoft.com/office/officeart/2005/8/layout/hProcess10"/>
    <dgm:cxn modelId="{B34EBBA2-F7A0-46AF-9937-1D8279243099}" srcId="{F32B38D0-C8A7-4CF6-B6C6-6B0C520369A2}" destId="{365070D4-1547-4BA3-9A7C-8B1003C75260}" srcOrd="0" destOrd="0" parTransId="{54F60736-ECDF-4CF1-B21F-1E9CC12827D1}" sibTransId="{8ABA9C05-4FD5-4AD8-8D7B-1511D4780B4D}"/>
    <dgm:cxn modelId="{1E0C5DA7-A449-4C1C-AC10-EB2E23A02FCF}" type="presOf" srcId="{78455A19-0DEF-4FCE-BDBE-8D8DB2011B58}" destId="{DAFD36CB-BB0C-464C-9253-0A517ED4510E}" srcOrd="0" destOrd="1" presId="urn:microsoft.com/office/officeart/2005/8/layout/hProcess10"/>
    <dgm:cxn modelId="{5233FEAE-27FB-451E-B010-397CF3C7AED5}" type="presOf" srcId="{A4248CB8-8634-4DEB-815C-82E92C3CC256}" destId="{8D740C5E-93E1-4059-85E3-A63D027B467C}" srcOrd="0" destOrd="2" presId="urn:microsoft.com/office/officeart/2005/8/layout/hProcess10"/>
    <dgm:cxn modelId="{803893B4-9088-491E-BF7B-12F9E932AB29}" type="presOf" srcId="{0078318F-E4C1-4C13-8674-BCB2C5318F2D}" destId="{DAFD36CB-BB0C-464C-9253-0A517ED4510E}" srcOrd="0" destOrd="2" presId="urn:microsoft.com/office/officeart/2005/8/layout/hProcess10"/>
    <dgm:cxn modelId="{56AEF2BA-C593-4AA5-9C1F-1A79A30FCFD8}" type="presOf" srcId="{E787C436-98F6-4723-B3C6-890738DA1DD2}" destId="{DAFD36CB-BB0C-464C-9253-0A517ED4510E}" srcOrd="0" destOrd="3" presId="urn:microsoft.com/office/officeart/2005/8/layout/hProcess10"/>
    <dgm:cxn modelId="{5B5EBFBB-78BC-43DB-A9F2-449070D3B8C6}" srcId="{32835ADD-EBE2-461F-BE8B-FE37408CA20F}" destId="{7FF41B3D-FCF2-4787-8F74-E65370F500A5}" srcOrd="0" destOrd="0" parTransId="{D7713051-F654-49EC-B50A-E0E95D17BC36}" sibTransId="{0B22BD9C-721C-49A8-AD81-D09B8AA300C3}"/>
    <dgm:cxn modelId="{3C3901BC-3B82-40C4-AA20-63882AB5685C}" srcId="{32835ADD-EBE2-461F-BE8B-FE37408CA20F}" destId="{9F0C5AB4-CD8E-4A4E-8ED9-839513DCDF78}" srcOrd="3" destOrd="0" parTransId="{93030EAE-8F45-4C9C-B9B6-4FA00646925B}" sibTransId="{5CB8D030-8334-4276-8984-835964C17699}"/>
    <dgm:cxn modelId="{A6EAFCCE-1DFF-40ED-9F4A-EB75EBE2E995}" srcId="{F32B38D0-C8A7-4CF6-B6C6-6B0C520369A2}" destId="{83965377-BA7E-448A-B470-EB693C8B6205}" srcOrd="1" destOrd="0" parTransId="{D9153B7D-37EB-434F-9024-386C530CB679}" sibTransId="{691A8DE8-E17D-4CAC-A0DF-8D4957CBE2A9}"/>
    <dgm:cxn modelId="{FF6BFED6-2CF5-47AF-AA68-FE83BA73DC26}" srcId="{9F0C5AB4-CD8E-4A4E-8ED9-839513DCDF78}" destId="{E5A0C1E8-A6D0-4D47-9AA6-667AC7DA34A8}" srcOrd="0" destOrd="0" parTransId="{7B4C59D5-3DDC-4276-BDE0-504EE5B9EE79}" sibTransId="{E957D8A3-BE46-4CF3-8409-984D526A452D}"/>
    <dgm:cxn modelId="{D4D073D7-81F8-42FF-9D56-D954F521F62A}" type="presOf" srcId="{E5A0C1E8-A6D0-4D47-9AA6-667AC7DA34A8}" destId="{35C26547-82E6-409C-91D5-97540918E7CF}" srcOrd="0" destOrd="1" presId="urn:microsoft.com/office/officeart/2005/8/layout/hProcess10"/>
    <dgm:cxn modelId="{C806C3DB-106A-4860-8402-B38C436130B0}" srcId="{7FF41B3D-FCF2-4787-8F74-E65370F500A5}" destId="{0078318F-E4C1-4C13-8674-BCB2C5318F2D}" srcOrd="1" destOrd="0" parTransId="{58289DBB-154D-48E8-832E-C05CC06CAB8A}" sibTransId="{D7373A50-643F-4EF1-A2BD-4270BBD8CD9A}"/>
    <dgm:cxn modelId="{7F5641FA-C71F-4461-95F3-78B062392690}" srcId="{32835ADD-EBE2-461F-BE8B-FE37408CA20F}" destId="{1FB9A905-A41E-4F91-BD2D-AC9C7DD6B6BF}" srcOrd="2" destOrd="0" parTransId="{836ADC6C-26A4-4FD5-ADE7-17783F6B84ED}" sibTransId="{67438FC8-C763-421E-BE8A-7528F11D4D43}"/>
    <dgm:cxn modelId="{0A6E10F3-361B-4303-96EB-B4D8F531AF81}" type="presParOf" srcId="{98745E93-7C21-4378-B551-D2C59AD85592}" destId="{5211002B-45F1-482C-8820-C404C1DE29C2}" srcOrd="0" destOrd="0" presId="urn:microsoft.com/office/officeart/2005/8/layout/hProcess10"/>
    <dgm:cxn modelId="{4DEA538C-365D-4B82-9E41-6F7AD6F7632E}" type="presParOf" srcId="{5211002B-45F1-482C-8820-C404C1DE29C2}" destId="{7D86CA3A-606E-46DA-BB23-5C440522E5CF}" srcOrd="0" destOrd="0" presId="urn:microsoft.com/office/officeart/2005/8/layout/hProcess10"/>
    <dgm:cxn modelId="{ECB675B1-4DEF-49C6-BFB8-3E4BFB8A3346}" type="presParOf" srcId="{5211002B-45F1-482C-8820-C404C1DE29C2}" destId="{DAFD36CB-BB0C-464C-9253-0A517ED4510E}" srcOrd="1" destOrd="0" presId="urn:microsoft.com/office/officeart/2005/8/layout/hProcess10"/>
    <dgm:cxn modelId="{52ACC5FD-18D7-45DD-9282-8CC878BAB8EA}" type="presParOf" srcId="{98745E93-7C21-4378-B551-D2C59AD85592}" destId="{68387D42-1257-4B1D-8A75-87DBDADB68E3}" srcOrd="1" destOrd="0" presId="urn:microsoft.com/office/officeart/2005/8/layout/hProcess10"/>
    <dgm:cxn modelId="{3F74DDA7-6138-47D4-B219-109CD522B846}" type="presParOf" srcId="{68387D42-1257-4B1D-8A75-87DBDADB68E3}" destId="{6E25F2E3-C5D6-4AAB-BCEE-35F4FE4E5064}" srcOrd="0" destOrd="0" presId="urn:microsoft.com/office/officeart/2005/8/layout/hProcess10"/>
    <dgm:cxn modelId="{3724DD8C-0757-49F4-A8E4-BF85834EC952}" type="presParOf" srcId="{98745E93-7C21-4378-B551-D2C59AD85592}" destId="{DE3E4BEE-5F04-44B1-B7D9-C3B4EFA6509A}" srcOrd="2" destOrd="0" presId="urn:microsoft.com/office/officeart/2005/8/layout/hProcess10"/>
    <dgm:cxn modelId="{97B63E15-92C7-4597-A1F3-C7BD3DBFC9E9}" type="presParOf" srcId="{DE3E4BEE-5F04-44B1-B7D9-C3B4EFA6509A}" destId="{73E8DE2C-26E1-48CF-92BF-8DFBA529AE97}" srcOrd="0" destOrd="0" presId="urn:microsoft.com/office/officeart/2005/8/layout/hProcess10"/>
    <dgm:cxn modelId="{E0693A23-51A4-4337-BED5-6D2850CFB4D3}" type="presParOf" srcId="{DE3E4BEE-5F04-44B1-B7D9-C3B4EFA6509A}" destId="{E37EDCE9-ECF1-4138-812C-3EBF68B5A2BC}" srcOrd="1" destOrd="0" presId="urn:microsoft.com/office/officeart/2005/8/layout/hProcess10"/>
    <dgm:cxn modelId="{5C007EF8-4A36-4C57-BB01-8FCBF36997BF}" type="presParOf" srcId="{98745E93-7C21-4378-B551-D2C59AD85592}" destId="{E9C3DE64-DE68-4EC2-8326-A85F5C702C76}" srcOrd="3" destOrd="0" presId="urn:microsoft.com/office/officeart/2005/8/layout/hProcess10"/>
    <dgm:cxn modelId="{7F0D160D-5CE3-47EF-AE1F-0D69756C69F2}" type="presParOf" srcId="{E9C3DE64-DE68-4EC2-8326-A85F5C702C76}" destId="{F0D6A27B-4640-4E17-8E88-478EFC00FFBC}" srcOrd="0" destOrd="0" presId="urn:microsoft.com/office/officeart/2005/8/layout/hProcess10"/>
    <dgm:cxn modelId="{9A68B8C7-D5E1-4B43-8E88-8A337EC59FAC}" type="presParOf" srcId="{98745E93-7C21-4378-B551-D2C59AD85592}" destId="{9A2B278C-24A4-4093-866F-0A9FAC5AB5D1}" srcOrd="4" destOrd="0" presId="urn:microsoft.com/office/officeart/2005/8/layout/hProcess10"/>
    <dgm:cxn modelId="{BC62ED86-DFEC-4779-B472-6C45F24D36AD}" type="presParOf" srcId="{9A2B278C-24A4-4093-866F-0A9FAC5AB5D1}" destId="{8437AFC5-D0C3-4F44-AEC6-FD8C1FA30131}" srcOrd="0" destOrd="0" presId="urn:microsoft.com/office/officeart/2005/8/layout/hProcess10"/>
    <dgm:cxn modelId="{86125D92-259C-4DC3-930C-EDFCD69CBE07}" type="presParOf" srcId="{9A2B278C-24A4-4093-866F-0A9FAC5AB5D1}" destId="{8D740C5E-93E1-4059-85E3-A63D027B467C}" srcOrd="1" destOrd="0" presId="urn:microsoft.com/office/officeart/2005/8/layout/hProcess10"/>
    <dgm:cxn modelId="{FF1F5264-8A9B-4992-A15F-76708F5912EE}" type="presParOf" srcId="{98745E93-7C21-4378-B551-D2C59AD85592}" destId="{93FD382B-7307-499C-B6F5-F077EC3E5B73}" srcOrd="5" destOrd="0" presId="urn:microsoft.com/office/officeart/2005/8/layout/hProcess10"/>
    <dgm:cxn modelId="{59324CE2-721C-4633-8BEB-04C5370DAE18}" type="presParOf" srcId="{93FD382B-7307-499C-B6F5-F077EC3E5B73}" destId="{D94CBF0E-72CD-42F0-9D57-363DF41D7E69}" srcOrd="0" destOrd="0" presId="urn:microsoft.com/office/officeart/2005/8/layout/hProcess10"/>
    <dgm:cxn modelId="{B05432F9-7ED4-493D-88EC-0B5767D1165C}" type="presParOf" srcId="{98745E93-7C21-4378-B551-D2C59AD85592}" destId="{51B16EB8-D45A-4BC6-AFE4-6B8141E78AF8}" srcOrd="6" destOrd="0" presId="urn:microsoft.com/office/officeart/2005/8/layout/hProcess10"/>
    <dgm:cxn modelId="{5CE5E489-444B-4438-A589-0DAAA9CE0312}" type="presParOf" srcId="{51B16EB8-D45A-4BC6-AFE4-6B8141E78AF8}" destId="{38028300-178B-49E0-B00C-3196777FAD78}" srcOrd="0" destOrd="0" presId="urn:microsoft.com/office/officeart/2005/8/layout/hProcess10"/>
    <dgm:cxn modelId="{25EA1753-06EB-43B0-AA08-D35B43256AD6}" type="presParOf" srcId="{51B16EB8-D45A-4BC6-AFE4-6B8141E78AF8}" destId="{35C26547-82E6-409C-91D5-97540918E7CF}"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935D6-A97D-4B60-9397-3BA6294F2951}">
      <dsp:nvSpPr>
        <dsp:cNvPr id="0" name=""/>
        <dsp:cNvSpPr/>
      </dsp:nvSpPr>
      <dsp:spPr>
        <a:xfrm>
          <a:off x="4252227" y="0"/>
          <a:ext cx="6378342" cy="1406466"/>
        </a:xfrm>
        <a:prstGeom prst="rightArrow">
          <a:avLst>
            <a:gd name="adj1" fmla="val 75000"/>
            <a:gd name="adj2" fmla="val 50000"/>
          </a:avLst>
        </a:prstGeom>
        <a:solidFill>
          <a:schemeClr val="accent4">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Access to Silver Sneakers</a:t>
          </a:r>
        </a:p>
        <a:p>
          <a:pPr marL="228600" lvl="1" indent="-228600" algn="l" defTabSz="977900">
            <a:lnSpc>
              <a:spcPct val="90000"/>
            </a:lnSpc>
            <a:spcBef>
              <a:spcPct val="0"/>
            </a:spcBef>
            <a:spcAft>
              <a:spcPct val="15000"/>
            </a:spcAft>
            <a:buChar char="•"/>
          </a:pPr>
          <a:r>
            <a:rPr lang="en-US" sz="2200" kern="1200" dirty="0"/>
            <a:t>Preventative Dental Benefit</a:t>
          </a:r>
        </a:p>
        <a:p>
          <a:pPr marL="228600" lvl="1" indent="-228600" algn="l" defTabSz="977900">
            <a:lnSpc>
              <a:spcPct val="90000"/>
            </a:lnSpc>
            <a:spcBef>
              <a:spcPct val="0"/>
            </a:spcBef>
            <a:spcAft>
              <a:spcPct val="15000"/>
            </a:spcAft>
            <a:buChar char="•"/>
          </a:pPr>
          <a:r>
            <a:rPr lang="en-US" sz="2200" kern="1200" dirty="0"/>
            <a:t>Over the counter Medication Reimbursement</a:t>
          </a:r>
        </a:p>
      </dsp:txBody>
      <dsp:txXfrm>
        <a:off x="4252227" y="175808"/>
        <a:ext cx="5850917" cy="1054850"/>
      </dsp:txXfrm>
    </dsp:sp>
    <dsp:sp modelId="{63B238BC-47BF-44F9-9C83-990EADA3DDE3}">
      <dsp:nvSpPr>
        <dsp:cNvPr id="0" name=""/>
        <dsp:cNvSpPr/>
      </dsp:nvSpPr>
      <dsp:spPr>
        <a:xfrm>
          <a:off x="0" y="0"/>
          <a:ext cx="4252228" cy="1406466"/>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Medicare</a:t>
          </a:r>
        </a:p>
      </dsp:txBody>
      <dsp:txXfrm>
        <a:off x="68658" y="68658"/>
        <a:ext cx="4114912" cy="1269150"/>
      </dsp:txXfrm>
    </dsp:sp>
    <dsp:sp modelId="{18A1E65B-FC4C-4F1C-87FD-F8BAE1D86F6A}">
      <dsp:nvSpPr>
        <dsp:cNvPr id="0" name=""/>
        <dsp:cNvSpPr/>
      </dsp:nvSpPr>
      <dsp:spPr>
        <a:xfrm>
          <a:off x="4252227" y="1547113"/>
          <a:ext cx="6378342" cy="1406466"/>
        </a:xfrm>
        <a:prstGeom prst="rightArrow">
          <a:avLst>
            <a:gd name="adj1" fmla="val 75000"/>
            <a:gd name="adj2" fmla="val 50000"/>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If you previously were a Health Center patient, they can now take Medicare</a:t>
          </a:r>
        </a:p>
        <a:p>
          <a:pPr marL="228600" lvl="1" indent="-228600" algn="l" defTabSz="977900">
            <a:lnSpc>
              <a:spcPct val="90000"/>
            </a:lnSpc>
            <a:spcBef>
              <a:spcPct val="0"/>
            </a:spcBef>
            <a:spcAft>
              <a:spcPct val="15000"/>
            </a:spcAft>
            <a:buChar char="•"/>
          </a:pPr>
          <a:r>
            <a:rPr lang="en-US" sz="2200" kern="1200" dirty="0"/>
            <a:t>Still 5% coinsurance</a:t>
          </a:r>
        </a:p>
      </dsp:txBody>
      <dsp:txXfrm>
        <a:off x="4252227" y="1722921"/>
        <a:ext cx="5850917" cy="1054850"/>
      </dsp:txXfrm>
    </dsp:sp>
    <dsp:sp modelId="{FC83DBE3-172A-4006-AC5D-454097746B30}">
      <dsp:nvSpPr>
        <dsp:cNvPr id="0" name=""/>
        <dsp:cNvSpPr/>
      </dsp:nvSpPr>
      <dsp:spPr>
        <a:xfrm>
          <a:off x="0" y="1547113"/>
          <a:ext cx="4252228" cy="1406466"/>
        </a:xfrm>
        <a:prstGeom prst="roundRect">
          <a:avLst/>
        </a:prstGeom>
        <a:solidFill>
          <a:schemeClr val="accent6">
            <a:lumMod val="60000"/>
            <a:lumOff val="4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Health Center</a:t>
          </a:r>
        </a:p>
      </dsp:txBody>
      <dsp:txXfrm>
        <a:off x="68658" y="1615771"/>
        <a:ext cx="4114912" cy="1269150"/>
      </dsp:txXfrm>
    </dsp:sp>
    <dsp:sp modelId="{39EF6348-E31E-4959-A5F9-99ED25923E08}">
      <dsp:nvSpPr>
        <dsp:cNvPr id="0" name=""/>
        <dsp:cNvSpPr/>
      </dsp:nvSpPr>
      <dsp:spPr>
        <a:xfrm>
          <a:off x="4252227" y="3094226"/>
          <a:ext cx="6378342" cy="140646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New vendor! MetLife</a:t>
          </a:r>
        </a:p>
        <a:p>
          <a:pPr marL="228600" lvl="1" indent="-228600" algn="l" defTabSz="977900">
            <a:lnSpc>
              <a:spcPct val="90000"/>
            </a:lnSpc>
            <a:spcBef>
              <a:spcPct val="0"/>
            </a:spcBef>
            <a:spcAft>
              <a:spcPct val="15000"/>
            </a:spcAft>
            <a:buChar char="•"/>
          </a:pPr>
          <a:r>
            <a:rPr lang="en-US" sz="2200" kern="1200"/>
            <a:t>Slightly lower premiums</a:t>
          </a:r>
          <a:endParaRPr lang="en-US" sz="2200" kern="1200" dirty="0"/>
        </a:p>
        <a:p>
          <a:pPr marL="228600" lvl="1" indent="-228600" algn="l" defTabSz="977900">
            <a:lnSpc>
              <a:spcPct val="90000"/>
            </a:lnSpc>
            <a:spcBef>
              <a:spcPct val="0"/>
            </a:spcBef>
            <a:spcAft>
              <a:spcPct val="15000"/>
            </a:spcAft>
            <a:buChar char="•"/>
          </a:pPr>
          <a:r>
            <a:rPr lang="en-US" sz="2200" kern="1200" dirty="0"/>
            <a:t>Similar plan designs</a:t>
          </a:r>
        </a:p>
      </dsp:txBody>
      <dsp:txXfrm>
        <a:off x="4252227" y="3270034"/>
        <a:ext cx="5850917" cy="1054850"/>
      </dsp:txXfrm>
    </dsp:sp>
    <dsp:sp modelId="{8E9F8CA6-AA92-4D06-9D6E-651ACF834250}">
      <dsp:nvSpPr>
        <dsp:cNvPr id="0" name=""/>
        <dsp:cNvSpPr/>
      </dsp:nvSpPr>
      <dsp:spPr>
        <a:xfrm>
          <a:off x="0" y="3094226"/>
          <a:ext cx="4252228" cy="1406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Dental/Vision</a:t>
          </a:r>
        </a:p>
      </dsp:txBody>
      <dsp:txXfrm>
        <a:off x="68658" y="3162884"/>
        <a:ext cx="4114912" cy="1269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B216A-9DAD-4CA7-AB9E-0F515B5A0278}">
      <dsp:nvSpPr>
        <dsp:cNvPr id="0" name=""/>
        <dsp:cNvSpPr/>
      </dsp:nvSpPr>
      <dsp:spPr>
        <a:xfrm>
          <a:off x="0" y="371821"/>
          <a:ext cx="10630569" cy="2356200"/>
        </a:xfrm>
        <a:prstGeom prst="rect">
          <a:avLst/>
        </a:prstGeom>
        <a:solidFill>
          <a:schemeClr val="accent2">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050" tIns="458216" rIns="82505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Access to fitness locations and </a:t>
          </a:r>
          <a:r>
            <a:rPr lang="en-US" sz="2200" kern="1200" dirty="0" err="1"/>
            <a:t>SilverSneakers</a:t>
          </a:r>
          <a:r>
            <a:rPr lang="en-US" sz="2200" kern="1200" dirty="0"/>
            <a:t> group exercise classes</a:t>
          </a:r>
        </a:p>
        <a:p>
          <a:pPr marL="228600" lvl="1" indent="-228600" algn="l" defTabSz="977900">
            <a:lnSpc>
              <a:spcPct val="90000"/>
            </a:lnSpc>
            <a:spcBef>
              <a:spcPct val="0"/>
            </a:spcBef>
            <a:spcAft>
              <a:spcPct val="15000"/>
            </a:spcAft>
            <a:buChar char="•"/>
          </a:pPr>
          <a:r>
            <a:rPr lang="en-US" sz="2200" kern="1200" dirty="0"/>
            <a:t>FLEX – classes and walking groups online class locator</a:t>
          </a:r>
        </a:p>
        <a:p>
          <a:pPr marL="228600" lvl="1" indent="-228600" algn="l" defTabSz="977900">
            <a:lnSpc>
              <a:spcPct val="90000"/>
            </a:lnSpc>
            <a:spcBef>
              <a:spcPct val="0"/>
            </a:spcBef>
            <a:spcAft>
              <a:spcPct val="15000"/>
            </a:spcAft>
            <a:buChar char="•"/>
          </a:pPr>
          <a:r>
            <a:rPr lang="en-US" sz="2200" kern="1200" dirty="0"/>
            <a:t>Connect Online to assess health and activity and get support from community</a:t>
          </a:r>
        </a:p>
        <a:p>
          <a:pPr marL="228600" lvl="1" indent="-228600" algn="l" defTabSz="977900">
            <a:lnSpc>
              <a:spcPct val="90000"/>
            </a:lnSpc>
            <a:spcBef>
              <a:spcPct val="0"/>
            </a:spcBef>
            <a:spcAft>
              <a:spcPct val="15000"/>
            </a:spcAft>
            <a:buChar char="•"/>
          </a:pPr>
          <a:r>
            <a:rPr lang="en-US" sz="2200" kern="1200" dirty="0"/>
            <a:t>888-423-4632 or silversneakers.com</a:t>
          </a:r>
        </a:p>
      </dsp:txBody>
      <dsp:txXfrm>
        <a:off x="0" y="371821"/>
        <a:ext cx="10630569" cy="2356200"/>
      </dsp:txXfrm>
    </dsp:sp>
    <dsp:sp modelId="{5B5C3294-E431-4D0C-ADA3-999461E14AAE}">
      <dsp:nvSpPr>
        <dsp:cNvPr id="0" name=""/>
        <dsp:cNvSpPr/>
      </dsp:nvSpPr>
      <dsp:spPr>
        <a:xfrm>
          <a:off x="514748" y="0"/>
          <a:ext cx="7441399" cy="64944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267" tIns="0" rIns="281267" bIns="0" numCol="1" spcCol="1270" anchor="ctr" anchorCtr="0">
          <a:noAutofit/>
        </a:bodyPr>
        <a:lstStyle/>
        <a:p>
          <a:pPr marL="0" lvl="0" indent="0" algn="l" defTabSz="977900">
            <a:lnSpc>
              <a:spcPct val="90000"/>
            </a:lnSpc>
            <a:spcBef>
              <a:spcPct val="0"/>
            </a:spcBef>
            <a:spcAft>
              <a:spcPct val="35000"/>
            </a:spcAft>
            <a:buNone/>
          </a:pPr>
          <a:r>
            <a:rPr lang="en-US" sz="2200" kern="1200" dirty="0" err="1"/>
            <a:t>SilverSneakers</a:t>
          </a:r>
          <a:endParaRPr lang="en-US" sz="2200" kern="1200" dirty="0"/>
        </a:p>
      </dsp:txBody>
      <dsp:txXfrm>
        <a:off x="546451" y="31703"/>
        <a:ext cx="7377993" cy="586034"/>
      </dsp:txXfrm>
    </dsp:sp>
    <dsp:sp modelId="{795886C2-3C9D-4CBB-8109-408B381019A7}">
      <dsp:nvSpPr>
        <dsp:cNvPr id="0" name=""/>
        <dsp:cNvSpPr/>
      </dsp:nvSpPr>
      <dsp:spPr>
        <a:xfrm>
          <a:off x="0" y="3171541"/>
          <a:ext cx="10630569" cy="12820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050" tIns="458216" rIns="82505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Up to $200 eyewear reimbursement every 24 months -800-793-8616</a:t>
          </a:r>
        </a:p>
        <a:p>
          <a:pPr marL="228600" lvl="1" indent="-228600" algn="l" defTabSz="977900">
            <a:lnSpc>
              <a:spcPct val="90000"/>
            </a:lnSpc>
            <a:spcBef>
              <a:spcPct val="0"/>
            </a:spcBef>
            <a:spcAft>
              <a:spcPct val="15000"/>
            </a:spcAft>
            <a:buChar char="•"/>
          </a:pPr>
          <a:r>
            <a:rPr lang="en-US" sz="2200" kern="1200" dirty="0"/>
            <a:t>Up to $2,000 hearing aid reimbursement every 36 months – 888-267-2637</a:t>
          </a:r>
        </a:p>
      </dsp:txBody>
      <dsp:txXfrm>
        <a:off x="0" y="3171541"/>
        <a:ext cx="10630569" cy="1282049"/>
      </dsp:txXfrm>
    </dsp:sp>
    <dsp:sp modelId="{CBE4AEA5-C425-4A25-B049-2802DD87E6D5}">
      <dsp:nvSpPr>
        <dsp:cNvPr id="0" name=""/>
        <dsp:cNvSpPr/>
      </dsp:nvSpPr>
      <dsp:spPr>
        <a:xfrm>
          <a:off x="531528" y="2846821"/>
          <a:ext cx="7441399"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267" tIns="0" rIns="281267" bIns="0" numCol="1" spcCol="1270" anchor="ctr" anchorCtr="0">
          <a:noAutofit/>
        </a:bodyPr>
        <a:lstStyle/>
        <a:p>
          <a:pPr marL="0" lvl="0" indent="0" algn="l" defTabSz="977900">
            <a:lnSpc>
              <a:spcPct val="90000"/>
            </a:lnSpc>
            <a:spcBef>
              <a:spcPct val="0"/>
            </a:spcBef>
            <a:spcAft>
              <a:spcPct val="35000"/>
            </a:spcAft>
            <a:buNone/>
          </a:pPr>
          <a:r>
            <a:rPr lang="en-US" sz="2200" kern="1200" dirty="0"/>
            <a:t>Vision/Hearing Benefit</a:t>
          </a:r>
        </a:p>
      </dsp:txBody>
      <dsp:txXfrm>
        <a:off x="563231" y="2878524"/>
        <a:ext cx="7377993"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6CA3A-606E-46DA-BB23-5C440522E5CF}">
      <dsp:nvSpPr>
        <dsp:cNvPr id="0" name=""/>
        <dsp:cNvSpPr/>
      </dsp:nvSpPr>
      <dsp:spPr>
        <a:xfrm>
          <a:off x="80962" y="1199787"/>
          <a:ext cx="1586926" cy="1269590"/>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FD36CB-BB0C-464C-9253-0A517ED4510E}">
      <dsp:nvSpPr>
        <dsp:cNvPr id="0" name=""/>
        <dsp:cNvSpPr/>
      </dsp:nvSpPr>
      <dsp:spPr>
        <a:xfrm>
          <a:off x="127497" y="2308605"/>
          <a:ext cx="2197375" cy="220163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Classes</a:t>
          </a:r>
          <a:r>
            <a:rPr lang="en-US" sz="2100" kern="1200" dirty="0"/>
            <a:t> </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Times New Roman" panose="02020603050405020304" pitchFamily="18" charset="0"/>
            </a:rPr>
            <a:t>Fit Camp </a:t>
          </a:r>
          <a:endParaRPr lang="en-US" sz="2000" kern="1200" dirty="0"/>
        </a:p>
        <a:p>
          <a:pPr marL="228600" lvl="1" indent="-228600" algn="l" defTabSz="889000">
            <a:lnSpc>
              <a:spcPct val="90000"/>
            </a:lnSpc>
            <a:spcBef>
              <a:spcPct val="0"/>
            </a:spcBef>
            <a:spcAft>
              <a:spcPct val="15000"/>
            </a:spcAft>
            <a:buChar char="•"/>
          </a:pPr>
          <a:r>
            <a:rPr lang="en-US" sz="2000" kern="1200" dirty="0"/>
            <a:t>Yoga </a:t>
          </a:r>
        </a:p>
        <a:p>
          <a:pPr marL="228600" lvl="1" indent="-228600" algn="l" defTabSz="889000">
            <a:lnSpc>
              <a:spcPct val="90000"/>
            </a:lnSpc>
            <a:spcBef>
              <a:spcPct val="0"/>
            </a:spcBef>
            <a:spcAft>
              <a:spcPct val="15000"/>
            </a:spcAft>
            <a:buChar char="•"/>
          </a:pPr>
          <a:r>
            <a:rPr lang="en-US" sz="2000" kern="1200" dirty="0"/>
            <a:t>Total Body Blast </a:t>
          </a:r>
        </a:p>
      </dsp:txBody>
      <dsp:txXfrm>
        <a:off x="191856" y="2372964"/>
        <a:ext cx="2068657" cy="2072920"/>
      </dsp:txXfrm>
    </dsp:sp>
    <dsp:sp modelId="{68387D42-1257-4B1D-8A75-87DBDADB68E3}">
      <dsp:nvSpPr>
        <dsp:cNvPr id="0" name=""/>
        <dsp:cNvSpPr/>
      </dsp:nvSpPr>
      <dsp:spPr>
        <a:xfrm rot="21228868">
          <a:off x="1873151" y="1740704"/>
          <a:ext cx="502233" cy="25607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873375" y="1796058"/>
        <a:ext cx="425411" cy="153645"/>
      </dsp:txXfrm>
    </dsp:sp>
    <dsp:sp modelId="{73E8DE2C-26E1-48CF-92BF-8DFBA529AE97}">
      <dsp:nvSpPr>
        <dsp:cNvPr id="0" name=""/>
        <dsp:cNvSpPr/>
      </dsp:nvSpPr>
      <dsp:spPr>
        <a:xfrm>
          <a:off x="3094488" y="900621"/>
          <a:ext cx="1329664" cy="1242595"/>
        </a:xfrm>
        <a:prstGeom prst="roundRect">
          <a:avLst>
            <a:gd name="adj" fmla="val 10000"/>
          </a:avLst>
        </a:prstGeom>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7EDCE9-ECF1-4138-812C-3EBF68B5A2BC}">
      <dsp:nvSpPr>
        <dsp:cNvPr id="0" name=""/>
        <dsp:cNvSpPr/>
      </dsp:nvSpPr>
      <dsp:spPr>
        <a:xfrm>
          <a:off x="2675980" y="1984512"/>
          <a:ext cx="2489422" cy="255768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Lunch N Learns</a:t>
          </a:r>
        </a:p>
        <a:p>
          <a:pPr marL="171450" lvl="1" indent="-171450" algn="l" defTabSz="800100">
            <a:lnSpc>
              <a:spcPct val="90000"/>
            </a:lnSpc>
            <a:spcBef>
              <a:spcPct val="0"/>
            </a:spcBef>
            <a:spcAft>
              <a:spcPct val="15000"/>
            </a:spcAft>
            <a:buChar char="•"/>
          </a:pPr>
          <a:r>
            <a:rPr lang="en-US" sz="1800" kern="1200" dirty="0"/>
            <a:t>TIAA – Financial Wellness</a:t>
          </a:r>
        </a:p>
        <a:p>
          <a:pPr marL="171450" lvl="1" indent="-171450" algn="l" defTabSz="800100">
            <a:lnSpc>
              <a:spcPct val="90000"/>
            </a:lnSpc>
            <a:spcBef>
              <a:spcPct val="0"/>
            </a:spcBef>
            <a:spcAft>
              <a:spcPct val="15000"/>
            </a:spcAft>
            <a:buChar char="•"/>
          </a:pPr>
          <a:r>
            <a:rPr lang="en-US" sz="1800" kern="1200" dirty="0"/>
            <a:t>Free Form Chiropractic </a:t>
          </a:r>
        </a:p>
        <a:p>
          <a:pPr marL="171450" lvl="1" indent="-171450" algn="l" defTabSz="800100">
            <a:lnSpc>
              <a:spcPct val="90000"/>
            </a:lnSpc>
            <a:spcBef>
              <a:spcPct val="0"/>
            </a:spcBef>
            <a:spcAft>
              <a:spcPct val="15000"/>
            </a:spcAft>
            <a:buChar char="•"/>
          </a:pPr>
          <a:r>
            <a:rPr lang="en-US" sz="1800" kern="1200" dirty="0"/>
            <a:t>Lantern (formerly SurgeryPlus)</a:t>
          </a:r>
        </a:p>
      </dsp:txBody>
      <dsp:txXfrm>
        <a:off x="2748893" y="2057425"/>
        <a:ext cx="2343596" cy="2411855"/>
      </dsp:txXfrm>
    </dsp:sp>
    <dsp:sp modelId="{E9C3DE64-DE68-4EC2-8326-A85F5C702C76}">
      <dsp:nvSpPr>
        <dsp:cNvPr id="0" name=""/>
        <dsp:cNvSpPr/>
      </dsp:nvSpPr>
      <dsp:spPr>
        <a:xfrm rot="351685">
          <a:off x="5101904" y="1152332"/>
          <a:ext cx="688176" cy="256075"/>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102105" y="1199624"/>
        <a:ext cx="611354" cy="153645"/>
      </dsp:txXfrm>
    </dsp:sp>
    <dsp:sp modelId="{8437AFC5-D0C3-4F44-AEC6-FD8C1FA30131}">
      <dsp:nvSpPr>
        <dsp:cNvPr id="0" name=""/>
        <dsp:cNvSpPr/>
      </dsp:nvSpPr>
      <dsp:spPr>
        <a:xfrm>
          <a:off x="6370515" y="410299"/>
          <a:ext cx="1378260" cy="1277956"/>
        </a:xfrm>
        <a:prstGeom prst="roundRect">
          <a:avLst>
            <a:gd name="adj" fmla="val 10000"/>
          </a:avLst>
        </a:prstGeom>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40C5E-93E1-4059-85E3-A63D027B467C}">
      <dsp:nvSpPr>
        <dsp:cNvPr id="0" name=""/>
        <dsp:cNvSpPr/>
      </dsp:nvSpPr>
      <dsp:spPr>
        <a:xfrm>
          <a:off x="5571521" y="1531010"/>
          <a:ext cx="3171039" cy="3188197"/>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Seminars/Webinars </a:t>
          </a:r>
        </a:p>
        <a:p>
          <a:pPr marL="171450" lvl="1" indent="-171450" algn="l" defTabSz="800100">
            <a:lnSpc>
              <a:spcPct val="90000"/>
            </a:lnSpc>
            <a:spcBef>
              <a:spcPct val="0"/>
            </a:spcBef>
            <a:spcAft>
              <a:spcPct val="15000"/>
            </a:spcAft>
            <a:buChar char="•"/>
          </a:pPr>
          <a:r>
            <a:rPr lang="en-US" sz="1800" kern="1200" dirty="0"/>
            <a:t>Airrosti – Musculoskeletal</a:t>
          </a:r>
        </a:p>
        <a:p>
          <a:pPr marL="171450" lvl="1" indent="-171450" algn="l" defTabSz="800100">
            <a:lnSpc>
              <a:spcPct val="90000"/>
            </a:lnSpc>
            <a:spcBef>
              <a:spcPct val="0"/>
            </a:spcBef>
            <a:spcAft>
              <a:spcPct val="15000"/>
            </a:spcAft>
            <a:buChar char="•"/>
          </a:pPr>
          <a:r>
            <a:rPr lang="en-US" sz="1800" kern="1200" dirty="0"/>
            <a:t>Right Step – Opioids in the Workplace</a:t>
          </a:r>
        </a:p>
        <a:p>
          <a:pPr marL="171450" lvl="1" indent="-171450" algn="l" defTabSz="800100">
            <a:lnSpc>
              <a:spcPct val="90000"/>
            </a:lnSpc>
            <a:spcBef>
              <a:spcPct val="0"/>
            </a:spcBef>
            <a:spcAft>
              <a:spcPct val="15000"/>
            </a:spcAft>
            <a:buChar char="•"/>
          </a:pPr>
          <a:r>
            <a:rPr lang="en-US" sz="1800" kern="1200" dirty="0"/>
            <a:t>Healthy Challenge Stress Management </a:t>
          </a:r>
        </a:p>
      </dsp:txBody>
      <dsp:txXfrm>
        <a:off x="5664398" y="1623887"/>
        <a:ext cx="2985285" cy="3002443"/>
      </dsp:txXfrm>
    </dsp:sp>
    <dsp:sp modelId="{93FD382B-7307-499C-B6F5-F077EC3E5B73}">
      <dsp:nvSpPr>
        <dsp:cNvPr id="0" name=""/>
        <dsp:cNvSpPr/>
      </dsp:nvSpPr>
      <dsp:spPr>
        <a:xfrm rot="457494">
          <a:off x="8405484" y="1145956"/>
          <a:ext cx="665535" cy="256075"/>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8405824" y="1192074"/>
        <a:ext cx="588713" cy="153645"/>
      </dsp:txXfrm>
    </dsp:sp>
    <dsp:sp modelId="{38028300-178B-49E0-B00C-3196777FAD78}">
      <dsp:nvSpPr>
        <dsp:cNvPr id="0" name=""/>
        <dsp:cNvSpPr/>
      </dsp:nvSpPr>
      <dsp:spPr>
        <a:xfrm>
          <a:off x="9633492" y="913687"/>
          <a:ext cx="1439656" cy="1153033"/>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C26547-82E6-409C-91D5-97540918E7CF}">
      <dsp:nvSpPr>
        <dsp:cNvPr id="0" name=""/>
        <dsp:cNvSpPr/>
      </dsp:nvSpPr>
      <dsp:spPr>
        <a:xfrm>
          <a:off x="9098076" y="1933971"/>
          <a:ext cx="2705996" cy="284483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Special Challenges &amp; Events  </a:t>
          </a:r>
        </a:p>
        <a:p>
          <a:pPr marL="228600" lvl="1" indent="-228600" algn="l" defTabSz="889000">
            <a:lnSpc>
              <a:spcPct val="90000"/>
            </a:lnSpc>
            <a:spcBef>
              <a:spcPct val="0"/>
            </a:spcBef>
            <a:spcAft>
              <a:spcPct val="15000"/>
            </a:spcAft>
            <a:buChar char="•"/>
          </a:pPr>
          <a:r>
            <a:rPr lang="en-US" sz="2000" kern="1200" dirty="0"/>
            <a:t>Blood Drives </a:t>
          </a:r>
        </a:p>
        <a:p>
          <a:pPr marL="228600" lvl="1" indent="-228600" algn="l" defTabSz="889000">
            <a:lnSpc>
              <a:spcPct val="90000"/>
            </a:lnSpc>
            <a:spcBef>
              <a:spcPct val="0"/>
            </a:spcBef>
            <a:spcAft>
              <a:spcPct val="15000"/>
            </a:spcAft>
            <a:buChar char="•"/>
          </a:pPr>
          <a:r>
            <a:rPr lang="en-US" sz="2000" kern="1200" dirty="0"/>
            <a:t>Health, Safety &amp; Benefits (HSBF)</a:t>
          </a:r>
        </a:p>
        <a:p>
          <a:pPr marL="228600" lvl="1" indent="-228600" algn="l" defTabSz="889000">
            <a:lnSpc>
              <a:spcPct val="90000"/>
            </a:lnSpc>
            <a:spcBef>
              <a:spcPct val="0"/>
            </a:spcBef>
            <a:spcAft>
              <a:spcPct val="15000"/>
            </a:spcAft>
            <a:buChar char="•"/>
          </a:pPr>
          <a:r>
            <a:rPr lang="en-US" sz="2000" kern="1200" dirty="0"/>
            <a:t>Heart Walk </a:t>
          </a:r>
        </a:p>
      </dsp:txBody>
      <dsp:txXfrm>
        <a:off x="9177332" y="2013227"/>
        <a:ext cx="2547484" cy="268632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2A9D99-9AF5-4B14-B93E-04AEF44FA86A}" type="datetimeFigureOut">
              <a:rPr lang="en-US" smtClean="0"/>
              <a:t>9/26/2024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BA491A-4242-497A-A6B7-54CB6D64B801}" type="slidenum">
              <a:rPr lang="en-US" smtClean="0"/>
              <a:t>‹#›</a:t>
            </a:fld>
            <a:endParaRPr lang="en-US" dirty="0"/>
          </a:p>
        </p:txBody>
      </p:sp>
    </p:spTree>
    <p:extLst>
      <p:ext uri="{BB962C8B-B14F-4D97-AF65-F5344CB8AC3E}">
        <p14:creationId xmlns:p14="http://schemas.microsoft.com/office/powerpoint/2010/main" val="11094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A491A-4242-497A-A6B7-54CB6D64B80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56378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0163757-1D20-ED4F-BE1E-2A4F3CD04102}" type="slidenum">
              <a:rPr lang="en-US" smtClean="0">
                <a:solidFill>
                  <a:prstClr val="black"/>
                </a:solidFill>
              </a:rPr>
              <a:pPr/>
              <a:t>12</a:t>
            </a:fld>
            <a:endParaRPr lang="en-US">
              <a:solidFill>
                <a:prstClr val="black"/>
              </a:solidFill>
            </a:endParaRPr>
          </a:p>
        </p:txBody>
      </p:sp>
      <p:sp>
        <p:nvSpPr>
          <p:cNvPr id="6" name="Notes Placeholder 4"/>
          <p:cNvSpPr>
            <a:spLocks noGrp="1"/>
          </p:cNvSpPr>
          <p:nvPr>
            <p:ph type="body" sz="quarter" idx="11"/>
          </p:nvPr>
        </p:nvSpPr>
        <p:spPr/>
        <p:txBody>
          <a:bodyPr/>
          <a:lstStyle/>
          <a:p>
            <a:pPr marL="285750" lvl="0" indent="-285750">
              <a:buFont typeface="Arial" panose="020B0604020202020204" pitchFamily="34" charset="0"/>
              <a:buChar char="•"/>
            </a:pPr>
            <a:endParaRPr lang="en-US" sz="16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6794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0163757-1D20-ED4F-BE1E-2A4F3CD04102}" type="slidenum">
              <a:rPr lang="en-US" smtClean="0">
                <a:solidFill>
                  <a:prstClr val="black"/>
                </a:solidFill>
              </a:rPr>
              <a:pPr/>
              <a:t>14</a:t>
            </a:fld>
            <a:endParaRPr lang="en-US">
              <a:solidFill>
                <a:prstClr val="black"/>
              </a:solidFill>
            </a:endParaRPr>
          </a:p>
        </p:txBody>
      </p:sp>
      <p:sp>
        <p:nvSpPr>
          <p:cNvPr id="6" name="Notes Placeholder 4"/>
          <p:cNvSpPr>
            <a:spLocks noGrp="1"/>
          </p:cNvSpPr>
          <p:nvPr>
            <p:ph type="body" sz="quarter" idx="11"/>
          </p:nvPr>
        </p:nvSpPr>
        <p:spPr/>
        <p:txBody>
          <a:bodyPr/>
          <a:lstStyle/>
          <a:p>
            <a:endParaRPr lang="en-US" sz="1500" b="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4701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0844" lvl="6"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0163757-1D20-ED4F-BE1E-2A4F3CD0410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0192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t>27</a:t>
            </a:fld>
            <a:endParaRPr lang="en-US"/>
          </a:p>
        </p:txBody>
      </p:sp>
    </p:spTree>
    <p:extLst>
      <p:ext uri="{BB962C8B-B14F-4D97-AF65-F5344CB8AC3E}">
        <p14:creationId xmlns:p14="http://schemas.microsoft.com/office/powerpoint/2010/main" val="1263342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pPr/>
              <a:t>31</a:t>
            </a:fld>
            <a:endParaRPr lang="en-US"/>
          </a:p>
        </p:txBody>
      </p:sp>
    </p:spTree>
    <p:extLst>
      <p:ext uri="{BB962C8B-B14F-4D97-AF65-F5344CB8AC3E}">
        <p14:creationId xmlns:p14="http://schemas.microsoft.com/office/powerpoint/2010/main" val="11429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Laurie</a:t>
            </a:r>
            <a:r>
              <a:rPr lang="en-US" sz="1100" baseline="0" dirty="0"/>
              <a:t> </a:t>
            </a:r>
          </a:p>
          <a:p>
            <a:pPr marL="0" marR="0" lvl="0" indent="0" algn="l" defTabSz="1304925" rtl="0" eaLnBrk="0" fontAlgn="base" latinLnBrk="0" hangingPunct="0">
              <a:lnSpc>
                <a:spcPct val="100000"/>
              </a:lnSpc>
              <a:spcBef>
                <a:spcPct val="30000"/>
              </a:spcBef>
              <a:spcAft>
                <a:spcPct val="0"/>
              </a:spcAft>
              <a:buClrTx/>
              <a:buSzTx/>
              <a:buFontTx/>
              <a:buNone/>
              <a:tabLst/>
              <a:defRPr/>
            </a:pPr>
            <a:r>
              <a:rPr lang="en-US" sz="1100" b="0" baseline="0" dirty="0">
                <a:solidFill>
                  <a:schemeClr val="tx2"/>
                </a:solidFill>
                <a:ea typeface="Arial" charset="0"/>
                <a:cs typeface="Arial" charset="0"/>
              </a:rPr>
              <a:t>Your Health Assistants &amp; Front Line Care Team have a huge impact on savings - by helping members understand how to use their benefits and coordinating needs.  </a:t>
            </a:r>
            <a:r>
              <a:rPr lang="en-US" sz="1100" b="0" dirty="0">
                <a:solidFill>
                  <a:schemeClr val="tx2"/>
                </a:solidFill>
                <a:ea typeface="Arial" charset="0"/>
                <a:cs typeface="Arial" charset="0"/>
              </a:rPr>
              <a:t>members receive more preventive services– immunizations, well visits</a:t>
            </a:r>
            <a:r>
              <a:rPr lang="en-US" sz="1100" b="0" baseline="0" dirty="0">
                <a:solidFill>
                  <a:schemeClr val="tx2"/>
                </a:solidFill>
                <a:ea typeface="Arial" charset="0"/>
                <a:cs typeface="Arial" charset="0"/>
              </a:rPr>
              <a:t> for children and adults at their PCP</a:t>
            </a:r>
            <a:r>
              <a:rPr lang="en-US" sz="1100" b="0" dirty="0">
                <a:solidFill>
                  <a:schemeClr val="tx2"/>
                </a:solidFill>
                <a:ea typeface="Arial" charset="0"/>
                <a:cs typeface="Arial" charset="0"/>
              </a:rPr>
              <a:t>, recommended</a:t>
            </a:r>
            <a:r>
              <a:rPr lang="en-US" sz="1100" b="0" baseline="0" dirty="0">
                <a:solidFill>
                  <a:schemeClr val="tx2"/>
                </a:solidFill>
                <a:ea typeface="Arial" charset="0"/>
                <a:cs typeface="Arial" charset="0"/>
              </a:rPr>
              <a:t> screenings - All increase as a result of Health Assistants providing the exact education and resource each member needs, and always with a lens toward any clinical need that a nurse or BH specialist can support. . All while providing benefits education, claims support, logistics and more, for the whole family. </a:t>
            </a:r>
            <a:endParaRPr lang="en-US" sz="1100" b="0" kern="1200" dirty="0">
              <a:solidFill>
                <a:schemeClr val="tx2"/>
              </a:solidFill>
              <a:ea typeface="Arial" charset="0"/>
              <a:cs typeface="Arial" charset="0"/>
            </a:endParaRPr>
          </a:p>
          <a:p>
            <a:endParaRPr lang="en-US" sz="1100" baseline="0" dirty="0"/>
          </a:p>
          <a:p>
            <a:r>
              <a:rPr lang="en-US" sz="1100" dirty="0"/>
              <a:t>A 2015 study into </a:t>
            </a:r>
            <a:r>
              <a:rPr lang="en-US" sz="1100" b="0" i="0" kern="1200" dirty="0">
                <a:solidFill>
                  <a:schemeClr val="tx1"/>
                </a:solidFill>
                <a:effectLst/>
              </a:rPr>
              <a:t>Health Care Advocacy concluded that the most important principle</a:t>
            </a:r>
            <a:r>
              <a:rPr lang="en-US" sz="1100" b="0" i="0" kern="1200" baseline="0" dirty="0">
                <a:solidFill>
                  <a:schemeClr val="tx1"/>
                </a:solidFill>
                <a:effectLst/>
              </a:rPr>
              <a:t> to engaging consumers is supporting their ability </a:t>
            </a:r>
            <a:r>
              <a:rPr lang="en-US" sz="1100" b="1" i="0" kern="1200" dirty="0">
                <a:solidFill>
                  <a:schemeClr val="tx1"/>
                </a:solidFill>
                <a:effectLst/>
              </a:rPr>
              <a:t>understand</a:t>
            </a:r>
            <a:r>
              <a:rPr lang="en-US" sz="1100" b="0" i="0" kern="1200" dirty="0">
                <a:solidFill>
                  <a:schemeClr val="tx1"/>
                </a:solidFill>
                <a:effectLst/>
              </a:rPr>
              <a:t> and</a:t>
            </a:r>
            <a:r>
              <a:rPr lang="en-US" sz="1100" b="1" i="0" kern="1200" dirty="0">
                <a:solidFill>
                  <a:schemeClr val="tx1"/>
                </a:solidFill>
                <a:effectLst/>
              </a:rPr>
              <a:t> act </a:t>
            </a:r>
            <a:r>
              <a:rPr lang="en-US" sz="1100" b="0" i="0" kern="1200" dirty="0">
                <a:solidFill>
                  <a:schemeClr val="tx1"/>
                </a:solidFill>
                <a:effectLst/>
              </a:rPr>
              <a:t>on health information. Accolade is built on the </a:t>
            </a:r>
            <a:r>
              <a:rPr lang="en-US" sz="1100" b="0" i="0" kern="1200" baseline="0" dirty="0">
                <a:solidFill>
                  <a:schemeClr val="tx1"/>
                </a:solidFill>
                <a:effectLst/>
              </a:rPr>
              <a:t>principle of putting the member at the center of care, which is why the role of the Health Assistant is so broad &amp; so  vital</a:t>
            </a:r>
          </a:p>
          <a:p>
            <a:pPr marL="0" marR="0" lvl="0" indent="0" algn="l" defTabSz="1304925"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100" b="0" i="0" kern="1200" baseline="0" dirty="0">
              <a:solidFill>
                <a:schemeClr val="tx1"/>
              </a:solidFill>
              <a:effectLst/>
            </a:endParaRPr>
          </a:p>
          <a:p>
            <a:pPr marL="0" marR="0" lvl="0" indent="0" algn="l" defTabSz="1304925"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b="0" i="0" kern="1200" baseline="0" dirty="0">
                <a:solidFill>
                  <a:schemeClr val="tx1"/>
                </a:solidFill>
                <a:effectLst/>
              </a:rPr>
              <a:t>Your Accolade</a:t>
            </a:r>
            <a:r>
              <a:rPr lang="en-US" sz="1100" baseline="0" dirty="0"/>
              <a:t> platform provides a comprehensive view of each member by first ingesting, then integrating data that typically is not brought together, to build member profiles. Accolade’s front line care team review data on conditions,  medications the member is taking, self service provider searches to name a few.  We view claims so we understand how the member is using healthcare. And all this data is refreshed on a nightly basis &amp; up to date.  We use this data in really smart ways – creating a series of triggers and alerts to draw the Health Assistant’s attention to a variety of opportunities to personalize interactions.  Answering transactional questions and needs but with the ability to probe and assist further all for the purpose of creating a simpler healthcare experience for your members. </a:t>
            </a:r>
            <a:endParaRPr lang="en-US" sz="1100" b="1" dirty="0">
              <a:solidFill>
                <a:srgbClr val="FFFFFF"/>
              </a:solidFill>
            </a:endParaRPr>
          </a:p>
        </p:txBody>
      </p:sp>
    </p:spTree>
    <p:extLst>
      <p:ext uri="{BB962C8B-B14F-4D97-AF65-F5344CB8AC3E}">
        <p14:creationId xmlns:p14="http://schemas.microsoft.com/office/powerpoint/2010/main" val="2369393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7980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06646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71929" rtl="0" eaLnBrk="1" fontAlgn="auto" latinLnBrk="0" hangingPunct="1">
              <a:lnSpc>
                <a:spcPct val="100000"/>
              </a:lnSpc>
              <a:spcBef>
                <a:spcPts val="0"/>
              </a:spcBef>
              <a:spcAft>
                <a:spcPts val="0"/>
              </a:spcAft>
              <a:buClrTx/>
              <a:buSzTx/>
              <a:buFontTx/>
              <a:buNone/>
              <a:tabLst/>
              <a:defRPr/>
            </a:pPr>
            <a:endParaRPr lang="en-US" sz="2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C1D276-1CF2-45D7-B9C3-400B95A70DF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892470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0163757-1D20-ED4F-BE1E-2A4F3CD04102}" type="slidenum">
              <a:rPr lang="en-US" smtClean="0">
                <a:solidFill>
                  <a:prstClr val="black"/>
                </a:solidFill>
              </a:rPr>
              <a:pPr/>
              <a:t>6</a:t>
            </a:fld>
            <a:endParaRPr lang="en-US">
              <a:solidFill>
                <a:prstClr val="black"/>
              </a:solidFill>
            </a:endParaRPr>
          </a:p>
        </p:txBody>
      </p:sp>
      <p:sp>
        <p:nvSpPr>
          <p:cNvPr id="6" name="Notes Placeholder 4"/>
          <p:cNvSpPr>
            <a:spLocks noGrp="1"/>
          </p:cNvSpPr>
          <p:nvPr>
            <p:ph type="body" sz="quarter" idx="11"/>
          </p:nvPr>
        </p:nvSpPr>
        <p:spPr/>
        <p:txBody>
          <a:bodyPr/>
          <a:lstStyle/>
          <a:p>
            <a:pPr marL="0" indent="0">
              <a:buFont typeface="Arial" panose="020B0604020202020204" pitchFamily="34" charset="0"/>
              <a:buNone/>
            </a:pPr>
            <a:endParaRPr lang="en-US" sz="1600" dirty="0"/>
          </a:p>
        </p:txBody>
      </p:sp>
    </p:spTree>
    <p:extLst>
      <p:ext uri="{BB962C8B-B14F-4D97-AF65-F5344CB8AC3E}">
        <p14:creationId xmlns:p14="http://schemas.microsoft.com/office/powerpoint/2010/main" val="264356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0163757-1D20-ED4F-BE1E-2A4F3CD04102}" type="slidenum">
              <a:rPr lang="en-US" smtClean="0">
                <a:solidFill>
                  <a:prstClr val="black"/>
                </a:solidFill>
              </a:rPr>
              <a:pPr/>
              <a:t>7</a:t>
            </a:fld>
            <a:endParaRPr lang="en-US">
              <a:solidFill>
                <a:prstClr val="black"/>
              </a:solidFill>
            </a:endParaRPr>
          </a:p>
        </p:txBody>
      </p:sp>
      <p:sp>
        <p:nvSpPr>
          <p:cNvPr id="6" name="Notes Placeholder 4"/>
          <p:cNvSpPr>
            <a:spLocks noGrp="1"/>
          </p:cNvSpPr>
          <p:nvPr>
            <p:ph type="body" sz="quarter" idx="11"/>
          </p:nvPr>
        </p:nvSpPr>
        <p:spPr/>
        <p:txBody>
          <a:bodyPr/>
          <a:lstStyle/>
          <a:p>
            <a:pPr marL="342900" lvl="0" indent="-342900">
              <a:buFont typeface="+mj-lt"/>
              <a:buAutoNum type="arabicPeriod"/>
            </a:pPr>
            <a:endParaRPr lang="en-US" sz="15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33554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15000"/>
              </a:lnSpc>
              <a:spcBef>
                <a:spcPts val="0"/>
              </a:spcBef>
              <a:spcAft>
                <a:spcPts val="1000"/>
              </a:spcAft>
            </a:pPr>
            <a:endParaRPr lang="en-US" sz="14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60163757-1D20-ED4F-BE1E-2A4F3CD0410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5497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343399"/>
            <a:ext cx="5993296" cy="4341815"/>
          </a:xfrm>
        </p:spPr>
        <p:txBody>
          <a:bodyPr/>
          <a:lstStyle/>
          <a:p>
            <a:endParaRPr lang="en-US" sz="800" baseline="0" dirty="0">
              <a:ea typeface="Foco"/>
              <a:cs typeface="Foco"/>
            </a:endParaRPr>
          </a:p>
        </p:txBody>
      </p:sp>
      <p:sp>
        <p:nvSpPr>
          <p:cNvPr id="4" name="Slide Number Placeholder 3"/>
          <p:cNvSpPr>
            <a:spLocks noGrp="1"/>
          </p:cNvSpPr>
          <p:nvPr>
            <p:ph type="sldNum" sz="quarter" idx="10"/>
          </p:nvPr>
        </p:nvSpPr>
        <p:spPr/>
        <p:txBody>
          <a:bodyPr/>
          <a:lstStyle/>
          <a:p>
            <a:fld id="{8286B7BD-0272-0C49-9580-8CA305D27B7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74339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8286B7BD-0272-0C49-9580-8CA305D27B7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75260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343399"/>
            <a:ext cx="5993296" cy="4341815"/>
          </a:xfrm>
        </p:spPr>
        <p:txBody>
          <a:bodyPr/>
          <a:lstStyle/>
          <a:p>
            <a:endParaRPr lang="en-US" sz="1200" b="1" baseline="0" dirty="0"/>
          </a:p>
        </p:txBody>
      </p:sp>
      <p:sp>
        <p:nvSpPr>
          <p:cNvPr id="4" name="Slide Number Placeholder 3"/>
          <p:cNvSpPr>
            <a:spLocks noGrp="1"/>
          </p:cNvSpPr>
          <p:nvPr>
            <p:ph type="sldNum" sz="quarter" idx="10"/>
          </p:nvPr>
        </p:nvSpPr>
        <p:spPr/>
        <p:txBody>
          <a:bodyPr/>
          <a:lstStyle/>
          <a:p>
            <a:fld id="{8286B7BD-0272-0C49-9580-8CA305D27B7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846495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C4FCA7-0DF2-450D-B35E-798EEBD244B0}" type="datetime1">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5117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BD64AE-44EC-41CC-A799-5268D9CEED5C}" type="datetime1">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92641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F78A3-C69A-47CB-92CC-8216A1097087}" type="datetime1">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4325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Rectangle 6"/>
          <p:cNvSpPr/>
          <p:nvPr userDrawn="1"/>
        </p:nvSpPr>
        <p:spPr>
          <a:xfrm>
            <a:off x="2" y="-30791"/>
            <a:ext cx="12358903" cy="69349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4000" dirty="0">
              <a:solidFill>
                <a:prstClr val="white"/>
              </a:solidFill>
            </a:endParaRPr>
          </a:p>
        </p:txBody>
      </p:sp>
      <p:sp>
        <p:nvSpPr>
          <p:cNvPr id="8" name="Title 1"/>
          <p:cNvSpPr>
            <a:spLocks noGrp="1"/>
          </p:cNvSpPr>
          <p:nvPr>
            <p:ph type="title" hasCustomPrompt="1"/>
          </p:nvPr>
        </p:nvSpPr>
        <p:spPr>
          <a:xfrm>
            <a:off x="609600" y="827405"/>
            <a:ext cx="10972800" cy="1143000"/>
          </a:xfrm>
        </p:spPr>
        <p:txBody>
          <a:bodyPr>
            <a:normAutofit/>
          </a:bodyPr>
          <a:lstStyle>
            <a:lvl1pPr algn="ctr">
              <a:defRPr sz="4000">
                <a:solidFill>
                  <a:srgbClr val="595959"/>
                </a:solidFill>
              </a:defRPr>
            </a:lvl1pPr>
          </a:lstStyle>
          <a:p>
            <a:r>
              <a:rPr lang="en-US" dirty="0"/>
              <a:t>Click to Edit Title</a:t>
            </a:r>
          </a:p>
        </p:txBody>
      </p:sp>
      <p:sp>
        <p:nvSpPr>
          <p:cNvPr id="10" name="Slide Number Placeholder 11"/>
          <p:cNvSpPr>
            <a:spLocks noGrp="1"/>
          </p:cNvSpPr>
          <p:nvPr>
            <p:ph type="sldNum" sz="quarter" idx="4"/>
          </p:nvPr>
        </p:nvSpPr>
        <p:spPr>
          <a:xfrm>
            <a:off x="11582400" y="6461541"/>
            <a:ext cx="481744" cy="366183"/>
          </a:xfrm>
          <a:prstGeom prst="rect">
            <a:avLst/>
          </a:prstGeom>
          <a:ln>
            <a:noFill/>
          </a:ln>
        </p:spPr>
        <p:txBody>
          <a:bodyPr vert="horz" lIns="91440" tIns="45720" rIns="91440" bIns="45720" rtlCol="0" anchor="ctr"/>
          <a:lstStyle>
            <a:lvl1pPr algn="r">
              <a:defRPr sz="800">
                <a:solidFill>
                  <a:srgbClr val="595959"/>
                </a:solidFill>
                <a:latin typeface="Century Gothic"/>
                <a:cs typeface="Century Gothic"/>
              </a:defRPr>
            </a:lvl1pPr>
          </a:lstStyle>
          <a:p>
            <a:fld id="{B3D87A09-FA4F-C841-A71E-05407FCA2FDC}" type="slidenum">
              <a:rPr lang="en-US" smtClean="0"/>
              <a:pPr/>
              <a:t>‹#›</a:t>
            </a:fld>
            <a:endParaRPr lang="en-US" dirty="0"/>
          </a:p>
        </p:txBody>
      </p:sp>
      <p:sp>
        <p:nvSpPr>
          <p:cNvPr id="3" name="Text Placeholder 2"/>
          <p:cNvSpPr>
            <a:spLocks noGrp="1"/>
          </p:cNvSpPr>
          <p:nvPr>
            <p:ph type="body" sz="quarter" idx="12"/>
          </p:nvPr>
        </p:nvSpPr>
        <p:spPr>
          <a:xfrm>
            <a:off x="1128186" y="2324482"/>
            <a:ext cx="9935633" cy="554567"/>
          </a:xfrm>
          <a:prstGeom prst="rect">
            <a:avLst/>
          </a:prstGeom>
        </p:spPr>
        <p:txBody>
          <a:bodyPr vert="horz"/>
          <a:lstStyle>
            <a:lvl1pPr marL="0" indent="0" algn="ctr">
              <a:buNone/>
              <a:defRPr sz="1600">
                <a:solidFill>
                  <a:srgbClr val="595959"/>
                </a:solidFill>
                <a:latin typeface="Century Gothic"/>
                <a:cs typeface="Century Gothic"/>
              </a:defRPr>
            </a:lvl1pPr>
          </a:lstStyle>
          <a:p>
            <a:pPr lvl="0"/>
            <a:r>
              <a:rPr lang="en-US" dirty="0"/>
              <a:t>Click to edit Master text style</a:t>
            </a:r>
          </a:p>
        </p:txBody>
      </p:sp>
      <p:sp>
        <p:nvSpPr>
          <p:cNvPr id="15" name="Text Placeholder 16"/>
          <p:cNvSpPr>
            <a:spLocks noGrp="1"/>
          </p:cNvSpPr>
          <p:nvPr>
            <p:ph type="body" sz="quarter" idx="11"/>
          </p:nvPr>
        </p:nvSpPr>
        <p:spPr>
          <a:xfrm>
            <a:off x="1129127" y="3197807"/>
            <a:ext cx="9934692" cy="2322045"/>
          </a:xfrm>
          <a:prstGeom prst="rect">
            <a:avLst/>
          </a:prstGeom>
        </p:spPr>
        <p:txBody>
          <a:bodyPr vert="horz"/>
          <a:lstStyle>
            <a:lvl1pPr>
              <a:lnSpc>
                <a:spcPct val="100000"/>
              </a:lnSpc>
              <a:buClr>
                <a:schemeClr val="accent6"/>
              </a:buClr>
              <a:defRPr sz="1600">
                <a:solidFill>
                  <a:srgbClr val="595959"/>
                </a:solidFill>
                <a:latin typeface="Century Gothic"/>
                <a:cs typeface="Century Gothic"/>
              </a:defRPr>
            </a:lvl1pPr>
            <a:lvl2pPr>
              <a:lnSpc>
                <a:spcPct val="100000"/>
              </a:lnSpc>
              <a:buClr>
                <a:schemeClr val="accent6"/>
              </a:buClr>
              <a:defRPr sz="1400">
                <a:solidFill>
                  <a:srgbClr val="595959"/>
                </a:solidFill>
                <a:latin typeface="Century Gothic"/>
                <a:cs typeface="Century Gothic"/>
              </a:defRPr>
            </a:lvl2pPr>
            <a:lvl3pPr>
              <a:lnSpc>
                <a:spcPct val="100000"/>
              </a:lnSpc>
              <a:buClr>
                <a:schemeClr val="accent6"/>
              </a:buClr>
              <a:defRPr sz="1200">
                <a:solidFill>
                  <a:srgbClr val="595959"/>
                </a:solidFill>
                <a:latin typeface="Century Gothic"/>
                <a:cs typeface="Century Gothic"/>
              </a:defRPr>
            </a:lvl3pPr>
            <a:lvl4pPr>
              <a:lnSpc>
                <a:spcPct val="100000"/>
              </a:lnSpc>
              <a:buClr>
                <a:schemeClr val="accent6"/>
              </a:buClr>
              <a:defRPr sz="1000">
                <a:solidFill>
                  <a:srgbClr val="595959"/>
                </a:solidFill>
                <a:latin typeface="Century Gothic"/>
                <a:cs typeface="Century Gothi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1031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C4FCA7-0DF2-450D-B35E-798EEBD244B0}"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93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31194-732A-4CDB-86DC-363971E0928E}"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1522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10A6E-3053-407B-B03D-7C3A90C07311}"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75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6FB8CC-D6B5-4134-9098-51735B0A61A0}" type="datetime1">
              <a:rPr lang="en-US" smtClean="0">
                <a:solidFill>
                  <a:prstClr val="black">
                    <a:tint val="75000"/>
                  </a:prstClr>
                </a:solidFill>
              </a:rPr>
              <a:pPr/>
              <a:t>9/26/2024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37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7B581-336A-405A-BB72-E520DF5AB6B0}" type="datetime1">
              <a:rPr lang="en-US" smtClean="0">
                <a:solidFill>
                  <a:prstClr val="black">
                    <a:tint val="75000"/>
                  </a:prstClr>
                </a:solidFill>
              </a:rPr>
              <a:pPr/>
              <a:t>9/26/2024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492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AB171C-C8A3-4AA5-A294-52CED07337FF}" type="datetime1">
              <a:rPr lang="en-US" smtClean="0">
                <a:solidFill>
                  <a:prstClr val="black">
                    <a:tint val="75000"/>
                  </a:prstClr>
                </a:solidFill>
              </a:rPr>
              <a:pPr/>
              <a:t>9/26/2024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5104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411B9-8E40-4DA1-AC07-F495C3F82AAB}" type="datetime1">
              <a:rPr lang="en-US" smtClean="0">
                <a:solidFill>
                  <a:prstClr val="black">
                    <a:tint val="75000"/>
                  </a:prstClr>
                </a:solidFill>
              </a:rPr>
              <a:pPr/>
              <a:t>9/26/2024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651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31194-732A-4CDB-86DC-363971E0928E}" type="datetime1">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9864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B29583-68E6-4D48-BDC2-450147392876}" type="datetime1">
              <a:rPr lang="en-US" smtClean="0">
                <a:solidFill>
                  <a:prstClr val="black">
                    <a:tint val="75000"/>
                  </a:prstClr>
                </a:solidFill>
              </a:rPr>
              <a:pPr/>
              <a:t>9/26/2024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8343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D74953-9C34-4C6E-AE9D-13D99EB71BB7}" type="datetime1">
              <a:rPr lang="en-US" smtClean="0">
                <a:solidFill>
                  <a:prstClr val="black">
                    <a:tint val="75000"/>
                  </a:prstClr>
                </a:solidFill>
              </a:rPr>
              <a:pPr/>
              <a:t>9/26/2024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2043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BD64AE-44EC-41CC-A799-5268D9CEED5C}"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2007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F78A3-C69A-47CB-92CC-8216A1097087}"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9545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Divider">
    <p:bg>
      <p:bgPr>
        <a:solidFill>
          <a:schemeClr val="accent2"/>
        </a:solid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57322" y="455616"/>
            <a:ext cx="11277361" cy="5932487"/>
          </a:xfrm>
        </p:spPr>
        <p:txBody>
          <a:bodyPr anchor="ctr" anchorCtr="1"/>
          <a:lstStyle>
            <a:lvl1pPr marL="0" indent="0" algn="ctr">
              <a:buFontTx/>
              <a:buNone/>
              <a:tabLst>
                <a:tab pos="1540192" algn="l"/>
              </a:tabLst>
              <a:defRPr sz="9300" b="1">
                <a:solidFill>
                  <a:schemeClr val="bg1"/>
                </a:solidFill>
                <a:latin typeface="Domaine Display Bold" panose="020A0803080505060203" pitchFamily="18" charset="0"/>
                <a:ea typeface="Domaine Display Bold" panose="020A0803080505060203" pitchFamily="18" charset="0"/>
                <a:cs typeface="Domaine Display Bold" panose="020A0803080505060203" pitchFamily="18" charset="0"/>
              </a:defRPr>
            </a:lvl1pPr>
            <a:lvl2pPr marL="0" indent="0" algn="ctr">
              <a:spcBef>
                <a:spcPts val="2307"/>
              </a:spcBef>
              <a:buFontTx/>
              <a:buNone/>
              <a:tabLst>
                <a:tab pos="1540192" algn="l"/>
              </a:tabLst>
              <a:defRPr sz="1800">
                <a:solidFill>
                  <a:schemeClr val="bg1"/>
                </a:solidFill>
              </a:defRPr>
            </a:lvl2pPr>
            <a:lvl3pPr marL="0" indent="0" algn="ctr">
              <a:buFontTx/>
              <a:buNone/>
              <a:tabLst>
                <a:tab pos="1540192" algn="l"/>
              </a:tabLst>
              <a:defRPr sz="2600">
                <a:solidFill>
                  <a:schemeClr val="bg1"/>
                </a:solidFill>
              </a:defRPr>
            </a:lvl3pPr>
            <a:lvl4pPr marL="0" indent="0" algn="ctr">
              <a:buFontTx/>
              <a:buNone/>
              <a:tabLst>
                <a:tab pos="1540192" algn="l"/>
              </a:tabLst>
              <a:defRPr sz="2600">
                <a:solidFill>
                  <a:schemeClr val="bg1"/>
                </a:solidFill>
              </a:defRPr>
            </a:lvl4pPr>
            <a:lvl5pPr marL="0" indent="0" algn="ctr">
              <a:buFontTx/>
              <a:buNone/>
              <a:tabLst>
                <a:tab pos="1540192" algn="l"/>
              </a:tabLst>
              <a:defRPr sz="2600">
                <a:solidFill>
                  <a:schemeClr val="bg1"/>
                </a:solidFill>
              </a:defRPr>
            </a:lvl5pPr>
          </a:lstStyle>
          <a:p>
            <a:pPr lvl="0"/>
            <a:r>
              <a:rPr lang="en-US" dirty="0"/>
              <a:t>Divider</a:t>
            </a:r>
          </a:p>
          <a:p>
            <a:pPr lvl="1"/>
            <a:r>
              <a:rPr lang="en-US" dirty="0"/>
              <a:t>Second level</a:t>
            </a:r>
          </a:p>
        </p:txBody>
      </p:sp>
    </p:spTree>
    <p:extLst>
      <p:ext uri="{BB962C8B-B14F-4D97-AF65-F5344CB8AC3E}">
        <p14:creationId xmlns:p14="http://schemas.microsoft.com/office/powerpoint/2010/main" val="2549960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o Logo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62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804675"/>
            <a:ext cx="10363200" cy="904055"/>
          </a:xfrm>
        </p:spPr>
        <p:txBody>
          <a:bodyPr anchor="t" anchorCtr="0">
            <a:noAutofit/>
          </a:bodyPr>
          <a:lstStyle>
            <a:lvl1pPr algn="l">
              <a:lnSpc>
                <a:spcPct val="100000"/>
              </a:lnSpc>
              <a:defRPr sz="3300" b="0" i="0">
                <a:solidFill>
                  <a:schemeClr val="tx1"/>
                </a:solidFill>
              </a:defRPr>
            </a:lvl1pPr>
          </a:lstStyle>
          <a:p>
            <a:r>
              <a:rPr lang="en-US" dirty="0"/>
              <a:t>Click to edit Master title style</a:t>
            </a:r>
          </a:p>
        </p:txBody>
      </p:sp>
      <p:sp>
        <p:nvSpPr>
          <p:cNvPr id="5" name="Content Placeholder 4"/>
          <p:cNvSpPr>
            <a:spLocks noGrp="1"/>
          </p:cNvSpPr>
          <p:nvPr>
            <p:ph sz="quarter" idx="10"/>
          </p:nvPr>
        </p:nvSpPr>
        <p:spPr>
          <a:xfrm>
            <a:off x="916518" y="1708730"/>
            <a:ext cx="10361082" cy="4706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394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9597CA-8D14-453E-B617-8C14A4A672FC}"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6894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8C48D-38DB-4D46-9EA7-94919BD78BD5}"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091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BC341E-C0C1-407E-91C5-22FF09B6BB6E}"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812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10A6E-3053-407B-B03D-7C3A90C07311}" type="datetime1">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57282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93D6CD-3B73-4CED-8BBB-629E111AD569}" type="datetime1">
              <a:rPr lang="en-US" smtClean="0">
                <a:solidFill>
                  <a:prstClr val="black">
                    <a:tint val="75000"/>
                  </a:prstClr>
                </a:solidFill>
              </a:rPr>
              <a:pPr/>
              <a:t>9/26/2024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745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A411C-EE97-4DE1-B21A-5AD2BD4754AE}" type="datetime1">
              <a:rPr lang="en-US" smtClean="0">
                <a:solidFill>
                  <a:prstClr val="black">
                    <a:tint val="75000"/>
                  </a:prstClr>
                </a:solidFill>
              </a:rPr>
              <a:pPr/>
              <a:t>9/26/2024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8584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1718CA-4201-410C-BCF8-D2C8949AD496}" type="datetime1">
              <a:rPr lang="en-US" smtClean="0">
                <a:solidFill>
                  <a:prstClr val="black">
                    <a:tint val="75000"/>
                  </a:prstClr>
                </a:solidFill>
              </a:rPr>
              <a:pPr/>
              <a:t>9/26/2024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284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EACED9-5B7F-48E3-8A5A-DB2654FB4CED}" type="datetime1">
              <a:rPr lang="en-US" smtClean="0">
                <a:solidFill>
                  <a:prstClr val="black">
                    <a:tint val="75000"/>
                  </a:prstClr>
                </a:solidFill>
              </a:rPr>
              <a:pPr/>
              <a:t>9/26/2024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691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0AD88-24BE-42C4-9CD0-C00C6CF033B6}" type="datetime1">
              <a:rPr lang="en-US" smtClean="0">
                <a:solidFill>
                  <a:prstClr val="black">
                    <a:tint val="75000"/>
                  </a:prstClr>
                </a:solidFill>
              </a:rPr>
              <a:pPr/>
              <a:t>9/26/2024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0188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3F428C-8FAD-475E-82C3-C59BAC07318A}" type="datetime1">
              <a:rPr lang="en-US" smtClean="0">
                <a:solidFill>
                  <a:prstClr val="black">
                    <a:tint val="75000"/>
                  </a:prstClr>
                </a:solidFill>
              </a:rPr>
              <a:pPr/>
              <a:t>9/26/2024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1570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2584B5-F68C-4508-9B63-C3A8A82C4999}"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8627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20BE-1448-49DC-ABCF-71F2849C9D99}"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961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Rectangle 6"/>
          <p:cNvSpPr/>
          <p:nvPr userDrawn="1"/>
        </p:nvSpPr>
        <p:spPr>
          <a:xfrm>
            <a:off x="2" y="-30791"/>
            <a:ext cx="12358903" cy="69349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4000" dirty="0">
              <a:solidFill>
                <a:prstClr val="white"/>
              </a:solidFill>
            </a:endParaRPr>
          </a:p>
        </p:txBody>
      </p:sp>
      <p:sp>
        <p:nvSpPr>
          <p:cNvPr id="8" name="Title 1"/>
          <p:cNvSpPr>
            <a:spLocks noGrp="1"/>
          </p:cNvSpPr>
          <p:nvPr>
            <p:ph type="title" hasCustomPrompt="1"/>
          </p:nvPr>
        </p:nvSpPr>
        <p:spPr>
          <a:xfrm>
            <a:off x="609600" y="827405"/>
            <a:ext cx="10972800" cy="1143000"/>
          </a:xfrm>
        </p:spPr>
        <p:txBody>
          <a:bodyPr>
            <a:normAutofit/>
          </a:bodyPr>
          <a:lstStyle>
            <a:lvl1pPr algn="ctr">
              <a:defRPr sz="4000">
                <a:solidFill>
                  <a:srgbClr val="595959"/>
                </a:solidFill>
              </a:defRPr>
            </a:lvl1pPr>
          </a:lstStyle>
          <a:p>
            <a:r>
              <a:rPr lang="en-US" dirty="0"/>
              <a:t>Click to Edit Title</a:t>
            </a:r>
          </a:p>
        </p:txBody>
      </p:sp>
      <p:sp>
        <p:nvSpPr>
          <p:cNvPr id="10" name="Slide Number Placeholder 11"/>
          <p:cNvSpPr>
            <a:spLocks noGrp="1"/>
          </p:cNvSpPr>
          <p:nvPr>
            <p:ph type="sldNum" sz="quarter" idx="4"/>
          </p:nvPr>
        </p:nvSpPr>
        <p:spPr>
          <a:xfrm>
            <a:off x="11582400" y="6461541"/>
            <a:ext cx="481744" cy="366183"/>
          </a:xfrm>
          <a:prstGeom prst="rect">
            <a:avLst/>
          </a:prstGeom>
          <a:ln>
            <a:noFill/>
          </a:ln>
        </p:spPr>
        <p:txBody>
          <a:bodyPr vert="horz" lIns="91440" tIns="45720" rIns="91440" bIns="45720" rtlCol="0" anchor="ctr"/>
          <a:lstStyle>
            <a:lvl1pPr algn="r">
              <a:defRPr sz="800">
                <a:solidFill>
                  <a:srgbClr val="595959"/>
                </a:solidFill>
                <a:latin typeface="Century Gothic"/>
                <a:cs typeface="Century Gothic"/>
              </a:defRPr>
            </a:lvl1pPr>
          </a:lstStyle>
          <a:p>
            <a:fld id="{B3D87A09-FA4F-C841-A71E-05407FCA2FDC}" type="slidenum">
              <a:rPr lang="en-US" smtClean="0"/>
              <a:pPr/>
              <a:t>‹#›</a:t>
            </a:fld>
            <a:endParaRPr lang="en-US" dirty="0"/>
          </a:p>
        </p:txBody>
      </p:sp>
      <p:sp>
        <p:nvSpPr>
          <p:cNvPr id="3" name="Text Placeholder 2"/>
          <p:cNvSpPr>
            <a:spLocks noGrp="1"/>
          </p:cNvSpPr>
          <p:nvPr>
            <p:ph type="body" sz="quarter" idx="12"/>
          </p:nvPr>
        </p:nvSpPr>
        <p:spPr>
          <a:xfrm>
            <a:off x="1128186" y="2324482"/>
            <a:ext cx="9935633" cy="554567"/>
          </a:xfrm>
          <a:prstGeom prst="rect">
            <a:avLst/>
          </a:prstGeom>
        </p:spPr>
        <p:txBody>
          <a:bodyPr vert="horz"/>
          <a:lstStyle>
            <a:lvl1pPr marL="0" indent="0" algn="ctr">
              <a:buNone/>
              <a:defRPr sz="1600">
                <a:solidFill>
                  <a:srgbClr val="595959"/>
                </a:solidFill>
                <a:latin typeface="Century Gothic"/>
                <a:cs typeface="Century Gothic"/>
              </a:defRPr>
            </a:lvl1pPr>
          </a:lstStyle>
          <a:p>
            <a:pPr lvl="0"/>
            <a:r>
              <a:rPr lang="en-US" dirty="0"/>
              <a:t>Click to edit Master text style</a:t>
            </a:r>
          </a:p>
        </p:txBody>
      </p:sp>
      <p:sp>
        <p:nvSpPr>
          <p:cNvPr id="15" name="Text Placeholder 16"/>
          <p:cNvSpPr>
            <a:spLocks noGrp="1"/>
          </p:cNvSpPr>
          <p:nvPr>
            <p:ph type="body" sz="quarter" idx="11"/>
          </p:nvPr>
        </p:nvSpPr>
        <p:spPr>
          <a:xfrm>
            <a:off x="1129127" y="3197807"/>
            <a:ext cx="9934692" cy="2322045"/>
          </a:xfrm>
          <a:prstGeom prst="rect">
            <a:avLst/>
          </a:prstGeom>
        </p:spPr>
        <p:txBody>
          <a:bodyPr vert="horz"/>
          <a:lstStyle>
            <a:lvl1pPr>
              <a:lnSpc>
                <a:spcPct val="100000"/>
              </a:lnSpc>
              <a:buClr>
                <a:schemeClr val="accent6"/>
              </a:buClr>
              <a:defRPr sz="1600">
                <a:solidFill>
                  <a:srgbClr val="595959"/>
                </a:solidFill>
                <a:latin typeface="Century Gothic"/>
                <a:cs typeface="Century Gothic"/>
              </a:defRPr>
            </a:lvl1pPr>
            <a:lvl2pPr>
              <a:lnSpc>
                <a:spcPct val="100000"/>
              </a:lnSpc>
              <a:buClr>
                <a:schemeClr val="accent6"/>
              </a:buClr>
              <a:defRPr sz="1400">
                <a:solidFill>
                  <a:srgbClr val="595959"/>
                </a:solidFill>
                <a:latin typeface="Century Gothic"/>
                <a:cs typeface="Century Gothic"/>
              </a:defRPr>
            </a:lvl2pPr>
            <a:lvl3pPr>
              <a:lnSpc>
                <a:spcPct val="100000"/>
              </a:lnSpc>
              <a:buClr>
                <a:schemeClr val="accent6"/>
              </a:buClr>
              <a:defRPr sz="1200">
                <a:solidFill>
                  <a:srgbClr val="595959"/>
                </a:solidFill>
                <a:latin typeface="Century Gothic"/>
                <a:cs typeface="Century Gothic"/>
              </a:defRPr>
            </a:lvl3pPr>
            <a:lvl4pPr>
              <a:lnSpc>
                <a:spcPct val="100000"/>
              </a:lnSpc>
              <a:buClr>
                <a:schemeClr val="accent6"/>
              </a:buClr>
              <a:defRPr sz="1000">
                <a:solidFill>
                  <a:srgbClr val="595959"/>
                </a:solidFill>
                <a:latin typeface="Century Gothic"/>
                <a:cs typeface="Century Gothi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26863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general bulle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35451" y="1605794"/>
            <a:ext cx="11080751" cy="4975225"/>
          </a:xfrm>
          <a:prstGeom prst="rect">
            <a:avLst/>
          </a:prstGeom>
        </p:spPr>
        <p:txBody>
          <a:bodyPr vert="horz"/>
          <a:lstStyle>
            <a:lvl1pPr>
              <a:defRPr sz="2400"/>
            </a:lvl1pPr>
            <a:lvl2pPr>
              <a:defRPr sz="2200"/>
            </a:lvl2pPr>
            <a:lvl3pPr>
              <a:defRPr sz="2000"/>
            </a:lvl3pPr>
            <a:lvl4pPr>
              <a:defRPr sz="1800"/>
            </a:lvl4pPr>
            <a:lvl5pPr marL="2000250" indent="-17145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022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6FB8CC-D6B5-4134-9098-51735B0A61A0}" type="datetime1">
              <a:rPr lang="en-US" smtClean="0"/>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97946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5" name="Rectangle 4"/>
          <p:cNvSpPr/>
          <p:nvPr userDrawn="1"/>
        </p:nvSpPr>
        <p:spPr>
          <a:xfrm>
            <a:off x="0" y="6532564"/>
            <a:ext cx="12192000" cy="3317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0767" y="6069013"/>
            <a:ext cx="224155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3" y="928129"/>
            <a:ext cx="10598311" cy="1470025"/>
          </a:xfrm>
        </p:spPr>
        <p:txBody>
          <a:bodyPr anchor="t">
            <a:normAutofit/>
          </a:bodyPr>
          <a:lstStyle>
            <a:lvl1pPr algn="l">
              <a:defRPr sz="4000" b="0" i="0">
                <a:solidFill>
                  <a:schemeClr val="accent1"/>
                </a:solidFill>
                <a:latin typeface="UHC Sans Light"/>
                <a:cs typeface="UHC Sans Light"/>
              </a:defRPr>
            </a:lvl1pPr>
          </a:lstStyle>
          <a:p>
            <a:r>
              <a:rPr lang="en-US" dirty="0"/>
              <a:t>Click to edit Master title style</a:t>
            </a:r>
          </a:p>
        </p:txBody>
      </p:sp>
      <p:sp>
        <p:nvSpPr>
          <p:cNvPr id="10" name="Text Placeholder 7"/>
          <p:cNvSpPr>
            <a:spLocks noGrp="1"/>
          </p:cNvSpPr>
          <p:nvPr>
            <p:ph type="body" sz="quarter" idx="13"/>
          </p:nvPr>
        </p:nvSpPr>
        <p:spPr>
          <a:xfrm>
            <a:off x="426753" y="400838"/>
            <a:ext cx="6635751" cy="285457"/>
          </a:xfrm>
        </p:spPr>
        <p:txBody>
          <a:bodyPr>
            <a:normAutofit/>
          </a:bodyPr>
          <a:lstStyle>
            <a:lvl1pPr marL="0" indent="0" algn="l">
              <a:buNone/>
              <a:defRPr sz="1200" b="0" i="0" baseline="0">
                <a:solidFill>
                  <a:srgbClr val="003DA1"/>
                </a:solidFill>
                <a:latin typeface="UHC Sans Light"/>
                <a:cs typeface="UHC Sans Light"/>
              </a:defRPr>
            </a:lvl1pPr>
          </a:lstStyle>
          <a:p>
            <a:pPr lvl="0"/>
            <a:r>
              <a:rPr lang="en-US"/>
              <a:t>Click to edit Master text styles</a:t>
            </a:r>
          </a:p>
        </p:txBody>
      </p:sp>
      <p:sp>
        <p:nvSpPr>
          <p:cNvPr id="7" name="Subtitle 2"/>
          <p:cNvSpPr>
            <a:spLocks noGrp="1"/>
          </p:cNvSpPr>
          <p:nvPr>
            <p:ph type="subTitle" idx="1"/>
          </p:nvPr>
        </p:nvSpPr>
        <p:spPr>
          <a:xfrm>
            <a:off x="426752" y="2628744"/>
            <a:ext cx="8534400" cy="1752600"/>
          </a:xfrm>
        </p:spPr>
        <p:txBody>
          <a:bodyPr>
            <a:normAutofit/>
          </a:bodyPr>
          <a:lstStyle>
            <a:lvl1pPr marL="0" indent="0" algn="l">
              <a:buNone/>
              <a:defRPr sz="1500" b="0" i="0">
                <a:solidFill>
                  <a:schemeClr val="tx1"/>
                </a:solidFill>
                <a:latin typeface="UHC Sans Regular"/>
                <a:cs typeface="UHC 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p:cNvSpPr>
            <a:spLocks noGrp="1"/>
          </p:cNvSpPr>
          <p:nvPr>
            <p:ph type="ftr" sz="quarter" idx="14"/>
          </p:nvPr>
        </p:nvSpPr>
        <p:spPr>
          <a:xfrm>
            <a:off x="4976285" y="6411914"/>
            <a:ext cx="6786033" cy="365125"/>
          </a:xfrm>
        </p:spPr>
        <p:txBody>
          <a:bodyPr anchor="b"/>
          <a:lstStyle>
            <a:lvl1pPr algn="r">
              <a:defRPr sz="700" b="0" i="0">
                <a:solidFill>
                  <a:schemeClr val="bg1"/>
                </a:solidFill>
                <a:latin typeface="UHC Sans Light"/>
                <a:cs typeface="UHC Sans Light"/>
              </a:defRPr>
            </a:lvl1pPr>
          </a:lstStyle>
          <a:p>
            <a:pPr>
              <a:defRPr/>
            </a:pPr>
            <a:endParaRPr lang="en-US">
              <a:solidFill>
                <a:prstClr val="white"/>
              </a:solidFill>
            </a:endParaRPr>
          </a:p>
        </p:txBody>
      </p:sp>
    </p:spTree>
    <p:extLst>
      <p:ext uri="{BB962C8B-B14F-4D97-AF65-F5344CB8AC3E}">
        <p14:creationId xmlns:p14="http://schemas.microsoft.com/office/powerpoint/2010/main" val="3572117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2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7B581-336A-405A-BB72-E520DF5AB6B0}" type="datetime1">
              <a:rPr lang="en-US" smtClean="0"/>
              <a:t>9/26/2024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0748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AB171C-C8A3-4AA5-A294-52CED07337FF}" type="datetime1">
              <a:rPr lang="en-US" smtClean="0"/>
              <a:t>9/26/2024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2097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411B9-8E40-4DA1-AC07-F495C3F82AAB}" type="datetime1">
              <a:rPr lang="en-US" smtClean="0"/>
              <a:t>9/26/2024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74156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B29583-68E6-4D48-BDC2-450147392876}" type="datetime1">
              <a:rPr lang="en-US" smtClean="0"/>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7094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D74953-9C34-4C6E-AE9D-13D99EB71BB7}" type="datetime1">
              <a:rPr lang="en-US" smtClean="0"/>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20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jp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B74A2-5132-457C-91A0-9237B14E56EE}" type="datetime1">
              <a:rPr lang="en-US" smtClean="0"/>
              <a:t>9/26/2024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60613" y="647924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6EE14-6134-447D-824B-1177ECA63951}" type="slidenum">
              <a:rPr lang="en-US" smtClean="0"/>
              <a:pPr/>
              <a:t>‹#›</a:t>
            </a:fld>
            <a:endParaRPr lang="en-US" dirty="0"/>
          </a:p>
        </p:txBody>
      </p:sp>
    </p:spTree>
    <p:extLst>
      <p:ext uri="{BB962C8B-B14F-4D97-AF65-F5344CB8AC3E}">
        <p14:creationId xmlns:p14="http://schemas.microsoft.com/office/powerpoint/2010/main" val="8874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B74A2-5132-457C-91A0-9237B14E56EE}"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9360613" y="647924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6EE14-6134-447D-824B-1177ECA639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903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C0594-A813-4AA3-9282-2D9C7AA1CF6D}" type="datetime1">
              <a:rPr lang="en-US" smtClean="0">
                <a:solidFill>
                  <a:prstClr val="black">
                    <a:tint val="75000"/>
                  </a:prstClr>
                </a:solidFill>
              </a:rPr>
              <a:pPr/>
              <a:t>9/26/2024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9360613" y="647924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6EE14-6134-447D-824B-1177ECA639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05893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roundup.fortworthtexas.gov/wellness/" TargetMode="Externa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beneplace.com/cofw"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hyperlink" Target="http://fortworthtexas.gov/openenrollment/" TargetMode="External"/><Relationship Id="rId4" Type="http://schemas.openxmlformats.org/officeDocument/2006/relationships/hyperlink" Target="https://www.fortworthtexas.gov/departments/hr/employees/openenrollment"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fwbenefits.com/" TargetMode="External"/><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26.jpe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http://www.cfwbenefits.com/"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hyperlink" Target="mailto:benefits@fortworthtexas.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fi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W logo revel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068"/>
            <a:ext cx="12192000" cy="6858000"/>
          </a:xfrm>
          <a:prstGeom prst="rect">
            <a:avLst/>
          </a:prstGeom>
        </p:spPr>
      </p:pic>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1</a:t>
            </a:fld>
            <a:endParaRPr lang="en-US" dirty="0">
              <a:solidFill>
                <a:prstClr val="black">
                  <a:tint val="75000"/>
                </a:prstClr>
              </a:solidFill>
            </a:endParaRPr>
          </a:p>
        </p:txBody>
      </p:sp>
      <p:sp>
        <p:nvSpPr>
          <p:cNvPr id="3" name="Subtitle 2"/>
          <p:cNvSpPr>
            <a:spLocks noGrp="1"/>
          </p:cNvSpPr>
          <p:nvPr>
            <p:ph type="subTitle" idx="1"/>
          </p:nvPr>
        </p:nvSpPr>
        <p:spPr>
          <a:xfrm>
            <a:off x="0" y="6352670"/>
            <a:ext cx="12192000" cy="491702"/>
          </a:xfrm>
        </p:spPr>
        <p:txBody>
          <a:bodyPr>
            <a:normAutofit lnSpcReduction="10000"/>
          </a:bodyPr>
          <a:lstStyle/>
          <a:p>
            <a:r>
              <a:rPr lang="en-US" sz="3200" dirty="0">
                <a:solidFill>
                  <a:schemeClr val="accent5">
                    <a:lumMod val="50000"/>
                  </a:schemeClr>
                </a:solidFill>
              </a:rPr>
              <a:t>Presented By Human Resources Department  </a:t>
            </a:r>
          </a:p>
          <a:p>
            <a:endParaRPr lang="en-US" sz="3200" dirty="0">
              <a:solidFill>
                <a:schemeClr val="accent5">
                  <a:lumMod val="50000"/>
                </a:schemeClr>
              </a:solidFill>
            </a:endParaRPr>
          </a:p>
        </p:txBody>
      </p:sp>
      <p:pic>
        <p:nvPicPr>
          <p:cNvPr id="2" name="Picture 1"/>
          <p:cNvPicPr>
            <a:picLocks noChangeAspect="1"/>
          </p:cNvPicPr>
          <p:nvPr/>
        </p:nvPicPr>
        <p:blipFill>
          <a:blip r:embed="rId6"/>
          <a:stretch>
            <a:fillRect/>
          </a:stretch>
        </p:blipFill>
        <p:spPr>
          <a:xfrm>
            <a:off x="0" y="17415"/>
            <a:ext cx="12192000" cy="6854653"/>
          </a:xfrm>
          <a:prstGeom prst="rect">
            <a:avLst/>
          </a:prstGeom>
        </p:spPr>
      </p:pic>
      <p:sp>
        <p:nvSpPr>
          <p:cNvPr id="4" name="Title 3"/>
          <p:cNvSpPr>
            <a:spLocks noGrp="1"/>
          </p:cNvSpPr>
          <p:nvPr>
            <p:ph type="ctrTitle"/>
          </p:nvPr>
        </p:nvSpPr>
        <p:spPr>
          <a:xfrm>
            <a:off x="1746703" y="3347"/>
            <a:ext cx="9144000" cy="1021945"/>
          </a:xfrm>
        </p:spPr>
        <p:txBody>
          <a:bodyPr>
            <a:normAutofit fontScale="90000"/>
          </a:bodyPr>
          <a:lstStyle/>
          <a:p>
            <a:r>
              <a:rPr lang="en-US" b="1" dirty="0">
                <a:ln>
                  <a:solidFill>
                    <a:schemeClr val="bg1"/>
                  </a:solidFill>
                </a:ln>
                <a:solidFill>
                  <a:schemeClr val="bg1"/>
                </a:solidFill>
                <a:effectLst>
                  <a:glow rad="139700">
                    <a:schemeClr val="accent5">
                      <a:satMod val="175000"/>
                      <a:alpha val="40000"/>
                    </a:schemeClr>
                  </a:glow>
                </a:effectLst>
              </a:rPr>
              <a:t>OCTOBER 7 – October 25, 2024</a:t>
            </a:r>
          </a:p>
        </p:txBody>
      </p:sp>
      <p:sp>
        <p:nvSpPr>
          <p:cNvPr id="8" name="Title 3"/>
          <p:cNvSpPr txBox="1">
            <a:spLocks/>
          </p:cNvSpPr>
          <p:nvPr/>
        </p:nvSpPr>
        <p:spPr>
          <a:xfrm>
            <a:off x="1392664" y="5699530"/>
            <a:ext cx="9144000" cy="102194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n>
                  <a:solidFill>
                    <a:prstClr val="white"/>
                  </a:solidFill>
                </a:ln>
                <a:solidFill>
                  <a:prstClr val="white"/>
                </a:solidFill>
                <a:effectLst>
                  <a:glow rad="139700">
                    <a:srgbClr val="4472C4">
                      <a:satMod val="175000"/>
                      <a:alpha val="40000"/>
                    </a:srgbClr>
                  </a:glow>
                </a:effectLst>
              </a:rPr>
              <a:t>OPEN ENROLLMENT FOR PLAN YEAR 2025</a:t>
            </a:r>
          </a:p>
        </p:txBody>
      </p:sp>
    </p:spTree>
    <p:extLst>
      <p:ext uri="{BB962C8B-B14F-4D97-AF65-F5344CB8AC3E}">
        <p14:creationId xmlns:p14="http://schemas.microsoft.com/office/powerpoint/2010/main" val="3358185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135" y="-1340"/>
            <a:ext cx="7112000" cy="6858000"/>
          </a:xfrm>
          <a:prstGeom prst="rect">
            <a:avLst/>
          </a:prstGeom>
          <a:solidFill>
            <a:schemeClr val="accent2"/>
          </a:solidFill>
          <a:ln>
            <a:solidFill>
              <a:srgbClr val="7D3F9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171929"/>
            <a:endParaRPr lang="en-US" sz="2300" b="1" dirty="0">
              <a:solidFill>
                <a:srgbClr val="FFFFFF"/>
              </a:solidFill>
              <a:latin typeface="Open Sans Bold"/>
              <a:cs typeface="Open Sans Bold"/>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10600" y="-461412"/>
            <a:ext cx="5076824" cy="6858000"/>
          </a:xfrm>
          <a:prstGeom prst="rect">
            <a:avLst/>
          </a:prstGeom>
        </p:spPr>
      </p:pic>
      <p:sp>
        <p:nvSpPr>
          <p:cNvPr id="2" name="Rectangle 1"/>
          <p:cNvSpPr/>
          <p:nvPr/>
        </p:nvSpPr>
        <p:spPr>
          <a:xfrm>
            <a:off x="291315" y="5459968"/>
            <a:ext cx="6515100" cy="738664"/>
          </a:xfrm>
          <a:prstGeom prst="rect">
            <a:avLst/>
          </a:prstGeom>
        </p:spPr>
        <p:txBody>
          <a:bodyPr wrap="square" lIns="91440" tIns="45720" rIns="91440" bIns="45720">
            <a:spAutoFit/>
          </a:bodyPr>
          <a:lstStyle/>
          <a:p>
            <a:pPr defTabSz="1171929"/>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*The number of pharmacies listed is approximate and is subject to change, due to CMS' "any willing provider" requirement as well as ongoing contracting efforts. Data is current as of 7/1/18 and is subject to change.</a:t>
            </a:r>
          </a:p>
        </p:txBody>
      </p:sp>
      <p:sp>
        <p:nvSpPr>
          <p:cNvPr id="11" name="Content Placeholder 2"/>
          <p:cNvSpPr txBox="1">
            <a:spLocks/>
          </p:cNvSpPr>
          <p:nvPr/>
        </p:nvSpPr>
        <p:spPr>
          <a:xfrm>
            <a:off x="1064282" y="1447801"/>
            <a:ext cx="4063481" cy="1024509"/>
          </a:xfrm>
          <a:prstGeom prst="rect">
            <a:avLst/>
          </a:prstGeom>
        </p:spPr>
        <p:txBody>
          <a:bodyPr vert="horz" lIns="0" tIns="0" rIns="0" bIns="0" rtlCol="0">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600"/>
              </a:spcBef>
            </a:pPr>
            <a:endParaRPr lang="en-US" sz="2800" b="1" dirty="0">
              <a:solidFill>
                <a:srgbClr val="FFFFFF"/>
              </a:solidFill>
              <a:latin typeface="Open Sans Semibold" charset="0"/>
              <a:ea typeface="Open Sans Semibold" charset="0"/>
              <a:cs typeface="Open Sans Semibold" charset="0"/>
            </a:endParaRPr>
          </a:p>
        </p:txBody>
      </p:sp>
      <p:sp>
        <p:nvSpPr>
          <p:cNvPr id="19" name="Content Placeholder 2"/>
          <p:cNvSpPr txBox="1">
            <a:spLocks/>
          </p:cNvSpPr>
          <p:nvPr/>
        </p:nvSpPr>
        <p:spPr>
          <a:xfrm>
            <a:off x="423487" y="381000"/>
            <a:ext cx="5858414" cy="1166550"/>
          </a:xfrm>
          <a:prstGeom prst="rect">
            <a:avLst/>
          </a:prstGeom>
        </p:spPr>
        <p:txBody>
          <a:bodyPr vert="horz" lIns="0" tIns="0" rIns="0" bIns="0" rtlCol="0">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600"/>
              </a:spcBef>
            </a:pPr>
            <a:r>
              <a:rPr lang="en-US" sz="2800" b="1" dirty="0">
                <a:solidFill>
                  <a:srgbClr val="FFFFFF"/>
                </a:solidFill>
                <a:latin typeface="Open Sans Semibold" charset="0"/>
                <a:ea typeface="Open Sans Semibold" charset="0"/>
                <a:cs typeface="Open Sans Semibold" charset="0"/>
              </a:rPr>
              <a:t>Aetna’s Prescription </a:t>
            </a:r>
            <a:br>
              <a:rPr lang="en-US" sz="2800" b="1" dirty="0">
                <a:solidFill>
                  <a:srgbClr val="FFFFFF"/>
                </a:solidFill>
                <a:latin typeface="Open Sans Semibold" charset="0"/>
                <a:ea typeface="Open Sans Semibold" charset="0"/>
                <a:cs typeface="Open Sans Semibold" charset="0"/>
              </a:rPr>
            </a:br>
            <a:r>
              <a:rPr lang="en-US" sz="2800" b="1" dirty="0">
                <a:solidFill>
                  <a:srgbClr val="FFFFFF"/>
                </a:solidFill>
                <a:latin typeface="Open Sans Semibold" charset="0"/>
                <a:ea typeface="Open Sans Semibold" charset="0"/>
                <a:cs typeface="Open Sans Semibold" charset="0"/>
              </a:rPr>
              <a:t>Drug Plan offers you:</a:t>
            </a:r>
          </a:p>
        </p:txBody>
      </p:sp>
      <p:grpSp>
        <p:nvGrpSpPr>
          <p:cNvPr id="22" name="Group 21"/>
          <p:cNvGrpSpPr/>
          <p:nvPr/>
        </p:nvGrpSpPr>
        <p:grpSpPr>
          <a:xfrm>
            <a:off x="486729" y="2217145"/>
            <a:ext cx="365291" cy="495381"/>
            <a:chOff x="6017940" y="350381"/>
            <a:chExt cx="437087" cy="592746"/>
          </a:xfrm>
          <a:solidFill>
            <a:schemeClr val="bg1">
              <a:lumMod val="65000"/>
              <a:lumOff val="35000"/>
            </a:schemeClr>
          </a:solidFill>
        </p:grpSpPr>
        <p:sp>
          <p:nvSpPr>
            <p:cNvPr id="23" name="Freeform 131"/>
            <p:cNvSpPr>
              <a:spLocks/>
            </p:cNvSpPr>
            <p:nvPr/>
          </p:nvSpPr>
          <p:spPr bwMode="auto">
            <a:xfrm>
              <a:off x="6017940" y="459965"/>
              <a:ext cx="437087" cy="483162"/>
            </a:xfrm>
            <a:custGeom>
              <a:avLst/>
              <a:gdLst>
                <a:gd name="T0" fmla="*/ 1640 w 1755"/>
                <a:gd name="T1" fmla="*/ 0 h 1940"/>
                <a:gd name="T2" fmla="*/ 1543 w 1755"/>
                <a:gd name="T3" fmla="*/ 0 h 1940"/>
                <a:gd name="T4" fmla="*/ 1543 w 1755"/>
                <a:gd name="T5" fmla="*/ 1287 h 1940"/>
                <a:gd name="T6" fmla="*/ 1525 w 1755"/>
                <a:gd name="T7" fmla="*/ 1349 h 1940"/>
                <a:gd name="T8" fmla="*/ 1473 w 1755"/>
                <a:gd name="T9" fmla="*/ 1393 h 1940"/>
                <a:gd name="T10" fmla="*/ 1411 w 1755"/>
                <a:gd name="T11" fmla="*/ 1411 h 1940"/>
                <a:gd name="T12" fmla="*/ 1349 w 1755"/>
                <a:gd name="T13" fmla="*/ 1428 h 1940"/>
                <a:gd name="T14" fmla="*/ 1296 w 1755"/>
                <a:gd name="T15" fmla="*/ 1428 h 1940"/>
                <a:gd name="T16" fmla="*/ 1279 w 1755"/>
                <a:gd name="T17" fmla="*/ 1428 h 1940"/>
                <a:gd name="T18" fmla="*/ 1261 w 1755"/>
                <a:gd name="T19" fmla="*/ 1437 h 1940"/>
                <a:gd name="T20" fmla="*/ 1243 w 1755"/>
                <a:gd name="T21" fmla="*/ 1446 h 1940"/>
                <a:gd name="T22" fmla="*/ 1235 w 1755"/>
                <a:gd name="T23" fmla="*/ 1464 h 1940"/>
                <a:gd name="T24" fmla="*/ 1226 w 1755"/>
                <a:gd name="T25" fmla="*/ 1481 h 1940"/>
                <a:gd name="T26" fmla="*/ 1226 w 1755"/>
                <a:gd name="T27" fmla="*/ 1499 h 1940"/>
                <a:gd name="T28" fmla="*/ 1226 w 1755"/>
                <a:gd name="T29" fmla="*/ 1543 h 1940"/>
                <a:gd name="T30" fmla="*/ 1208 w 1755"/>
                <a:gd name="T31" fmla="*/ 1596 h 1940"/>
                <a:gd name="T32" fmla="*/ 1190 w 1755"/>
                <a:gd name="T33" fmla="*/ 1658 h 1940"/>
                <a:gd name="T34" fmla="*/ 1146 w 1755"/>
                <a:gd name="T35" fmla="*/ 1693 h 1940"/>
                <a:gd name="T36" fmla="*/ 1085 w 1755"/>
                <a:gd name="T37" fmla="*/ 1711 h 1940"/>
                <a:gd name="T38" fmla="*/ 212 w 1755"/>
                <a:gd name="T39" fmla="*/ 1711 h 1940"/>
                <a:gd name="T40" fmla="*/ 212 w 1755"/>
                <a:gd name="T41" fmla="*/ 0 h 1940"/>
                <a:gd name="T42" fmla="*/ 115 w 1755"/>
                <a:gd name="T43" fmla="*/ 0 h 1940"/>
                <a:gd name="T44" fmla="*/ 80 w 1755"/>
                <a:gd name="T45" fmla="*/ 0 h 1940"/>
                <a:gd name="T46" fmla="*/ 45 w 1755"/>
                <a:gd name="T47" fmla="*/ 18 h 1940"/>
                <a:gd name="T48" fmla="*/ 18 w 1755"/>
                <a:gd name="T49" fmla="*/ 45 h 1940"/>
                <a:gd name="T50" fmla="*/ 0 w 1755"/>
                <a:gd name="T51" fmla="*/ 71 h 1940"/>
                <a:gd name="T52" fmla="*/ 0 w 1755"/>
                <a:gd name="T53" fmla="*/ 115 h 1940"/>
                <a:gd name="T54" fmla="*/ 0 w 1755"/>
                <a:gd name="T55" fmla="*/ 1825 h 1940"/>
                <a:gd name="T56" fmla="*/ 0 w 1755"/>
                <a:gd name="T57" fmla="*/ 1860 h 1940"/>
                <a:gd name="T58" fmla="*/ 18 w 1755"/>
                <a:gd name="T59" fmla="*/ 1896 h 1940"/>
                <a:gd name="T60" fmla="*/ 45 w 1755"/>
                <a:gd name="T61" fmla="*/ 1922 h 1940"/>
                <a:gd name="T62" fmla="*/ 80 w 1755"/>
                <a:gd name="T63" fmla="*/ 1940 h 1940"/>
                <a:gd name="T64" fmla="*/ 115 w 1755"/>
                <a:gd name="T65" fmla="*/ 1940 h 1940"/>
                <a:gd name="T66" fmla="*/ 1640 w 1755"/>
                <a:gd name="T67" fmla="*/ 1940 h 1940"/>
                <a:gd name="T68" fmla="*/ 1675 w 1755"/>
                <a:gd name="T69" fmla="*/ 1940 h 1940"/>
                <a:gd name="T70" fmla="*/ 1711 w 1755"/>
                <a:gd name="T71" fmla="*/ 1922 h 1940"/>
                <a:gd name="T72" fmla="*/ 1737 w 1755"/>
                <a:gd name="T73" fmla="*/ 1896 h 1940"/>
                <a:gd name="T74" fmla="*/ 1755 w 1755"/>
                <a:gd name="T75" fmla="*/ 1860 h 1940"/>
                <a:gd name="T76" fmla="*/ 1755 w 1755"/>
                <a:gd name="T77" fmla="*/ 1825 h 1940"/>
                <a:gd name="T78" fmla="*/ 1755 w 1755"/>
                <a:gd name="T79" fmla="*/ 115 h 1940"/>
                <a:gd name="T80" fmla="*/ 1755 w 1755"/>
                <a:gd name="T81" fmla="*/ 71 h 1940"/>
                <a:gd name="T82" fmla="*/ 1737 w 1755"/>
                <a:gd name="T83" fmla="*/ 45 h 1940"/>
                <a:gd name="T84" fmla="*/ 1711 w 1755"/>
                <a:gd name="T85" fmla="*/ 18 h 1940"/>
                <a:gd name="T86" fmla="*/ 1675 w 1755"/>
                <a:gd name="T87" fmla="*/ 0 h 1940"/>
                <a:gd name="T88" fmla="*/ 1640 w 1755"/>
                <a:gd name="T89" fmla="*/ 0 h 1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55" h="1940">
                  <a:moveTo>
                    <a:pt x="1640" y="0"/>
                  </a:moveTo>
                  <a:lnTo>
                    <a:pt x="1543" y="0"/>
                  </a:lnTo>
                  <a:lnTo>
                    <a:pt x="1543" y="1287"/>
                  </a:lnTo>
                  <a:lnTo>
                    <a:pt x="1525" y="1349"/>
                  </a:lnTo>
                  <a:lnTo>
                    <a:pt x="1473" y="1393"/>
                  </a:lnTo>
                  <a:lnTo>
                    <a:pt x="1411" y="1411"/>
                  </a:lnTo>
                  <a:lnTo>
                    <a:pt x="1349" y="1428"/>
                  </a:lnTo>
                  <a:lnTo>
                    <a:pt x="1296" y="1428"/>
                  </a:lnTo>
                  <a:lnTo>
                    <a:pt x="1279" y="1428"/>
                  </a:lnTo>
                  <a:lnTo>
                    <a:pt x="1261" y="1437"/>
                  </a:lnTo>
                  <a:lnTo>
                    <a:pt x="1243" y="1446"/>
                  </a:lnTo>
                  <a:lnTo>
                    <a:pt x="1235" y="1464"/>
                  </a:lnTo>
                  <a:lnTo>
                    <a:pt x="1226" y="1481"/>
                  </a:lnTo>
                  <a:lnTo>
                    <a:pt x="1226" y="1499"/>
                  </a:lnTo>
                  <a:lnTo>
                    <a:pt x="1226" y="1543"/>
                  </a:lnTo>
                  <a:lnTo>
                    <a:pt x="1208" y="1596"/>
                  </a:lnTo>
                  <a:lnTo>
                    <a:pt x="1190" y="1658"/>
                  </a:lnTo>
                  <a:lnTo>
                    <a:pt x="1146" y="1693"/>
                  </a:lnTo>
                  <a:lnTo>
                    <a:pt x="1085" y="1711"/>
                  </a:lnTo>
                  <a:lnTo>
                    <a:pt x="212" y="1711"/>
                  </a:lnTo>
                  <a:lnTo>
                    <a:pt x="212" y="0"/>
                  </a:lnTo>
                  <a:lnTo>
                    <a:pt x="115" y="0"/>
                  </a:lnTo>
                  <a:lnTo>
                    <a:pt x="80" y="0"/>
                  </a:lnTo>
                  <a:lnTo>
                    <a:pt x="45" y="18"/>
                  </a:lnTo>
                  <a:lnTo>
                    <a:pt x="18" y="45"/>
                  </a:lnTo>
                  <a:lnTo>
                    <a:pt x="0" y="71"/>
                  </a:lnTo>
                  <a:lnTo>
                    <a:pt x="0" y="115"/>
                  </a:lnTo>
                  <a:lnTo>
                    <a:pt x="0" y="1825"/>
                  </a:lnTo>
                  <a:lnTo>
                    <a:pt x="0" y="1860"/>
                  </a:lnTo>
                  <a:lnTo>
                    <a:pt x="18" y="1896"/>
                  </a:lnTo>
                  <a:lnTo>
                    <a:pt x="45" y="1922"/>
                  </a:lnTo>
                  <a:lnTo>
                    <a:pt x="80" y="1940"/>
                  </a:lnTo>
                  <a:lnTo>
                    <a:pt x="115" y="1940"/>
                  </a:lnTo>
                  <a:lnTo>
                    <a:pt x="1640" y="1940"/>
                  </a:lnTo>
                  <a:lnTo>
                    <a:pt x="1675" y="1940"/>
                  </a:lnTo>
                  <a:lnTo>
                    <a:pt x="1711" y="1922"/>
                  </a:lnTo>
                  <a:lnTo>
                    <a:pt x="1737" y="1896"/>
                  </a:lnTo>
                  <a:lnTo>
                    <a:pt x="1755" y="1860"/>
                  </a:lnTo>
                  <a:lnTo>
                    <a:pt x="1755" y="1825"/>
                  </a:lnTo>
                  <a:lnTo>
                    <a:pt x="1755" y="115"/>
                  </a:lnTo>
                  <a:lnTo>
                    <a:pt x="1755" y="71"/>
                  </a:lnTo>
                  <a:lnTo>
                    <a:pt x="1737" y="45"/>
                  </a:lnTo>
                  <a:lnTo>
                    <a:pt x="1711" y="18"/>
                  </a:lnTo>
                  <a:lnTo>
                    <a:pt x="1675" y="0"/>
                  </a:lnTo>
                  <a:lnTo>
                    <a:pt x="16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24" name="Freeform 132"/>
            <p:cNvSpPr>
              <a:spLocks noEditPoints="1"/>
            </p:cNvSpPr>
            <p:nvPr/>
          </p:nvSpPr>
          <p:spPr bwMode="auto">
            <a:xfrm>
              <a:off x="6112580" y="350381"/>
              <a:ext cx="248057" cy="177823"/>
            </a:xfrm>
            <a:custGeom>
              <a:avLst/>
              <a:gdLst>
                <a:gd name="T0" fmla="*/ 943 w 996"/>
                <a:gd name="T1" fmla="*/ 282 h 714"/>
                <a:gd name="T2" fmla="*/ 775 w 996"/>
                <a:gd name="T3" fmla="*/ 282 h 714"/>
                <a:gd name="T4" fmla="*/ 758 w 996"/>
                <a:gd name="T5" fmla="*/ 167 h 714"/>
                <a:gd name="T6" fmla="*/ 696 w 996"/>
                <a:gd name="T7" fmla="*/ 79 h 714"/>
                <a:gd name="T8" fmla="*/ 608 w 996"/>
                <a:gd name="T9" fmla="*/ 17 h 714"/>
                <a:gd name="T10" fmla="*/ 493 w 996"/>
                <a:gd name="T11" fmla="*/ 0 h 714"/>
                <a:gd name="T12" fmla="*/ 387 w 996"/>
                <a:gd name="T13" fmla="*/ 17 h 714"/>
                <a:gd name="T14" fmla="*/ 299 w 996"/>
                <a:gd name="T15" fmla="*/ 79 h 714"/>
                <a:gd name="T16" fmla="*/ 238 w 996"/>
                <a:gd name="T17" fmla="*/ 167 h 714"/>
                <a:gd name="T18" fmla="*/ 211 w 996"/>
                <a:gd name="T19" fmla="*/ 282 h 714"/>
                <a:gd name="T20" fmla="*/ 52 w 996"/>
                <a:gd name="T21" fmla="*/ 282 h 714"/>
                <a:gd name="T22" fmla="*/ 35 w 996"/>
                <a:gd name="T23" fmla="*/ 282 h 714"/>
                <a:gd name="T24" fmla="*/ 8 w 996"/>
                <a:gd name="T25" fmla="*/ 299 h 714"/>
                <a:gd name="T26" fmla="*/ 0 w 996"/>
                <a:gd name="T27" fmla="*/ 317 h 714"/>
                <a:gd name="T28" fmla="*/ 0 w 996"/>
                <a:gd name="T29" fmla="*/ 335 h 714"/>
                <a:gd name="T30" fmla="*/ 0 w 996"/>
                <a:gd name="T31" fmla="*/ 652 h 714"/>
                <a:gd name="T32" fmla="*/ 0 w 996"/>
                <a:gd name="T33" fmla="*/ 678 h 714"/>
                <a:gd name="T34" fmla="*/ 8 w 996"/>
                <a:gd name="T35" fmla="*/ 696 h 714"/>
                <a:gd name="T36" fmla="*/ 35 w 996"/>
                <a:gd name="T37" fmla="*/ 705 h 714"/>
                <a:gd name="T38" fmla="*/ 52 w 996"/>
                <a:gd name="T39" fmla="*/ 714 h 714"/>
                <a:gd name="T40" fmla="*/ 943 w 996"/>
                <a:gd name="T41" fmla="*/ 714 h 714"/>
                <a:gd name="T42" fmla="*/ 960 w 996"/>
                <a:gd name="T43" fmla="*/ 705 h 714"/>
                <a:gd name="T44" fmla="*/ 978 w 996"/>
                <a:gd name="T45" fmla="*/ 696 h 714"/>
                <a:gd name="T46" fmla="*/ 996 w 996"/>
                <a:gd name="T47" fmla="*/ 678 h 714"/>
                <a:gd name="T48" fmla="*/ 996 w 996"/>
                <a:gd name="T49" fmla="*/ 652 h 714"/>
                <a:gd name="T50" fmla="*/ 996 w 996"/>
                <a:gd name="T51" fmla="*/ 335 h 714"/>
                <a:gd name="T52" fmla="*/ 996 w 996"/>
                <a:gd name="T53" fmla="*/ 317 h 714"/>
                <a:gd name="T54" fmla="*/ 978 w 996"/>
                <a:gd name="T55" fmla="*/ 299 h 714"/>
                <a:gd name="T56" fmla="*/ 960 w 996"/>
                <a:gd name="T57" fmla="*/ 282 h 714"/>
                <a:gd name="T58" fmla="*/ 943 w 996"/>
                <a:gd name="T59" fmla="*/ 282 h 714"/>
                <a:gd name="T60" fmla="*/ 493 w 996"/>
                <a:gd name="T61" fmla="*/ 396 h 714"/>
                <a:gd name="T62" fmla="*/ 458 w 996"/>
                <a:gd name="T63" fmla="*/ 388 h 714"/>
                <a:gd name="T64" fmla="*/ 431 w 996"/>
                <a:gd name="T65" fmla="*/ 370 h 714"/>
                <a:gd name="T66" fmla="*/ 405 w 996"/>
                <a:gd name="T67" fmla="*/ 343 h 714"/>
                <a:gd name="T68" fmla="*/ 387 w 996"/>
                <a:gd name="T69" fmla="*/ 317 h 714"/>
                <a:gd name="T70" fmla="*/ 379 w 996"/>
                <a:gd name="T71" fmla="*/ 282 h 714"/>
                <a:gd name="T72" fmla="*/ 387 w 996"/>
                <a:gd name="T73" fmla="*/ 238 h 714"/>
                <a:gd name="T74" fmla="*/ 405 w 996"/>
                <a:gd name="T75" fmla="*/ 211 h 714"/>
                <a:gd name="T76" fmla="*/ 431 w 996"/>
                <a:gd name="T77" fmla="*/ 185 h 714"/>
                <a:gd name="T78" fmla="*/ 458 w 996"/>
                <a:gd name="T79" fmla="*/ 167 h 714"/>
                <a:gd name="T80" fmla="*/ 493 w 996"/>
                <a:gd name="T81" fmla="*/ 158 h 714"/>
                <a:gd name="T82" fmla="*/ 537 w 996"/>
                <a:gd name="T83" fmla="*/ 167 h 714"/>
                <a:gd name="T84" fmla="*/ 564 w 996"/>
                <a:gd name="T85" fmla="*/ 185 h 714"/>
                <a:gd name="T86" fmla="*/ 590 w 996"/>
                <a:gd name="T87" fmla="*/ 211 h 714"/>
                <a:gd name="T88" fmla="*/ 608 w 996"/>
                <a:gd name="T89" fmla="*/ 238 h 714"/>
                <a:gd name="T90" fmla="*/ 617 w 996"/>
                <a:gd name="T91" fmla="*/ 282 h 714"/>
                <a:gd name="T92" fmla="*/ 608 w 996"/>
                <a:gd name="T93" fmla="*/ 317 h 714"/>
                <a:gd name="T94" fmla="*/ 590 w 996"/>
                <a:gd name="T95" fmla="*/ 343 h 714"/>
                <a:gd name="T96" fmla="*/ 564 w 996"/>
                <a:gd name="T97" fmla="*/ 370 h 714"/>
                <a:gd name="T98" fmla="*/ 537 w 996"/>
                <a:gd name="T99" fmla="*/ 388 h 714"/>
                <a:gd name="T100" fmla="*/ 493 w 996"/>
                <a:gd name="T101" fmla="*/ 39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6" h="714">
                  <a:moveTo>
                    <a:pt x="943" y="282"/>
                  </a:moveTo>
                  <a:lnTo>
                    <a:pt x="775" y="282"/>
                  </a:lnTo>
                  <a:lnTo>
                    <a:pt x="758" y="167"/>
                  </a:lnTo>
                  <a:lnTo>
                    <a:pt x="696" y="79"/>
                  </a:lnTo>
                  <a:lnTo>
                    <a:pt x="608" y="17"/>
                  </a:lnTo>
                  <a:lnTo>
                    <a:pt x="493" y="0"/>
                  </a:lnTo>
                  <a:lnTo>
                    <a:pt x="387" y="17"/>
                  </a:lnTo>
                  <a:lnTo>
                    <a:pt x="299" y="79"/>
                  </a:lnTo>
                  <a:lnTo>
                    <a:pt x="238" y="167"/>
                  </a:lnTo>
                  <a:lnTo>
                    <a:pt x="211" y="282"/>
                  </a:lnTo>
                  <a:lnTo>
                    <a:pt x="52" y="282"/>
                  </a:lnTo>
                  <a:lnTo>
                    <a:pt x="35" y="282"/>
                  </a:lnTo>
                  <a:lnTo>
                    <a:pt x="8" y="299"/>
                  </a:lnTo>
                  <a:lnTo>
                    <a:pt x="0" y="317"/>
                  </a:lnTo>
                  <a:lnTo>
                    <a:pt x="0" y="335"/>
                  </a:lnTo>
                  <a:lnTo>
                    <a:pt x="0" y="652"/>
                  </a:lnTo>
                  <a:lnTo>
                    <a:pt x="0" y="678"/>
                  </a:lnTo>
                  <a:lnTo>
                    <a:pt x="8" y="696"/>
                  </a:lnTo>
                  <a:lnTo>
                    <a:pt x="35" y="705"/>
                  </a:lnTo>
                  <a:lnTo>
                    <a:pt x="52" y="714"/>
                  </a:lnTo>
                  <a:lnTo>
                    <a:pt x="943" y="714"/>
                  </a:lnTo>
                  <a:lnTo>
                    <a:pt x="960" y="705"/>
                  </a:lnTo>
                  <a:lnTo>
                    <a:pt x="978" y="696"/>
                  </a:lnTo>
                  <a:lnTo>
                    <a:pt x="996" y="678"/>
                  </a:lnTo>
                  <a:lnTo>
                    <a:pt x="996" y="652"/>
                  </a:lnTo>
                  <a:lnTo>
                    <a:pt x="996" y="335"/>
                  </a:lnTo>
                  <a:lnTo>
                    <a:pt x="996" y="317"/>
                  </a:lnTo>
                  <a:lnTo>
                    <a:pt x="978" y="299"/>
                  </a:lnTo>
                  <a:lnTo>
                    <a:pt x="960" y="282"/>
                  </a:lnTo>
                  <a:lnTo>
                    <a:pt x="943" y="282"/>
                  </a:lnTo>
                  <a:close/>
                  <a:moveTo>
                    <a:pt x="493" y="396"/>
                  </a:moveTo>
                  <a:lnTo>
                    <a:pt x="458" y="388"/>
                  </a:lnTo>
                  <a:lnTo>
                    <a:pt x="431" y="370"/>
                  </a:lnTo>
                  <a:lnTo>
                    <a:pt x="405" y="343"/>
                  </a:lnTo>
                  <a:lnTo>
                    <a:pt x="387" y="317"/>
                  </a:lnTo>
                  <a:lnTo>
                    <a:pt x="379" y="282"/>
                  </a:lnTo>
                  <a:lnTo>
                    <a:pt x="387" y="238"/>
                  </a:lnTo>
                  <a:lnTo>
                    <a:pt x="405" y="211"/>
                  </a:lnTo>
                  <a:lnTo>
                    <a:pt x="431" y="185"/>
                  </a:lnTo>
                  <a:lnTo>
                    <a:pt x="458" y="167"/>
                  </a:lnTo>
                  <a:lnTo>
                    <a:pt x="493" y="158"/>
                  </a:lnTo>
                  <a:lnTo>
                    <a:pt x="537" y="167"/>
                  </a:lnTo>
                  <a:lnTo>
                    <a:pt x="564" y="185"/>
                  </a:lnTo>
                  <a:lnTo>
                    <a:pt x="590" y="211"/>
                  </a:lnTo>
                  <a:lnTo>
                    <a:pt x="608" y="238"/>
                  </a:lnTo>
                  <a:lnTo>
                    <a:pt x="617" y="282"/>
                  </a:lnTo>
                  <a:lnTo>
                    <a:pt x="608" y="317"/>
                  </a:lnTo>
                  <a:lnTo>
                    <a:pt x="590" y="343"/>
                  </a:lnTo>
                  <a:lnTo>
                    <a:pt x="564" y="370"/>
                  </a:lnTo>
                  <a:lnTo>
                    <a:pt x="537" y="388"/>
                  </a:lnTo>
                  <a:lnTo>
                    <a:pt x="493" y="3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25" name="Freeform 133"/>
            <p:cNvSpPr>
              <a:spLocks noEditPoints="1"/>
            </p:cNvSpPr>
            <p:nvPr/>
          </p:nvSpPr>
          <p:spPr bwMode="auto">
            <a:xfrm>
              <a:off x="6110338" y="582997"/>
              <a:ext cx="201982" cy="210699"/>
            </a:xfrm>
            <a:custGeom>
              <a:avLst/>
              <a:gdLst>
                <a:gd name="T0" fmla="*/ 714 w 811"/>
                <a:gd name="T1" fmla="*/ 767 h 846"/>
                <a:gd name="T2" fmla="*/ 608 w 811"/>
                <a:gd name="T3" fmla="*/ 635 h 846"/>
                <a:gd name="T4" fmla="*/ 564 w 811"/>
                <a:gd name="T5" fmla="*/ 458 h 846"/>
                <a:gd name="T6" fmla="*/ 634 w 811"/>
                <a:gd name="T7" fmla="*/ 361 h 846"/>
                <a:gd name="T8" fmla="*/ 740 w 811"/>
                <a:gd name="T9" fmla="*/ 309 h 846"/>
                <a:gd name="T10" fmla="*/ 767 w 811"/>
                <a:gd name="T11" fmla="*/ 282 h 846"/>
                <a:gd name="T12" fmla="*/ 740 w 811"/>
                <a:gd name="T13" fmla="*/ 265 h 846"/>
                <a:gd name="T14" fmla="*/ 626 w 811"/>
                <a:gd name="T15" fmla="*/ 265 h 846"/>
                <a:gd name="T16" fmla="*/ 546 w 811"/>
                <a:gd name="T17" fmla="*/ 265 h 846"/>
                <a:gd name="T18" fmla="*/ 520 w 811"/>
                <a:gd name="T19" fmla="*/ 282 h 846"/>
                <a:gd name="T20" fmla="*/ 555 w 811"/>
                <a:gd name="T21" fmla="*/ 309 h 846"/>
                <a:gd name="T22" fmla="*/ 581 w 811"/>
                <a:gd name="T23" fmla="*/ 335 h 846"/>
                <a:gd name="T24" fmla="*/ 564 w 811"/>
                <a:gd name="T25" fmla="*/ 379 h 846"/>
                <a:gd name="T26" fmla="*/ 493 w 811"/>
                <a:gd name="T27" fmla="*/ 450 h 846"/>
                <a:gd name="T28" fmla="*/ 440 w 811"/>
                <a:gd name="T29" fmla="*/ 361 h 846"/>
                <a:gd name="T30" fmla="*/ 388 w 811"/>
                <a:gd name="T31" fmla="*/ 300 h 846"/>
                <a:gd name="T32" fmla="*/ 467 w 811"/>
                <a:gd name="T33" fmla="*/ 247 h 846"/>
                <a:gd name="T34" fmla="*/ 511 w 811"/>
                <a:gd name="T35" fmla="*/ 141 h 846"/>
                <a:gd name="T36" fmla="*/ 449 w 811"/>
                <a:gd name="T37" fmla="*/ 35 h 846"/>
                <a:gd name="T38" fmla="*/ 229 w 811"/>
                <a:gd name="T39" fmla="*/ 0 h 846"/>
                <a:gd name="T40" fmla="*/ 0 w 811"/>
                <a:gd name="T41" fmla="*/ 9 h 846"/>
                <a:gd name="T42" fmla="*/ 0 w 811"/>
                <a:gd name="T43" fmla="*/ 35 h 846"/>
                <a:gd name="T44" fmla="*/ 61 w 811"/>
                <a:gd name="T45" fmla="*/ 53 h 846"/>
                <a:gd name="T46" fmla="*/ 79 w 811"/>
                <a:gd name="T47" fmla="*/ 123 h 846"/>
                <a:gd name="T48" fmla="*/ 79 w 811"/>
                <a:gd name="T49" fmla="*/ 441 h 846"/>
                <a:gd name="T50" fmla="*/ 70 w 811"/>
                <a:gd name="T51" fmla="*/ 520 h 846"/>
                <a:gd name="T52" fmla="*/ 26 w 811"/>
                <a:gd name="T53" fmla="*/ 538 h 846"/>
                <a:gd name="T54" fmla="*/ 0 w 811"/>
                <a:gd name="T55" fmla="*/ 564 h 846"/>
                <a:gd name="T56" fmla="*/ 26 w 811"/>
                <a:gd name="T57" fmla="*/ 582 h 846"/>
                <a:gd name="T58" fmla="*/ 141 w 811"/>
                <a:gd name="T59" fmla="*/ 582 h 846"/>
                <a:gd name="T60" fmla="*/ 299 w 811"/>
                <a:gd name="T61" fmla="*/ 564 h 846"/>
                <a:gd name="T62" fmla="*/ 282 w 811"/>
                <a:gd name="T63" fmla="*/ 547 h 846"/>
                <a:gd name="T64" fmla="*/ 220 w 811"/>
                <a:gd name="T65" fmla="*/ 511 h 846"/>
                <a:gd name="T66" fmla="*/ 238 w 811"/>
                <a:gd name="T67" fmla="*/ 335 h 846"/>
                <a:gd name="T68" fmla="*/ 343 w 811"/>
                <a:gd name="T69" fmla="*/ 467 h 846"/>
                <a:gd name="T70" fmla="*/ 379 w 811"/>
                <a:gd name="T71" fmla="*/ 626 h 846"/>
                <a:gd name="T72" fmla="*/ 273 w 811"/>
                <a:gd name="T73" fmla="*/ 758 h 846"/>
                <a:gd name="T74" fmla="*/ 185 w 811"/>
                <a:gd name="T75" fmla="*/ 802 h 846"/>
                <a:gd name="T76" fmla="*/ 158 w 811"/>
                <a:gd name="T77" fmla="*/ 820 h 846"/>
                <a:gd name="T78" fmla="*/ 194 w 811"/>
                <a:gd name="T79" fmla="*/ 846 h 846"/>
                <a:gd name="T80" fmla="*/ 282 w 811"/>
                <a:gd name="T81" fmla="*/ 837 h 846"/>
                <a:gd name="T82" fmla="*/ 396 w 811"/>
                <a:gd name="T83" fmla="*/ 846 h 846"/>
                <a:gd name="T84" fmla="*/ 423 w 811"/>
                <a:gd name="T85" fmla="*/ 820 h 846"/>
                <a:gd name="T86" fmla="*/ 361 w 811"/>
                <a:gd name="T87" fmla="*/ 793 h 846"/>
                <a:gd name="T88" fmla="*/ 361 w 811"/>
                <a:gd name="T89" fmla="*/ 732 h 846"/>
                <a:gd name="T90" fmla="*/ 520 w 811"/>
                <a:gd name="T91" fmla="*/ 732 h 846"/>
                <a:gd name="T92" fmla="*/ 537 w 811"/>
                <a:gd name="T93" fmla="*/ 793 h 846"/>
                <a:gd name="T94" fmla="*/ 485 w 811"/>
                <a:gd name="T95" fmla="*/ 811 h 846"/>
                <a:gd name="T96" fmla="*/ 476 w 811"/>
                <a:gd name="T97" fmla="*/ 837 h 846"/>
                <a:gd name="T98" fmla="*/ 511 w 811"/>
                <a:gd name="T99" fmla="*/ 846 h 846"/>
                <a:gd name="T100" fmla="*/ 775 w 811"/>
                <a:gd name="T101" fmla="*/ 846 h 846"/>
                <a:gd name="T102" fmla="*/ 811 w 811"/>
                <a:gd name="T103" fmla="*/ 829 h 846"/>
                <a:gd name="T104" fmla="*/ 793 w 811"/>
                <a:gd name="T105" fmla="*/ 802 h 846"/>
                <a:gd name="T106" fmla="*/ 282 w 811"/>
                <a:gd name="T107" fmla="*/ 44 h 846"/>
                <a:gd name="T108" fmla="*/ 352 w 811"/>
                <a:gd name="T109" fmla="*/ 115 h 846"/>
                <a:gd name="T110" fmla="*/ 335 w 811"/>
                <a:gd name="T111" fmla="*/ 220 h 846"/>
                <a:gd name="T112" fmla="*/ 220 w 811"/>
                <a:gd name="T113" fmla="*/ 265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1" h="846">
                  <a:moveTo>
                    <a:pt x="775" y="802"/>
                  </a:moveTo>
                  <a:lnTo>
                    <a:pt x="758" y="793"/>
                  </a:lnTo>
                  <a:lnTo>
                    <a:pt x="731" y="785"/>
                  </a:lnTo>
                  <a:lnTo>
                    <a:pt x="714" y="767"/>
                  </a:lnTo>
                  <a:lnTo>
                    <a:pt x="687" y="741"/>
                  </a:lnTo>
                  <a:lnTo>
                    <a:pt x="670" y="714"/>
                  </a:lnTo>
                  <a:lnTo>
                    <a:pt x="634" y="670"/>
                  </a:lnTo>
                  <a:lnTo>
                    <a:pt x="608" y="635"/>
                  </a:lnTo>
                  <a:lnTo>
                    <a:pt x="581" y="582"/>
                  </a:lnTo>
                  <a:lnTo>
                    <a:pt x="546" y="529"/>
                  </a:lnTo>
                  <a:lnTo>
                    <a:pt x="529" y="503"/>
                  </a:lnTo>
                  <a:lnTo>
                    <a:pt x="564" y="458"/>
                  </a:lnTo>
                  <a:lnTo>
                    <a:pt x="590" y="432"/>
                  </a:lnTo>
                  <a:lnTo>
                    <a:pt x="608" y="397"/>
                  </a:lnTo>
                  <a:lnTo>
                    <a:pt x="626" y="379"/>
                  </a:lnTo>
                  <a:lnTo>
                    <a:pt x="634" y="361"/>
                  </a:lnTo>
                  <a:lnTo>
                    <a:pt x="661" y="344"/>
                  </a:lnTo>
                  <a:lnTo>
                    <a:pt x="687" y="326"/>
                  </a:lnTo>
                  <a:lnTo>
                    <a:pt x="714" y="309"/>
                  </a:lnTo>
                  <a:lnTo>
                    <a:pt x="740" y="309"/>
                  </a:lnTo>
                  <a:lnTo>
                    <a:pt x="758" y="300"/>
                  </a:lnTo>
                  <a:lnTo>
                    <a:pt x="767" y="300"/>
                  </a:lnTo>
                  <a:lnTo>
                    <a:pt x="767" y="291"/>
                  </a:lnTo>
                  <a:lnTo>
                    <a:pt x="767" y="282"/>
                  </a:lnTo>
                  <a:lnTo>
                    <a:pt x="767" y="282"/>
                  </a:lnTo>
                  <a:lnTo>
                    <a:pt x="767" y="273"/>
                  </a:lnTo>
                  <a:lnTo>
                    <a:pt x="758" y="265"/>
                  </a:lnTo>
                  <a:lnTo>
                    <a:pt x="740" y="265"/>
                  </a:lnTo>
                  <a:lnTo>
                    <a:pt x="731" y="265"/>
                  </a:lnTo>
                  <a:lnTo>
                    <a:pt x="705" y="265"/>
                  </a:lnTo>
                  <a:lnTo>
                    <a:pt x="661" y="265"/>
                  </a:lnTo>
                  <a:lnTo>
                    <a:pt x="626" y="265"/>
                  </a:lnTo>
                  <a:lnTo>
                    <a:pt x="608" y="265"/>
                  </a:lnTo>
                  <a:lnTo>
                    <a:pt x="573" y="265"/>
                  </a:lnTo>
                  <a:lnTo>
                    <a:pt x="555" y="265"/>
                  </a:lnTo>
                  <a:lnTo>
                    <a:pt x="546" y="265"/>
                  </a:lnTo>
                  <a:lnTo>
                    <a:pt x="529" y="265"/>
                  </a:lnTo>
                  <a:lnTo>
                    <a:pt x="520" y="273"/>
                  </a:lnTo>
                  <a:lnTo>
                    <a:pt x="520" y="282"/>
                  </a:lnTo>
                  <a:lnTo>
                    <a:pt x="520" y="282"/>
                  </a:lnTo>
                  <a:lnTo>
                    <a:pt x="520" y="291"/>
                  </a:lnTo>
                  <a:lnTo>
                    <a:pt x="529" y="300"/>
                  </a:lnTo>
                  <a:lnTo>
                    <a:pt x="537" y="309"/>
                  </a:lnTo>
                  <a:lnTo>
                    <a:pt x="555" y="309"/>
                  </a:lnTo>
                  <a:lnTo>
                    <a:pt x="573" y="317"/>
                  </a:lnTo>
                  <a:lnTo>
                    <a:pt x="573" y="317"/>
                  </a:lnTo>
                  <a:lnTo>
                    <a:pt x="581" y="326"/>
                  </a:lnTo>
                  <a:lnTo>
                    <a:pt x="581" y="335"/>
                  </a:lnTo>
                  <a:lnTo>
                    <a:pt x="581" y="344"/>
                  </a:lnTo>
                  <a:lnTo>
                    <a:pt x="573" y="344"/>
                  </a:lnTo>
                  <a:lnTo>
                    <a:pt x="573" y="361"/>
                  </a:lnTo>
                  <a:lnTo>
                    <a:pt x="564" y="379"/>
                  </a:lnTo>
                  <a:lnTo>
                    <a:pt x="546" y="397"/>
                  </a:lnTo>
                  <a:lnTo>
                    <a:pt x="529" y="423"/>
                  </a:lnTo>
                  <a:lnTo>
                    <a:pt x="502" y="458"/>
                  </a:lnTo>
                  <a:lnTo>
                    <a:pt x="493" y="450"/>
                  </a:lnTo>
                  <a:lnTo>
                    <a:pt x="485" y="432"/>
                  </a:lnTo>
                  <a:lnTo>
                    <a:pt x="467" y="414"/>
                  </a:lnTo>
                  <a:lnTo>
                    <a:pt x="458" y="388"/>
                  </a:lnTo>
                  <a:lnTo>
                    <a:pt x="440" y="361"/>
                  </a:lnTo>
                  <a:lnTo>
                    <a:pt x="432" y="344"/>
                  </a:lnTo>
                  <a:lnTo>
                    <a:pt x="423" y="335"/>
                  </a:lnTo>
                  <a:lnTo>
                    <a:pt x="405" y="309"/>
                  </a:lnTo>
                  <a:lnTo>
                    <a:pt x="388" y="300"/>
                  </a:lnTo>
                  <a:lnTo>
                    <a:pt x="370" y="291"/>
                  </a:lnTo>
                  <a:lnTo>
                    <a:pt x="414" y="273"/>
                  </a:lnTo>
                  <a:lnTo>
                    <a:pt x="440" y="265"/>
                  </a:lnTo>
                  <a:lnTo>
                    <a:pt x="467" y="247"/>
                  </a:lnTo>
                  <a:lnTo>
                    <a:pt x="485" y="220"/>
                  </a:lnTo>
                  <a:lnTo>
                    <a:pt x="502" y="203"/>
                  </a:lnTo>
                  <a:lnTo>
                    <a:pt x="511" y="176"/>
                  </a:lnTo>
                  <a:lnTo>
                    <a:pt x="511" y="141"/>
                  </a:lnTo>
                  <a:lnTo>
                    <a:pt x="511" y="115"/>
                  </a:lnTo>
                  <a:lnTo>
                    <a:pt x="493" y="79"/>
                  </a:lnTo>
                  <a:lnTo>
                    <a:pt x="476" y="62"/>
                  </a:lnTo>
                  <a:lnTo>
                    <a:pt x="449" y="35"/>
                  </a:lnTo>
                  <a:lnTo>
                    <a:pt x="388" y="9"/>
                  </a:lnTo>
                  <a:lnTo>
                    <a:pt x="299" y="0"/>
                  </a:lnTo>
                  <a:lnTo>
                    <a:pt x="264" y="0"/>
                  </a:lnTo>
                  <a:lnTo>
                    <a:pt x="229" y="0"/>
                  </a:lnTo>
                  <a:lnTo>
                    <a:pt x="141" y="0"/>
                  </a:lnTo>
                  <a:lnTo>
                    <a:pt x="26" y="0"/>
                  </a:lnTo>
                  <a:lnTo>
                    <a:pt x="9" y="9"/>
                  </a:lnTo>
                  <a:lnTo>
                    <a:pt x="0" y="9"/>
                  </a:lnTo>
                  <a:lnTo>
                    <a:pt x="0" y="18"/>
                  </a:lnTo>
                  <a:lnTo>
                    <a:pt x="0" y="27"/>
                  </a:lnTo>
                  <a:lnTo>
                    <a:pt x="0" y="35"/>
                  </a:lnTo>
                  <a:lnTo>
                    <a:pt x="0" y="35"/>
                  </a:lnTo>
                  <a:lnTo>
                    <a:pt x="9" y="44"/>
                  </a:lnTo>
                  <a:lnTo>
                    <a:pt x="26" y="44"/>
                  </a:lnTo>
                  <a:lnTo>
                    <a:pt x="44" y="53"/>
                  </a:lnTo>
                  <a:lnTo>
                    <a:pt x="61" y="53"/>
                  </a:lnTo>
                  <a:lnTo>
                    <a:pt x="70" y="71"/>
                  </a:lnTo>
                  <a:lnTo>
                    <a:pt x="70" y="79"/>
                  </a:lnTo>
                  <a:lnTo>
                    <a:pt x="79" y="97"/>
                  </a:lnTo>
                  <a:lnTo>
                    <a:pt x="79" y="123"/>
                  </a:lnTo>
                  <a:lnTo>
                    <a:pt x="79" y="159"/>
                  </a:lnTo>
                  <a:lnTo>
                    <a:pt x="79" y="212"/>
                  </a:lnTo>
                  <a:lnTo>
                    <a:pt x="79" y="361"/>
                  </a:lnTo>
                  <a:lnTo>
                    <a:pt x="79" y="441"/>
                  </a:lnTo>
                  <a:lnTo>
                    <a:pt x="79" y="467"/>
                  </a:lnTo>
                  <a:lnTo>
                    <a:pt x="79" y="494"/>
                  </a:lnTo>
                  <a:lnTo>
                    <a:pt x="70" y="511"/>
                  </a:lnTo>
                  <a:lnTo>
                    <a:pt x="70" y="520"/>
                  </a:lnTo>
                  <a:lnTo>
                    <a:pt x="70" y="529"/>
                  </a:lnTo>
                  <a:lnTo>
                    <a:pt x="61" y="529"/>
                  </a:lnTo>
                  <a:lnTo>
                    <a:pt x="44" y="538"/>
                  </a:lnTo>
                  <a:lnTo>
                    <a:pt x="26" y="538"/>
                  </a:lnTo>
                  <a:lnTo>
                    <a:pt x="9" y="547"/>
                  </a:lnTo>
                  <a:lnTo>
                    <a:pt x="9" y="547"/>
                  </a:lnTo>
                  <a:lnTo>
                    <a:pt x="0" y="555"/>
                  </a:lnTo>
                  <a:lnTo>
                    <a:pt x="0" y="564"/>
                  </a:lnTo>
                  <a:lnTo>
                    <a:pt x="0" y="564"/>
                  </a:lnTo>
                  <a:lnTo>
                    <a:pt x="9" y="573"/>
                  </a:lnTo>
                  <a:lnTo>
                    <a:pt x="17" y="582"/>
                  </a:lnTo>
                  <a:lnTo>
                    <a:pt x="26" y="582"/>
                  </a:lnTo>
                  <a:lnTo>
                    <a:pt x="44" y="582"/>
                  </a:lnTo>
                  <a:lnTo>
                    <a:pt x="79" y="582"/>
                  </a:lnTo>
                  <a:lnTo>
                    <a:pt x="114" y="582"/>
                  </a:lnTo>
                  <a:lnTo>
                    <a:pt x="141" y="582"/>
                  </a:lnTo>
                  <a:lnTo>
                    <a:pt x="273" y="582"/>
                  </a:lnTo>
                  <a:lnTo>
                    <a:pt x="291" y="582"/>
                  </a:lnTo>
                  <a:lnTo>
                    <a:pt x="291" y="573"/>
                  </a:lnTo>
                  <a:lnTo>
                    <a:pt x="299" y="564"/>
                  </a:lnTo>
                  <a:lnTo>
                    <a:pt x="299" y="564"/>
                  </a:lnTo>
                  <a:lnTo>
                    <a:pt x="299" y="555"/>
                  </a:lnTo>
                  <a:lnTo>
                    <a:pt x="291" y="547"/>
                  </a:lnTo>
                  <a:lnTo>
                    <a:pt x="282" y="547"/>
                  </a:lnTo>
                  <a:lnTo>
                    <a:pt x="273" y="538"/>
                  </a:lnTo>
                  <a:lnTo>
                    <a:pt x="247" y="538"/>
                  </a:lnTo>
                  <a:lnTo>
                    <a:pt x="229" y="529"/>
                  </a:lnTo>
                  <a:lnTo>
                    <a:pt x="220" y="511"/>
                  </a:lnTo>
                  <a:lnTo>
                    <a:pt x="220" y="485"/>
                  </a:lnTo>
                  <a:lnTo>
                    <a:pt x="220" y="423"/>
                  </a:lnTo>
                  <a:lnTo>
                    <a:pt x="220" y="317"/>
                  </a:lnTo>
                  <a:lnTo>
                    <a:pt x="238" y="335"/>
                  </a:lnTo>
                  <a:lnTo>
                    <a:pt x="264" y="361"/>
                  </a:lnTo>
                  <a:lnTo>
                    <a:pt x="291" y="379"/>
                  </a:lnTo>
                  <a:lnTo>
                    <a:pt x="308" y="423"/>
                  </a:lnTo>
                  <a:lnTo>
                    <a:pt x="343" y="467"/>
                  </a:lnTo>
                  <a:lnTo>
                    <a:pt x="379" y="520"/>
                  </a:lnTo>
                  <a:lnTo>
                    <a:pt x="414" y="573"/>
                  </a:lnTo>
                  <a:lnTo>
                    <a:pt x="396" y="591"/>
                  </a:lnTo>
                  <a:lnTo>
                    <a:pt x="379" y="626"/>
                  </a:lnTo>
                  <a:lnTo>
                    <a:pt x="343" y="670"/>
                  </a:lnTo>
                  <a:lnTo>
                    <a:pt x="308" y="705"/>
                  </a:lnTo>
                  <a:lnTo>
                    <a:pt x="291" y="732"/>
                  </a:lnTo>
                  <a:lnTo>
                    <a:pt x="273" y="758"/>
                  </a:lnTo>
                  <a:lnTo>
                    <a:pt x="255" y="776"/>
                  </a:lnTo>
                  <a:lnTo>
                    <a:pt x="238" y="785"/>
                  </a:lnTo>
                  <a:lnTo>
                    <a:pt x="211" y="793"/>
                  </a:lnTo>
                  <a:lnTo>
                    <a:pt x="185" y="802"/>
                  </a:lnTo>
                  <a:lnTo>
                    <a:pt x="167" y="802"/>
                  </a:lnTo>
                  <a:lnTo>
                    <a:pt x="167" y="811"/>
                  </a:lnTo>
                  <a:lnTo>
                    <a:pt x="158" y="820"/>
                  </a:lnTo>
                  <a:lnTo>
                    <a:pt x="158" y="820"/>
                  </a:lnTo>
                  <a:lnTo>
                    <a:pt x="158" y="829"/>
                  </a:lnTo>
                  <a:lnTo>
                    <a:pt x="167" y="837"/>
                  </a:lnTo>
                  <a:lnTo>
                    <a:pt x="176" y="846"/>
                  </a:lnTo>
                  <a:lnTo>
                    <a:pt x="194" y="846"/>
                  </a:lnTo>
                  <a:lnTo>
                    <a:pt x="211" y="846"/>
                  </a:lnTo>
                  <a:lnTo>
                    <a:pt x="229" y="846"/>
                  </a:lnTo>
                  <a:lnTo>
                    <a:pt x="255" y="837"/>
                  </a:lnTo>
                  <a:lnTo>
                    <a:pt x="282" y="837"/>
                  </a:lnTo>
                  <a:lnTo>
                    <a:pt x="317" y="837"/>
                  </a:lnTo>
                  <a:lnTo>
                    <a:pt x="361" y="846"/>
                  </a:lnTo>
                  <a:lnTo>
                    <a:pt x="388" y="846"/>
                  </a:lnTo>
                  <a:lnTo>
                    <a:pt x="396" y="846"/>
                  </a:lnTo>
                  <a:lnTo>
                    <a:pt x="414" y="846"/>
                  </a:lnTo>
                  <a:lnTo>
                    <a:pt x="423" y="837"/>
                  </a:lnTo>
                  <a:lnTo>
                    <a:pt x="423" y="820"/>
                  </a:lnTo>
                  <a:lnTo>
                    <a:pt x="423" y="820"/>
                  </a:lnTo>
                  <a:lnTo>
                    <a:pt x="414" y="811"/>
                  </a:lnTo>
                  <a:lnTo>
                    <a:pt x="396" y="802"/>
                  </a:lnTo>
                  <a:lnTo>
                    <a:pt x="379" y="802"/>
                  </a:lnTo>
                  <a:lnTo>
                    <a:pt x="361" y="793"/>
                  </a:lnTo>
                  <a:lnTo>
                    <a:pt x="343" y="785"/>
                  </a:lnTo>
                  <a:lnTo>
                    <a:pt x="335" y="776"/>
                  </a:lnTo>
                  <a:lnTo>
                    <a:pt x="343" y="758"/>
                  </a:lnTo>
                  <a:lnTo>
                    <a:pt x="361" y="732"/>
                  </a:lnTo>
                  <a:lnTo>
                    <a:pt x="388" y="688"/>
                  </a:lnTo>
                  <a:lnTo>
                    <a:pt x="440" y="617"/>
                  </a:lnTo>
                  <a:lnTo>
                    <a:pt x="485" y="688"/>
                  </a:lnTo>
                  <a:lnTo>
                    <a:pt x="520" y="732"/>
                  </a:lnTo>
                  <a:lnTo>
                    <a:pt x="529" y="767"/>
                  </a:lnTo>
                  <a:lnTo>
                    <a:pt x="537" y="785"/>
                  </a:lnTo>
                  <a:lnTo>
                    <a:pt x="537" y="785"/>
                  </a:lnTo>
                  <a:lnTo>
                    <a:pt x="537" y="793"/>
                  </a:lnTo>
                  <a:lnTo>
                    <a:pt x="529" y="793"/>
                  </a:lnTo>
                  <a:lnTo>
                    <a:pt x="520" y="802"/>
                  </a:lnTo>
                  <a:lnTo>
                    <a:pt x="493" y="802"/>
                  </a:lnTo>
                  <a:lnTo>
                    <a:pt x="485" y="811"/>
                  </a:lnTo>
                  <a:lnTo>
                    <a:pt x="476" y="811"/>
                  </a:lnTo>
                  <a:lnTo>
                    <a:pt x="476" y="820"/>
                  </a:lnTo>
                  <a:lnTo>
                    <a:pt x="476" y="829"/>
                  </a:lnTo>
                  <a:lnTo>
                    <a:pt x="476" y="837"/>
                  </a:lnTo>
                  <a:lnTo>
                    <a:pt x="485" y="846"/>
                  </a:lnTo>
                  <a:lnTo>
                    <a:pt x="493" y="846"/>
                  </a:lnTo>
                  <a:lnTo>
                    <a:pt x="511" y="846"/>
                  </a:lnTo>
                  <a:lnTo>
                    <a:pt x="511" y="846"/>
                  </a:lnTo>
                  <a:lnTo>
                    <a:pt x="529" y="846"/>
                  </a:lnTo>
                  <a:lnTo>
                    <a:pt x="564" y="846"/>
                  </a:lnTo>
                  <a:lnTo>
                    <a:pt x="626" y="837"/>
                  </a:lnTo>
                  <a:lnTo>
                    <a:pt x="775" y="846"/>
                  </a:lnTo>
                  <a:lnTo>
                    <a:pt x="775" y="846"/>
                  </a:lnTo>
                  <a:lnTo>
                    <a:pt x="793" y="846"/>
                  </a:lnTo>
                  <a:lnTo>
                    <a:pt x="802" y="837"/>
                  </a:lnTo>
                  <a:lnTo>
                    <a:pt x="811" y="829"/>
                  </a:lnTo>
                  <a:lnTo>
                    <a:pt x="811" y="829"/>
                  </a:lnTo>
                  <a:lnTo>
                    <a:pt x="811" y="820"/>
                  </a:lnTo>
                  <a:lnTo>
                    <a:pt x="802" y="811"/>
                  </a:lnTo>
                  <a:lnTo>
                    <a:pt x="793" y="802"/>
                  </a:lnTo>
                  <a:lnTo>
                    <a:pt x="775" y="802"/>
                  </a:lnTo>
                  <a:close/>
                  <a:moveTo>
                    <a:pt x="220" y="53"/>
                  </a:moveTo>
                  <a:lnTo>
                    <a:pt x="255" y="44"/>
                  </a:lnTo>
                  <a:lnTo>
                    <a:pt x="282" y="44"/>
                  </a:lnTo>
                  <a:lnTo>
                    <a:pt x="308" y="53"/>
                  </a:lnTo>
                  <a:lnTo>
                    <a:pt x="326" y="71"/>
                  </a:lnTo>
                  <a:lnTo>
                    <a:pt x="343" y="88"/>
                  </a:lnTo>
                  <a:lnTo>
                    <a:pt x="352" y="115"/>
                  </a:lnTo>
                  <a:lnTo>
                    <a:pt x="352" y="150"/>
                  </a:lnTo>
                  <a:lnTo>
                    <a:pt x="352" y="176"/>
                  </a:lnTo>
                  <a:lnTo>
                    <a:pt x="343" y="212"/>
                  </a:lnTo>
                  <a:lnTo>
                    <a:pt x="335" y="220"/>
                  </a:lnTo>
                  <a:lnTo>
                    <a:pt x="317" y="238"/>
                  </a:lnTo>
                  <a:lnTo>
                    <a:pt x="291" y="247"/>
                  </a:lnTo>
                  <a:lnTo>
                    <a:pt x="255" y="256"/>
                  </a:lnTo>
                  <a:lnTo>
                    <a:pt x="220" y="265"/>
                  </a:lnTo>
                  <a:lnTo>
                    <a:pt x="220" y="265"/>
                  </a:lnTo>
                  <a:lnTo>
                    <a:pt x="220" y="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grpSp>
      <p:grpSp>
        <p:nvGrpSpPr>
          <p:cNvPr id="26" name="Group 25"/>
          <p:cNvGrpSpPr/>
          <p:nvPr/>
        </p:nvGrpSpPr>
        <p:grpSpPr>
          <a:xfrm>
            <a:off x="546427" y="3360322"/>
            <a:ext cx="343348" cy="483858"/>
            <a:chOff x="2799128" y="2849122"/>
            <a:chExt cx="968375" cy="1364671"/>
          </a:xfrm>
        </p:grpSpPr>
        <p:sp>
          <p:nvSpPr>
            <p:cNvPr id="27" name="Freeform 61"/>
            <p:cNvSpPr>
              <a:spLocks/>
            </p:cNvSpPr>
            <p:nvPr/>
          </p:nvSpPr>
          <p:spPr bwMode="auto">
            <a:xfrm>
              <a:off x="3374400" y="3350886"/>
              <a:ext cx="217325" cy="862907"/>
            </a:xfrm>
            <a:custGeom>
              <a:avLst/>
              <a:gdLst>
                <a:gd name="T0" fmla="*/ 186 w 551"/>
                <a:gd name="T1" fmla="*/ 0 h 2163"/>
                <a:gd name="T2" fmla="*/ 251 w 551"/>
                <a:gd name="T3" fmla="*/ 2 h 2163"/>
                <a:gd name="T4" fmla="*/ 316 w 551"/>
                <a:gd name="T5" fmla="*/ 8 h 2163"/>
                <a:gd name="T6" fmla="*/ 358 w 551"/>
                <a:gd name="T7" fmla="*/ 16 h 2163"/>
                <a:gd name="T8" fmla="*/ 397 w 551"/>
                <a:gd name="T9" fmla="*/ 28 h 2163"/>
                <a:gd name="T10" fmla="*/ 434 w 551"/>
                <a:gd name="T11" fmla="*/ 43 h 2163"/>
                <a:gd name="T12" fmla="*/ 459 w 551"/>
                <a:gd name="T13" fmla="*/ 57 h 2163"/>
                <a:gd name="T14" fmla="*/ 481 w 551"/>
                <a:gd name="T15" fmla="*/ 74 h 2163"/>
                <a:gd name="T16" fmla="*/ 502 w 551"/>
                <a:gd name="T17" fmla="*/ 93 h 2163"/>
                <a:gd name="T18" fmla="*/ 518 w 551"/>
                <a:gd name="T19" fmla="*/ 115 h 2163"/>
                <a:gd name="T20" fmla="*/ 533 w 551"/>
                <a:gd name="T21" fmla="*/ 140 h 2163"/>
                <a:gd name="T22" fmla="*/ 543 w 551"/>
                <a:gd name="T23" fmla="*/ 169 h 2163"/>
                <a:gd name="T24" fmla="*/ 549 w 551"/>
                <a:gd name="T25" fmla="*/ 201 h 2163"/>
                <a:gd name="T26" fmla="*/ 551 w 551"/>
                <a:gd name="T27" fmla="*/ 238 h 2163"/>
                <a:gd name="T28" fmla="*/ 551 w 551"/>
                <a:gd name="T29" fmla="*/ 2150 h 2163"/>
                <a:gd name="T30" fmla="*/ 538 w 551"/>
                <a:gd name="T31" fmla="*/ 2154 h 2163"/>
                <a:gd name="T32" fmla="*/ 522 w 551"/>
                <a:gd name="T33" fmla="*/ 2157 h 2163"/>
                <a:gd name="T34" fmla="*/ 501 w 551"/>
                <a:gd name="T35" fmla="*/ 2159 h 2163"/>
                <a:gd name="T36" fmla="*/ 474 w 551"/>
                <a:gd name="T37" fmla="*/ 2160 h 2163"/>
                <a:gd name="T38" fmla="*/ 415 w 551"/>
                <a:gd name="T39" fmla="*/ 2162 h 2163"/>
                <a:gd name="T40" fmla="*/ 349 w 551"/>
                <a:gd name="T41" fmla="*/ 2163 h 2163"/>
                <a:gd name="T42" fmla="*/ 303 w 551"/>
                <a:gd name="T43" fmla="*/ 2162 h 2163"/>
                <a:gd name="T44" fmla="*/ 260 w 551"/>
                <a:gd name="T45" fmla="*/ 2159 h 2163"/>
                <a:gd name="T46" fmla="*/ 217 w 551"/>
                <a:gd name="T47" fmla="*/ 2153 h 2163"/>
                <a:gd name="T48" fmla="*/ 176 w 551"/>
                <a:gd name="T49" fmla="*/ 2143 h 2163"/>
                <a:gd name="T50" fmla="*/ 139 w 551"/>
                <a:gd name="T51" fmla="*/ 2131 h 2163"/>
                <a:gd name="T52" fmla="*/ 106 w 551"/>
                <a:gd name="T53" fmla="*/ 2114 h 2163"/>
                <a:gd name="T54" fmla="*/ 83 w 551"/>
                <a:gd name="T55" fmla="*/ 2098 h 2163"/>
                <a:gd name="T56" fmla="*/ 62 w 551"/>
                <a:gd name="T57" fmla="*/ 2080 h 2163"/>
                <a:gd name="T58" fmla="*/ 44 w 551"/>
                <a:gd name="T59" fmla="*/ 2059 h 2163"/>
                <a:gd name="T60" fmla="*/ 28 w 551"/>
                <a:gd name="T61" fmla="*/ 2036 h 2163"/>
                <a:gd name="T62" fmla="*/ 16 w 551"/>
                <a:gd name="T63" fmla="*/ 2011 h 2163"/>
                <a:gd name="T64" fmla="*/ 7 w 551"/>
                <a:gd name="T65" fmla="*/ 1982 h 2163"/>
                <a:gd name="T66" fmla="*/ 2 w 551"/>
                <a:gd name="T67" fmla="*/ 1949 h 2163"/>
                <a:gd name="T68" fmla="*/ 0 w 551"/>
                <a:gd name="T69" fmla="*/ 1914 h 2163"/>
                <a:gd name="T70" fmla="*/ 0 w 551"/>
                <a:gd name="T71" fmla="*/ 11 h 2163"/>
                <a:gd name="T72" fmla="*/ 7 w 551"/>
                <a:gd name="T73" fmla="*/ 10 h 2163"/>
                <a:gd name="T74" fmla="*/ 20 w 551"/>
                <a:gd name="T75" fmla="*/ 8 h 2163"/>
                <a:gd name="T76" fmla="*/ 40 w 551"/>
                <a:gd name="T77" fmla="*/ 6 h 2163"/>
                <a:gd name="T78" fmla="*/ 65 w 551"/>
                <a:gd name="T79" fmla="*/ 4 h 2163"/>
                <a:gd name="T80" fmla="*/ 124 w 551"/>
                <a:gd name="T81" fmla="*/ 1 h 2163"/>
                <a:gd name="T82" fmla="*/ 186 w 551"/>
                <a:gd name="T83" fmla="*/ 0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1" h="2163">
                  <a:moveTo>
                    <a:pt x="186" y="0"/>
                  </a:moveTo>
                  <a:lnTo>
                    <a:pt x="251" y="2"/>
                  </a:lnTo>
                  <a:lnTo>
                    <a:pt x="316" y="8"/>
                  </a:lnTo>
                  <a:lnTo>
                    <a:pt x="358" y="16"/>
                  </a:lnTo>
                  <a:lnTo>
                    <a:pt x="397" y="28"/>
                  </a:lnTo>
                  <a:lnTo>
                    <a:pt x="434" y="43"/>
                  </a:lnTo>
                  <a:lnTo>
                    <a:pt x="459" y="57"/>
                  </a:lnTo>
                  <a:lnTo>
                    <a:pt x="481" y="74"/>
                  </a:lnTo>
                  <a:lnTo>
                    <a:pt x="502" y="93"/>
                  </a:lnTo>
                  <a:lnTo>
                    <a:pt x="518" y="115"/>
                  </a:lnTo>
                  <a:lnTo>
                    <a:pt x="533" y="140"/>
                  </a:lnTo>
                  <a:lnTo>
                    <a:pt x="543" y="169"/>
                  </a:lnTo>
                  <a:lnTo>
                    <a:pt x="549" y="201"/>
                  </a:lnTo>
                  <a:lnTo>
                    <a:pt x="551" y="238"/>
                  </a:lnTo>
                  <a:lnTo>
                    <a:pt x="551" y="2150"/>
                  </a:lnTo>
                  <a:lnTo>
                    <a:pt x="538" y="2154"/>
                  </a:lnTo>
                  <a:lnTo>
                    <a:pt x="522" y="2157"/>
                  </a:lnTo>
                  <a:lnTo>
                    <a:pt x="501" y="2159"/>
                  </a:lnTo>
                  <a:lnTo>
                    <a:pt x="474" y="2160"/>
                  </a:lnTo>
                  <a:lnTo>
                    <a:pt x="415" y="2162"/>
                  </a:lnTo>
                  <a:lnTo>
                    <a:pt x="349" y="2163"/>
                  </a:lnTo>
                  <a:lnTo>
                    <a:pt x="303" y="2162"/>
                  </a:lnTo>
                  <a:lnTo>
                    <a:pt x="260" y="2159"/>
                  </a:lnTo>
                  <a:lnTo>
                    <a:pt x="217" y="2153"/>
                  </a:lnTo>
                  <a:lnTo>
                    <a:pt x="176" y="2143"/>
                  </a:lnTo>
                  <a:lnTo>
                    <a:pt x="139" y="2131"/>
                  </a:lnTo>
                  <a:lnTo>
                    <a:pt x="106" y="2114"/>
                  </a:lnTo>
                  <a:lnTo>
                    <a:pt x="83" y="2098"/>
                  </a:lnTo>
                  <a:lnTo>
                    <a:pt x="62" y="2080"/>
                  </a:lnTo>
                  <a:lnTo>
                    <a:pt x="44" y="2059"/>
                  </a:lnTo>
                  <a:lnTo>
                    <a:pt x="28" y="2036"/>
                  </a:lnTo>
                  <a:lnTo>
                    <a:pt x="16" y="2011"/>
                  </a:lnTo>
                  <a:lnTo>
                    <a:pt x="7" y="1982"/>
                  </a:lnTo>
                  <a:lnTo>
                    <a:pt x="2" y="1949"/>
                  </a:lnTo>
                  <a:lnTo>
                    <a:pt x="0" y="1914"/>
                  </a:lnTo>
                  <a:lnTo>
                    <a:pt x="0" y="11"/>
                  </a:lnTo>
                  <a:lnTo>
                    <a:pt x="7" y="10"/>
                  </a:lnTo>
                  <a:lnTo>
                    <a:pt x="20" y="8"/>
                  </a:lnTo>
                  <a:lnTo>
                    <a:pt x="40" y="6"/>
                  </a:lnTo>
                  <a:lnTo>
                    <a:pt x="65" y="4"/>
                  </a:lnTo>
                  <a:lnTo>
                    <a:pt x="124" y="1"/>
                  </a:lnTo>
                  <a:lnTo>
                    <a:pt x="1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sp>
          <p:nvSpPr>
            <p:cNvPr id="28" name="Freeform 62"/>
            <p:cNvSpPr>
              <a:spLocks/>
            </p:cNvSpPr>
            <p:nvPr/>
          </p:nvSpPr>
          <p:spPr bwMode="auto">
            <a:xfrm>
              <a:off x="3208210" y="2849122"/>
              <a:ext cx="322792" cy="194954"/>
            </a:xfrm>
            <a:custGeom>
              <a:avLst/>
              <a:gdLst>
                <a:gd name="T0" fmla="*/ 87 w 804"/>
                <a:gd name="T1" fmla="*/ 0 h 483"/>
                <a:gd name="T2" fmla="*/ 144 w 804"/>
                <a:gd name="T3" fmla="*/ 0 h 483"/>
                <a:gd name="T4" fmla="*/ 172 w 804"/>
                <a:gd name="T5" fmla="*/ 0 h 483"/>
                <a:gd name="T6" fmla="*/ 206 w 804"/>
                <a:gd name="T7" fmla="*/ 0 h 483"/>
                <a:gd name="T8" fmla="*/ 242 w 804"/>
                <a:gd name="T9" fmla="*/ 0 h 483"/>
                <a:gd name="T10" fmla="*/ 283 w 804"/>
                <a:gd name="T11" fmla="*/ 0 h 483"/>
                <a:gd name="T12" fmla="*/ 370 w 804"/>
                <a:gd name="T13" fmla="*/ 0 h 483"/>
                <a:gd name="T14" fmla="*/ 415 w 804"/>
                <a:gd name="T15" fmla="*/ 0 h 483"/>
                <a:gd name="T16" fmla="*/ 791 w 804"/>
                <a:gd name="T17" fmla="*/ 0 h 483"/>
                <a:gd name="T18" fmla="*/ 793 w 804"/>
                <a:gd name="T19" fmla="*/ 3 h 483"/>
                <a:gd name="T20" fmla="*/ 794 w 804"/>
                <a:gd name="T21" fmla="*/ 12 h 483"/>
                <a:gd name="T22" fmla="*/ 796 w 804"/>
                <a:gd name="T23" fmla="*/ 25 h 483"/>
                <a:gd name="T24" fmla="*/ 799 w 804"/>
                <a:gd name="T25" fmla="*/ 42 h 483"/>
                <a:gd name="T26" fmla="*/ 800 w 804"/>
                <a:gd name="T27" fmla="*/ 61 h 483"/>
                <a:gd name="T28" fmla="*/ 801 w 804"/>
                <a:gd name="T29" fmla="*/ 81 h 483"/>
                <a:gd name="T30" fmla="*/ 802 w 804"/>
                <a:gd name="T31" fmla="*/ 100 h 483"/>
                <a:gd name="T32" fmla="*/ 803 w 804"/>
                <a:gd name="T33" fmla="*/ 117 h 483"/>
                <a:gd name="T34" fmla="*/ 803 w 804"/>
                <a:gd name="T35" fmla="*/ 133 h 483"/>
                <a:gd name="T36" fmla="*/ 804 w 804"/>
                <a:gd name="T37" fmla="*/ 145 h 483"/>
                <a:gd name="T38" fmla="*/ 804 w 804"/>
                <a:gd name="T39" fmla="*/ 151 h 483"/>
                <a:gd name="T40" fmla="*/ 804 w 804"/>
                <a:gd name="T41" fmla="*/ 200 h 483"/>
                <a:gd name="T42" fmla="*/ 801 w 804"/>
                <a:gd name="T43" fmla="*/ 248 h 483"/>
                <a:gd name="T44" fmla="*/ 793 w 804"/>
                <a:gd name="T45" fmla="*/ 296 h 483"/>
                <a:gd name="T46" fmla="*/ 782 w 804"/>
                <a:gd name="T47" fmla="*/ 344 h 483"/>
                <a:gd name="T48" fmla="*/ 764 w 804"/>
                <a:gd name="T49" fmla="*/ 390 h 483"/>
                <a:gd name="T50" fmla="*/ 752 w 804"/>
                <a:gd name="T51" fmla="*/ 413 h 483"/>
                <a:gd name="T52" fmla="*/ 737 w 804"/>
                <a:gd name="T53" fmla="*/ 432 h 483"/>
                <a:gd name="T54" fmla="*/ 720 w 804"/>
                <a:gd name="T55" fmla="*/ 446 h 483"/>
                <a:gd name="T56" fmla="*/ 701 w 804"/>
                <a:gd name="T57" fmla="*/ 459 h 483"/>
                <a:gd name="T58" fmla="*/ 680 w 804"/>
                <a:gd name="T59" fmla="*/ 468 h 483"/>
                <a:gd name="T60" fmla="*/ 658 w 804"/>
                <a:gd name="T61" fmla="*/ 475 h 483"/>
                <a:gd name="T62" fmla="*/ 634 w 804"/>
                <a:gd name="T63" fmla="*/ 479 h 483"/>
                <a:gd name="T64" fmla="*/ 611 w 804"/>
                <a:gd name="T65" fmla="*/ 482 h 483"/>
                <a:gd name="T66" fmla="*/ 587 w 804"/>
                <a:gd name="T67" fmla="*/ 483 h 483"/>
                <a:gd name="T68" fmla="*/ 563 w 804"/>
                <a:gd name="T69" fmla="*/ 483 h 483"/>
                <a:gd name="T70" fmla="*/ 382 w 804"/>
                <a:gd name="T71" fmla="*/ 481 h 483"/>
                <a:gd name="T72" fmla="*/ 201 w 804"/>
                <a:gd name="T73" fmla="*/ 481 h 483"/>
                <a:gd name="T74" fmla="*/ 100 w 804"/>
                <a:gd name="T75" fmla="*/ 481 h 483"/>
                <a:gd name="T76" fmla="*/ 5 w 804"/>
                <a:gd name="T77" fmla="*/ 481 h 483"/>
                <a:gd name="T78" fmla="*/ 4 w 804"/>
                <a:gd name="T79" fmla="*/ 475 h 483"/>
                <a:gd name="T80" fmla="*/ 4 w 804"/>
                <a:gd name="T81" fmla="*/ 463 h 483"/>
                <a:gd name="T82" fmla="*/ 3 w 804"/>
                <a:gd name="T83" fmla="*/ 446 h 483"/>
                <a:gd name="T84" fmla="*/ 2 w 804"/>
                <a:gd name="T85" fmla="*/ 424 h 483"/>
                <a:gd name="T86" fmla="*/ 0 w 804"/>
                <a:gd name="T87" fmla="*/ 373 h 483"/>
                <a:gd name="T88" fmla="*/ 0 w 804"/>
                <a:gd name="T89" fmla="*/ 318 h 483"/>
                <a:gd name="T90" fmla="*/ 4 w 804"/>
                <a:gd name="T91" fmla="*/ 205 h 483"/>
                <a:gd name="T92" fmla="*/ 6 w 804"/>
                <a:gd name="T93" fmla="*/ 169 h 483"/>
                <a:gd name="T94" fmla="*/ 10 w 804"/>
                <a:gd name="T95" fmla="*/ 134 h 483"/>
                <a:gd name="T96" fmla="*/ 16 w 804"/>
                <a:gd name="T97" fmla="*/ 103 h 483"/>
                <a:gd name="T98" fmla="*/ 24 w 804"/>
                <a:gd name="T99" fmla="*/ 73 h 483"/>
                <a:gd name="T100" fmla="*/ 32 w 804"/>
                <a:gd name="T101" fmla="*/ 49 h 483"/>
                <a:gd name="T102" fmla="*/ 42 w 804"/>
                <a:gd name="T103" fmla="*/ 28 h 483"/>
                <a:gd name="T104" fmla="*/ 52 w 804"/>
                <a:gd name="T105" fmla="*/ 16 h 483"/>
                <a:gd name="T106" fmla="*/ 62 w 804"/>
                <a:gd name="T107" fmla="*/ 6 h 483"/>
                <a:gd name="T108" fmla="*/ 74 w 804"/>
                <a:gd name="T109" fmla="*/ 1 h 483"/>
                <a:gd name="T110" fmla="*/ 87 w 804"/>
                <a:gd name="T111"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4" h="483">
                  <a:moveTo>
                    <a:pt x="87" y="0"/>
                  </a:moveTo>
                  <a:lnTo>
                    <a:pt x="144" y="0"/>
                  </a:lnTo>
                  <a:lnTo>
                    <a:pt x="172" y="0"/>
                  </a:lnTo>
                  <a:lnTo>
                    <a:pt x="206" y="0"/>
                  </a:lnTo>
                  <a:lnTo>
                    <a:pt x="242" y="0"/>
                  </a:lnTo>
                  <a:lnTo>
                    <a:pt x="283" y="0"/>
                  </a:lnTo>
                  <a:lnTo>
                    <a:pt x="370" y="0"/>
                  </a:lnTo>
                  <a:lnTo>
                    <a:pt x="415" y="0"/>
                  </a:lnTo>
                  <a:lnTo>
                    <a:pt x="791" y="0"/>
                  </a:lnTo>
                  <a:lnTo>
                    <a:pt x="793" y="3"/>
                  </a:lnTo>
                  <a:lnTo>
                    <a:pt x="794" y="12"/>
                  </a:lnTo>
                  <a:lnTo>
                    <a:pt x="796" y="25"/>
                  </a:lnTo>
                  <a:lnTo>
                    <a:pt x="799" y="42"/>
                  </a:lnTo>
                  <a:lnTo>
                    <a:pt x="800" y="61"/>
                  </a:lnTo>
                  <a:lnTo>
                    <a:pt x="801" y="81"/>
                  </a:lnTo>
                  <a:lnTo>
                    <a:pt x="802" y="100"/>
                  </a:lnTo>
                  <a:lnTo>
                    <a:pt x="803" y="117"/>
                  </a:lnTo>
                  <a:lnTo>
                    <a:pt x="803" y="133"/>
                  </a:lnTo>
                  <a:lnTo>
                    <a:pt x="804" y="145"/>
                  </a:lnTo>
                  <a:lnTo>
                    <a:pt x="804" y="151"/>
                  </a:lnTo>
                  <a:lnTo>
                    <a:pt x="804" y="200"/>
                  </a:lnTo>
                  <a:lnTo>
                    <a:pt x="801" y="248"/>
                  </a:lnTo>
                  <a:lnTo>
                    <a:pt x="793" y="296"/>
                  </a:lnTo>
                  <a:lnTo>
                    <a:pt x="782" y="344"/>
                  </a:lnTo>
                  <a:lnTo>
                    <a:pt x="764" y="390"/>
                  </a:lnTo>
                  <a:lnTo>
                    <a:pt x="752" y="413"/>
                  </a:lnTo>
                  <a:lnTo>
                    <a:pt x="737" y="432"/>
                  </a:lnTo>
                  <a:lnTo>
                    <a:pt x="720" y="446"/>
                  </a:lnTo>
                  <a:lnTo>
                    <a:pt x="701" y="459"/>
                  </a:lnTo>
                  <a:lnTo>
                    <a:pt x="680" y="468"/>
                  </a:lnTo>
                  <a:lnTo>
                    <a:pt x="658" y="475"/>
                  </a:lnTo>
                  <a:lnTo>
                    <a:pt x="634" y="479"/>
                  </a:lnTo>
                  <a:lnTo>
                    <a:pt x="611" y="482"/>
                  </a:lnTo>
                  <a:lnTo>
                    <a:pt x="587" y="483"/>
                  </a:lnTo>
                  <a:lnTo>
                    <a:pt x="563" y="483"/>
                  </a:lnTo>
                  <a:lnTo>
                    <a:pt x="382" y="481"/>
                  </a:lnTo>
                  <a:lnTo>
                    <a:pt x="201" y="481"/>
                  </a:lnTo>
                  <a:lnTo>
                    <a:pt x="100" y="481"/>
                  </a:lnTo>
                  <a:lnTo>
                    <a:pt x="5" y="481"/>
                  </a:lnTo>
                  <a:lnTo>
                    <a:pt x="4" y="475"/>
                  </a:lnTo>
                  <a:lnTo>
                    <a:pt x="4" y="463"/>
                  </a:lnTo>
                  <a:lnTo>
                    <a:pt x="3" y="446"/>
                  </a:lnTo>
                  <a:lnTo>
                    <a:pt x="2" y="424"/>
                  </a:lnTo>
                  <a:lnTo>
                    <a:pt x="0" y="373"/>
                  </a:lnTo>
                  <a:lnTo>
                    <a:pt x="0" y="318"/>
                  </a:lnTo>
                  <a:lnTo>
                    <a:pt x="4" y="205"/>
                  </a:lnTo>
                  <a:lnTo>
                    <a:pt x="6" y="169"/>
                  </a:lnTo>
                  <a:lnTo>
                    <a:pt x="10" y="134"/>
                  </a:lnTo>
                  <a:lnTo>
                    <a:pt x="16" y="103"/>
                  </a:lnTo>
                  <a:lnTo>
                    <a:pt x="24" y="73"/>
                  </a:lnTo>
                  <a:lnTo>
                    <a:pt x="32" y="49"/>
                  </a:lnTo>
                  <a:lnTo>
                    <a:pt x="42" y="28"/>
                  </a:lnTo>
                  <a:lnTo>
                    <a:pt x="52" y="16"/>
                  </a:lnTo>
                  <a:lnTo>
                    <a:pt x="62" y="6"/>
                  </a:lnTo>
                  <a:lnTo>
                    <a:pt x="74" y="1"/>
                  </a:lnTo>
                  <a:lnTo>
                    <a:pt x="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sp>
          <p:nvSpPr>
            <p:cNvPr id="29" name="Rectangle 63"/>
            <p:cNvSpPr>
              <a:spLocks noChangeArrowheads="1"/>
            </p:cNvSpPr>
            <p:nvPr/>
          </p:nvSpPr>
          <p:spPr bwMode="auto">
            <a:xfrm>
              <a:off x="3185839" y="2849122"/>
              <a:ext cx="89487" cy="463414"/>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sp>
          <p:nvSpPr>
            <p:cNvPr id="30" name="Freeform 64"/>
            <p:cNvSpPr>
              <a:spLocks/>
            </p:cNvSpPr>
            <p:nvPr/>
          </p:nvSpPr>
          <p:spPr bwMode="auto">
            <a:xfrm>
              <a:off x="2799128" y="3162325"/>
              <a:ext cx="233306" cy="645583"/>
            </a:xfrm>
            <a:custGeom>
              <a:avLst/>
              <a:gdLst>
                <a:gd name="T0" fmla="*/ 283 w 588"/>
                <a:gd name="T1" fmla="*/ 0 h 1615"/>
                <a:gd name="T2" fmla="*/ 421 w 588"/>
                <a:gd name="T3" fmla="*/ 0 h 1615"/>
                <a:gd name="T4" fmla="*/ 444 w 588"/>
                <a:gd name="T5" fmla="*/ 7 h 1615"/>
                <a:gd name="T6" fmla="*/ 468 w 588"/>
                <a:gd name="T7" fmla="*/ 16 h 1615"/>
                <a:gd name="T8" fmla="*/ 491 w 588"/>
                <a:gd name="T9" fmla="*/ 30 h 1615"/>
                <a:gd name="T10" fmla="*/ 514 w 588"/>
                <a:gd name="T11" fmla="*/ 47 h 1615"/>
                <a:gd name="T12" fmla="*/ 534 w 588"/>
                <a:gd name="T13" fmla="*/ 67 h 1615"/>
                <a:gd name="T14" fmla="*/ 550 w 588"/>
                <a:gd name="T15" fmla="*/ 91 h 1615"/>
                <a:gd name="T16" fmla="*/ 563 w 588"/>
                <a:gd name="T17" fmla="*/ 120 h 1615"/>
                <a:gd name="T18" fmla="*/ 574 w 588"/>
                <a:gd name="T19" fmla="*/ 150 h 1615"/>
                <a:gd name="T20" fmla="*/ 581 w 588"/>
                <a:gd name="T21" fmla="*/ 185 h 1615"/>
                <a:gd name="T22" fmla="*/ 585 w 588"/>
                <a:gd name="T23" fmla="*/ 222 h 1615"/>
                <a:gd name="T24" fmla="*/ 588 w 588"/>
                <a:gd name="T25" fmla="*/ 263 h 1615"/>
                <a:gd name="T26" fmla="*/ 588 w 588"/>
                <a:gd name="T27" fmla="*/ 1615 h 1615"/>
                <a:gd name="T28" fmla="*/ 283 w 588"/>
                <a:gd name="T29" fmla="*/ 1615 h 1615"/>
                <a:gd name="T30" fmla="*/ 241 w 588"/>
                <a:gd name="T31" fmla="*/ 1612 h 1615"/>
                <a:gd name="T32" fmla="*/ 201 w 588"/>
                <a:gd name="T33" fmla="*/ 1603 h 1615"/>
                <a:gd name="T34" fmla="*/ 163 w 588"/>
                <a:gd name="T35" fmla="*/ 1589 h 1615"/>
                <a:gd name="T36" fmla="*/ 129 w 588"/>
                <a:gd name="T37" fmla="*/ 1570 h 1615"/>
                <a:gd name="T38" fmla="*/ 97 w 588"/>
                <a:gd name="T39" fmla="*/ 1546 h 1615"/>
                <a:gd name="T40" fmla="*/ 69 w 588"/>
                <a:gd name="T41" fmla="*/ 1518 h 1615"/>
                <a:gd name="T42" fmla="*/ 45 w 588"/>
                <a:gd name="T43" fmla="*/ 1486 h 1615"/>
                <a:gd name="T44" fmla="*/ 26 w 588"/>
                <a:gd name="T45" fmla="*/ 1451 h 1615"/>
                <a:gd name="T46" fmla="*/ 12 w 588"/>
                <a:gd name="T47" fmla="*/ 1415 h 1615"/>
                <a:gd name="T48" fmla="*/ 3 w 588"/>
                <a:gd name="T49" fmla="*/ 1374 h 1615"/>
                <a:gd name="T50" fmla="*/ 0 w 588"/>
                <a:gd name="T51" fmla="*/ 1333 h 1615"/>
                <a:gd name="T52" fmla="*/ 0 w 588"/>
                <a:gd name="T53" fmla="*/ 283 h 1615"/>
                <a:gd name="T54" fmla="*/ 3 w 588"/>
                <a:gd name="T55" fmla="*/ 241 h 1615"/>
                <a:gd name="T56" fmla="*/ 12 w 588"/>
                <a:gd name="T57" fmla="*/ 201 h 1615"/>
                <a:gd name="T58" fmla="*/ 26 w 588"/>
                <a:gd name="T59" fmla="*/ 164 h 1615"/>
                <a:gd name="T60" fmla="*/ 45 w 588"/>
                <a:gd name="T61" fmla="*/ 129 h 1615"/>
                <a:gd name="T62" fmla="*/ 69 w 588"/>
                <a:gd name="T63" fmla="*/ 98 h 1615"/>
                <a:gd name="T64" fmla="*/ 97 w 588"/>
                <a:gd name="T65" fmla="*/ 69 h 1615"/>
                <a:gd name="T66" fmla="*/ 129 w 588"/>
                <a:gd name="T67" fmla="*/ 45 h 1615"/>
                <a:gd name="T68" fmla="*/ 163 w 588"/>
                <a:gd name="T69" fmla="*/ 27 h 1615"/>
                <a:gd name="T70" fmla="*/ 201 w 588"/>
                <a:gd name="T71" fmla="*/ 12 h 1615"/>
                <a:gd name="T72" fmla="*/ 241 w 588"/>
                <a:gd name="T73" fmla="*/ 4 h 1615"/>
                <a:gd name="T74" fmla="*/ 283 w 588"/>
                <a:gd name="T75"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8" h="1615">
                  <a:moveTo>
                    <a:pt x="283" y="0"/>
                  </a:moveTo>
                  <a:lnTo>
                    <a:pt x="421" y="0"/>
                  </a:lnTo>
                  <a:lnTo>
                    <a:pt x="444" y="7"/>
                  </a:lnTo>
                  <a:lnTo>
                    <a:pt x="468" y="16"/>
                  </a:lnTo>
                  <a:lnTo>
                    <a:pt x="491" y="30"/>
                  </a:lnTo>
                  <a:lnTo>
                    <a:pt x="514" y="47"/>
                  </a:lnTo>
                  <a:lnTo>
                    <a:pt x="534" y="67"/>
                  </a:lnTo>
                  <a:lnTo>
                    <a:pt x="550" y="91"/>
                  </a:lnTo>
                  <a:lnTo>
                    <a:pt x="563" y="120"/>
                  </a:lnTo>
                  <a:lnTo>
                    <a:pt x="574" y="150"/>
                  </a:lnTo>
                  <a:lnTo>
                    <a:pt x="581" y="185"/>
                  </a:lnTo>
                  <a:lnTo>
                    <a:pt x="585" y="222"/>
                  </a:lnTo>
                  <a:lnTo>
                    <a:pt x="588" y="263"/>
                  </a:lnTo>
                  <a:lnTo>
                    <a:pt x="588" y="1615"/>
                  </a:lnTo>
                  <a:lnTo>
                    <a:pt x="283" y="1615"/>
                  </a:lnTo>
                  <a:lnTo>
                    <a:pt x="241" y="1612"/>
                  </a:lnTo>
                  <a:lnTo>
                    <a:pt x="201" y="1603"/>
                  </a:lnTo>
                  <a:lnTo>
                    <a:pt x="163" y="1589"/>
                  </a:lnTo>
                  <a:lnTo>
                    <a:pt x="129" y="1570"/>
                  </a:lnTo>
                  <a:lnTo>
                    <a:pt x="97" y="1546"/>
                  </a:lnTo>
                  <a:lnTo>
                    <a:pt x="69" y="1518"/>
                  </a:lnTo>
                  <a:lnTo>
                    <a:pt x="45" y="1486"/>
                  </a:lnTo>
                  <a:lnTo>
                    <a:pt x="26" y="1451"/>
                  </a:lnTo>
                  <a:lnTo>
                    <a:pt x="12" y="1415"/>
                  </a:lnTo>
                  <a:lnTo>
                    <a:pt x="3" y="1374"/>
                  </a:lnTo>
                  <a:lnTo>
                    <a:pt x="0" y="1333"/>
                  </a:lnTo>
                  <a:lnTo>
                    <a:pt x="0" y="283"/>
                  </a:lnTo>
                  <a:lnTo>
                    <a:pt x="3" y="241"/>
                  </a:lnTo>
                  <a:lnTo>
                    <a:pt x="12" y="201"/>
                  </a:lnTo>
                  <a:lnTo>
                    <a:pt x="26" y="164"/>
                  </a:lnTo>
                  <a:lnTo>
                    <a:pt x="45" y="129"/>
                  </a:lnTo>
                  <a:lnTo>
                    <a:pt x="69" y="98"/>
                  </a:lnTo>
                  <a:lnTo>
                    <a:pt x="97" y="69"/>
                  </a:lnTo>
                  <a:lnTo>
                    <a:pt x="129" y="45"/>
                  </a:lnTo>
                  <a:lnTo>
                    <a:pt x="163" y="27"/>
                  </a:lnTo>
                  <a:lnTo>
                    <a:pt x="201" y="12"/>
                  </a:lnTo>
                  <a:lnTo>
                    <a:pt x="241" y="4"/>
                  </a:lnTo>
                  <a:lnTo>
                    <a:pt x="2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sp>
          <p:nvSpPr>
            <p:cNvPr id="31" name="Freeform 65"/>
            <p:cNvSpPr>
              <a:spLocks/>
            </p:cNvSpPr>
            <p:nvPr/>
          </p:nvSpPr>
          <p:spPr bwMode="auto">
            <a:xfrm>
              <a:off x="3070785" y="3162326"/>
              <a:ext cx="696718" cy="645583"/>
            </a:xfrm>
            <a:custGeom>
              <a:avLst/>
              <a:gdLst>
                <a:gd name="T0" fmla="*/ 0 w 1739"/>
                <a:gd name="T1" fmla="*/ 0 h 1615"/>
                <a:gd name="T2" fmla="*/ 1456 w 1739"/>
                <a:gd name="T3" fmla="*/ 0 h 1615"/>
                <a:gd name="T4" fmla="*/ 1498 w 1739"/>
                <a:gd name="T5" fmla="*/ 4 h 1615"/>
                <a:gd name="T6" fmla="*/ 1537 w 1739"/>
                <a:gd name="T7" fmla="*/ 12 h 1615"/>
                <a:gd name="T8" fmla="*/ 1575 w 1739"/>
                <a:gd name="T9" fmla="*/ 27 h 1615"/>
                <a:gd name="T10" fmla="*/ 1610 w 1739"/>
                <a:gd name="T11" fmla="*/ 45 h 1615"/>
                <a:gd name="T12" fmla="*/ 1641 w 1739"/>
                <a:gd name="T13" fmla="*/ 69 h 1615"/>
                <a:gd name="T14" fmla="*/ 1669 w 1739"/>
                <a:gd name="T15" fmla="*/ 98 h 1615"/>
                <a:gd name="T16" fmla="*/ 1692 w 1739"/>
                <a:gd name="T17" fmla="*/ 129 h 1615"/>
                <a:gd name="T18" fmla="*/ 1712 w 1739"/>
                <a:gd name="T19" fmla="*/ 164 h 1615"/>
                <a:gd name="T20" fmla="*/ 1726 w 1739"/>
                <a:gd name="T21" fmla="*/ 201 h 1615"/>
                <a:gd name="T22" fmla="*/ 1735 w 1739"/>
                <a:gd name="T23" fmla="*/ 241 h 1615"/>
                <a:gd name="T24" fmla="*/ 1739 w 1739"/>
                <a:gd name="T25" fmla="*/ 283 h 1615"/>
                <a:gd name="T26" fmla="*/ 1739 w 1739"/>
                <a:gd name="T27" fmla="*/ 1333 h 1615"/>
                <a:gd name="T28" fmla="*/ 1735 w 1739"/>
                <a:gd name="T29" fmla="*/ 1374 h 1615"/>
                <a:gd name="T30" fmla="*/ 1726 w 1739"/>
                <a:gd name="T31" fmla="*/ 1415 h 1615"/>
                <a:gd name="T32" fmla="*/ 1712 w 1739"/>
                <a:gd name="T33" fmla="*/ 1451 h 1615"/>
                <a:gd name="T34" fmla="*/ 1692 w 1739"/>
                <a:gd name="T35" fmla="*/ 1486 h 1615"/>
                <a:gd name="T36" fmla="*/ 1669 w 1739"/>
                <a:gd name="T37" fmla="*/ 1518 h 1615"/>
                <a:gd name="T38" fmla="*/ 1641 w 1739"/>
                <a:gd name="T39" fmla="*/ 1546 h 1615"/>
                <a:gd name="T40" fmla="*/ 1610 w 1739"/>
                <a:gd name="T41" fmla="*/ 1570 h 1615"/>
                <a:gd name="T42" fmla="*/ 1575 w 1739"/>
                <a:gd name="T43" fmla="*/ 1589 h 1615"/>
                <a:gd name="T44" fmla="*/ 1537 w 1739"/>
                <a:gd name="T45" fmla="*/ 1603 h 1615"/>
                <a:gd name="T46" fmla="*/ 1498 w 1739"/>
                <a:gd name="T47" fmla="*/ 1612 h 1615"/>
                <a:gd name="T48" fmla="*/ 1456 w 1739"/>
                <a:gd name="T49" fmla="*/ 1615 h 1615"/>
                <a:gd name="T50" fmla="*/ 66 w 1739"/>
                <a:gd name="T51" fmla="*/ 1615 h 1615"/>
                <a:gd name="T52" fmla="*/ 66 w 1739"/>
                <a:gd name="T53" fmla="*/ 263 h 1615"/>
                <a:gd name="T54" fmla="*/ 64 w 1739"/>
                <a:gd name="T55" fmla="*/ 212 h 1615"/>
                <a:gd name="T56" fmla="*/ 59 w 1739"/>
                <a:gd name="T57" fmla="*/ 164 h 1615"/>
                <a:gd name="T58" fmla="*/ 49 w 1739"/>
                <a:gd name="T59" fmla="*/ 119 h 1615"/>
                <a:gd name="T60" fmla="*/ 37 w 1739"/>
                <a:gd name="T61" fmla="*/ 76 h 1615"/>
                <a:gd name="T62" fmla="*/ 20 w 1739"/>
                <a:gd name="T63" fmla="*/ 37 h 1615"/>
                <a:gd name="T64" fmla="*/ 0 w 1739"/>
                <a:gd name="T65"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9" h="1615">
                  <a:moveTo>
                    <a:pt x="0" y="0"/>
                  </a:moveTo>
                  <a:lnTo>
                    <a:pt x="1456" y="0"/>
                  </a:lnTo>
                  <a:lnTo>
                    <a:pt x="1498" y="4"/>
                  </a:lnTo>
                  <a:lnTo>
                    <a:pt x="1537" y="12"/>
                  </a:lnTo>
                  <a:lnTo>
                    <a:pt x="1575" y="27"/>
                  </a:lnTo>
                  <a:lnTo>
                    <a:pt x="1610" y="45"/>
                  </a:lnTo>
                  <a:lnTo>
                    <a:pt x="1641" y="69"/>
                  </a:lnTo>
                  <a:lnTo>
                    <a:pt x="1669" y="98"/>
                  </a:lnTo>
                  <a:lnTo>
                    <a:pt x="1692" y="129"/>
                  </a:lnTo>
                  <a:lnTo>
                    <a:pt x="1712" y="164"/>
                  </a:lnTo>
                  <a:lnTo>
                    <a:pt x="1726" y="201"/>
                  </a:lnTo>
                  <a:lnTo>
                    <a:pt x="1735" y="241"/>
                  </a:lnTo>
                  <a:lnTo>
                    <a:pt x="1739" y="283"/>
                  </a:lnTo>
                  <a:lnTo>
                    <a:pt x="1739" y="1333"/>
                  </a:lnTo>
                  <a:lnTo>
                    <a:pt x="1735" y="1374"/>
                  </a:lnTo>
                  <a:lnTo>
                    <a:pt x="1726" y="1415"/>
                  </a:lnTo>
                  <a:lnTo>
                    <a:pt x="1712" y="1451"/>
                  </a:lnTo>
                  <a:lnTo>
                    <a:pt x="1692" y="1486"/>
                  </a:lnTo>
                  <a:lnTo>
                    <a:pt x="1669" y="1518"/>
                  </a:lnTo>
                  <a:lnTo>
                    <a:pt x="1641" y="1546"/>
                  </a:lnTo>
                  <a:lnTo>
                    <a:pt x="1610" y="1570"/>
                  </a:lnTo>
                  <a:lnTo>
                    <a:pt x="1575" y="1589"/>
                  </a:lnTo>
                  <a:lnTo>
                    <a:pt x="1537" y="1603"/>
                  </a:lnTo>
                  <a:lnTo>
                    <a:pt x="1498" y="1612"/>
                  </a:lnTo>
                  <a:lnTo>
                    <a:pt x="1456" y="1615"/>
                  </a:lnTo>
                  <a:lnTo>
                    <a:pt x="66" y="1615"/>
                  </a:lnTo>
                  <a:lnTo>
                    <a:pt x="66" y="263"/>
                  </a:lnTo>
                  <a:lnTo>
                    <a:pt x="64" y="212"/>
                  </a:lnTo>
                  <a:lnTo>
                    <a:pt x="59" y="164"/>
                  </a:lnTo>
                  <a:lnTo>
                    <a:pt x="49" y="119"/>
                  </a:lnTo>
                  <a:lnTo>
                    <a:pt x="37" y="76"/>
                  </a:lnTo>
                  <a:lnTo>
                    <a:pt x="20" y="37"/>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sp>
          <p:nvSpPr>
            <p:cNvPr id="32" name="Freeform 66"/>
            <p:cNvSpPr>
              <a:spLocks/>
            </p:cNvSpPr>
            <p:nvPr/>
          </p:nvSpPr>
          <p:spPr bwMode="auto">
            <a:xfrm>
              <a:off x="2968515" y="3162325"/>
              <a:ext cx="131035" cy="645583"/>
            </a:xfrm>
            <a:custGeom>
              <a:avLst/>
              <a:gdLst>
                <a:gd name="T0" fmla="*/ 0 w 328"/>
                <a:gd name="T1" fmla="*/ 0 h 1615"/>
                <a:gd name="T2" fmla="*/ 262 w 328"/>
                <a:gd name="T3" fmla="*/ 0 h 1615"/>
                <a:gd name="T4" fmla="*/ 282 w 328"/>
                <a:gd name="T5" fmla="*/ 37 h 1615"/>
                <a:gd name="T6" fmla="*/ 299 w 328"/>
                <a:gd name="T7" fmla="*/ 76 h 1615"/>
                <a:gd name="T8" fmla="*/ 311 w 328"/>
                <a:gd name="T9" fmla="*/ 119 h 1615"/>
                <a:gd name="T10" fmla="*/ 321 w 328"/>
                <a:gd name="T11" fmla="*/ 164 h 1615"/>
                <a:gd name="T12" fmla="*/ 326 w 328"/>
                <a:gd name="T13" fmla="*/ 212 h 1615"/>
                <a:gd name="T14" fmla="*/ 328 w 328"/>
                <a:gd name="T15" fmla="*/ 263 h 1615"/>
                <a:gd name="T16" fmla="*/ 328 w 328"/>
                <a:gd name="T17" fmla="*/ 1615 h 1615"/>
                <a:gd name="T18" fmla="*/ 167 w 328"/>
                <a:gd name="T19" fmla="*/ 1615 h 1615"/>
                <a:gd name="T20" fmla="*/ 167 w 328"/>
                <a:gd name="T21" fmla="*/ 263 h 1615"/>
                <a:gd name="T22" fmla="*/ 164 w 328"/>
                <a:gd name="T23" fmla="*/ 222 h 1615"/>
                <a:gd name="T24" fmla="*/ 160 w 328"/>
                <a:gd name="T25" fmla="*/ 185 h 1615"/>
                <a:gd name="T26" fmla="*/ 153 w 328"/>
                <a:gd name="T27" fmla="*/ 150 h 1615"/>
                <a:gd name="T28" fmla="*/ 142 w 328"/>
                <a:gd name="T29" fmla="*/ 120 h 1615"/>
                <a:gd name="T30" fmla="*/ 129 w 328"/>
                <a:gd name="T31" fmla="*/ 91 h 1615"/>
                <a:gd name="T32" fmla="*/ 113 w 328"/>
                <a:gd name="T33" fmla="*/ 67 h 1615"/>
                <a:gd name="T34" fmla="*/ 93 w 328"/>
                <a:gd name="T35" fmla="*/ 47 h 1615"/>
                <a:gd name="T36" fmla="*/ 70 w 328"/>
                <a:gd name="T37" fmla="*/ 30 h 1615"/>
                <a:gd name="T38" fmla="*/ 47 w 328"/>
                <a:gd name="T39" fmla="*/ 16 h 1615"/>
                <a:gd name="T40" fmla="*/ 23 w 328"/>
                <a:gd name="T41" fmla="*/ 7 h 1615"/>
                <a:gd name="T42" fmla="*/ 0 w 328"/>
                <a:gd name="T43"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 h="1615">
                  <a:moveTo>
                    <a:pt x="0" y="0"/>
                  </a:moveTo>
                  <a:lnTo>
                    <a:pt x="262" y="0"/>
                  </a:lnTo>
                  <a:lnTo>
                    <a:pt x="282" y="37"/>
                  </a:lnTo>
                  <a:lnTo>
                    <a:pt x="299" y="76"/>
                  </a:lnTo>
                  <a:lnTo>
                    <a:pt x="311" y="119"/>
                  </a:lnTo>
                  <a:lnTo>
                    <a:pt x="321" y="164"/>
                  </a:lnTo>
                  <a:lnTo>
                    <a:pt x="326" y="212"/>
                  </a:lnTo>
                  <a:lnTo>
                    <a:pt x="328" y="263"/>
                  </a:lnTo>
                  <a:lnTo>
                    <a:pt x="328" y="1615"/>
                  </a:lnTo>
                  <a:lnTo>
                    <a:pt x="167" y="1615"/>
                  </a:lnTo>
                  <a:lnTo>
                    <a:pt x="167" y="263"/>
                  </a:lnTo>
                  <a:lnTo>
                    <a:pt x="164" y="222"/>
                  </a:lnTo>
                  <a:lnTo>
                    <a:pt x="160" y="185"/>
                  </a:lnTo>
                  <a:lnTo>
                    <a:pt x="153" y="150"/>
                  </a:lnTo>
                  <a:lnTo>
                    <a:pt x="142" y="120"/>
                  </a:lnTo>
                  <a:lnTo>
                    <a:pt x="129" y="91"/>
                  </a:lnTo>
                  <a:lnTo>
                    <a:pt x="113" y="67"/>
                  </a:lnTo>
                  <a:lnTo>
                    <a:pt x="93" y="47"/>
                  </a:lnTo>
                  <a:lnTo>
                    <a:pt x="70" y="30"/>
                  </a:lnTo>
                  <a:lnTo>
                    <a:pt x="47" y="16"/>
                  </a:lnTo>
                  <a:lnTo>
                    <a:pt x="23" y="7"/>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grpSp>
      <p:grpSp>
        <p:nvGrpSpPr>
          <p:cNvPr id="33" name="Group 32"/>
          <p:cNvGrpSpPr/>
          <p:nvPr/>
        </p:nvGrpSpPr>
        <p:grpSpPr>
          <a:xfrm>
            <a:off x="406482" y="4439141"/>
            <a:ext cx="492926" cy="345049"/>
            <a:chOff x="4781551" y="3738563"/>
            <a:chExt cx="1079500" cy="755651"/>
          </a:xfrm>
          <a:solidFill>
            <a:schemeClr val="bg1"/>
          </a:solidFill>
        </p:grpSpPr>
        <p:sp>
          <p:nvSpPr>
            <p:cNvPr id="34" name="Freeform 371"/>
            <p:cNvSpPr>
              <a:spLocks noEditPoints="1"/>
            </p:cNvSpPr>
            <p:nvPr/>
          </p:nvSpPr>
          <p:spPr bwMode="auto">
            <a:xfrm>
              <a:off x="4841876" y="3738563"/>
              <a:ext cx="958850" cy="606425"/>
            </a:xfrm>
            <a:custGeom>
              <a:avLst/>
              <a:gdLst>
                <a:gd name="T0" fmla="*/ 594 w 604"/>
                <a:gd name="T1" fmla="*/ 0 h 382"/>
                <a:gd name="T2" fmla="*/ 10 w 604"/>
                <a:gd name="T3" fmla="*/ 0 h 382"/>
                <a:gd name="T4" fmla="*/ 6 w 604"/>
                <a:gd name="T5" fmla="*/ 2 h 382"/>
                <a:gd name="T6" fmla="*/ 2 w 604"/>
                <a:gd name="T7" fmla="*/ 4 h 382"/>
                <a:gd name="T8" fmla="*/ 0 w 604"/>
                <a:gd name="T9" fmla="*/ 7 h 382"/>
                <a:gd name="T10" fmla="*/ 0 w 604"/>
                <a:gd name="T11" fmla="*/ 11 h 382"/>
                <a:gd name="T12" fmla="*/ 0 w 604"/>
                <a:gd name="T13" fmla="*/ 382 h 382"/>
                <a:gd name="T14" fmla="*/ 604 w 604"/>
                <a:gd name="T15" fmla="*/ 382 h 382"/>
                <a:gd name="T16" fmla="*/ 604 w 604"/>
                <a:gd name="T17" fmla="*/ 11 h 382"/>
                <a:gd name="T18" fmla="*/ 604 w 604"/>
                <a:gd name="T19" fmla="*/ 7 h 382"/>
                <a:gd name="T20" fmla="*/ 602 w 604"/>
                <a:gd name="T21" fmla="*/ 4 h 382"/>
                <a:gd name="T22" fmla="*/ 598 w 604"/>
                <a:gd name="T23" fmla="*/ 2 h 382"/>
                <a:gd name="T24" fmla="*/ 594 w 604"/>
                <a:gd name="T25" fmla="*/ 0 h 382"/>
                <a:gd name="T26" fmla="*/ 280 w 604"/>
                <a:gd name="T27" fmla="*/ 10 h 382"/>
                <a:gd name="T28" fmla="*/ 280 w 604"/>
                <a:gd name="T29" fmla="*/ 9 h 382"/>
                <a:gd name="T30" fmla="*/ 282 w 604"/>
                <a:gd name="T31" fmla="*/ 8 h 382"/>
                <a:gd name="T32" fmla="*/ 284 w 604"/>
                <a:gd name="T33" fmla="*/ 7 h 382"/>
                <a:gd name="T34" fmla="*/ 320 w 604"/>
                <a:gd name="T35" fmla="*/ 7 h 382"/>
                <a:gd name="T36" fmla="*/ 322 w 604"/>
                <a:gd name="T37" fmla="*/ 8 h 382"/>
                <a:gd name="T38" fmla="*/ 323 w 604"/>
                <a:gd name="T39" fmla="*/ 9 h 382"/>
                <a:gd name="T40" fmla="*/ 323 w 604"/>
                <a:gd name="T41" fmla="*/ 10 h 382"/>
                <a:gd name="T42" fmla="*/ 323 w 604"/>
                <a:gd name="T43" fmla="*/ 20 h 382"/>
                <a:gd name="T44" fmla="*/ 323 w 604"/>
                <a:gd name="T45" fmla="*/ 23 h 382"/>
                <a:gd name="T46" fmla="*/ 322 w 604"/>
                <a:gd name="T47" fmla="*/ 24 h 382"/>
                <a:gd name="T48" fmla="*/ 320 w 604"/>
                <a:gd name="T49" fmla="*/ 24 h 382"/>
                <a:gd name="T50" fmla="*/ 284 w 604"/>
                <a:gd name="T51" fmla="*/ 24 h 382"/>
                <a:gd name="T52" fmla="*/ 282 w 604"/>
                <a:gd name="T53" fmla="*/ 24 h 382"/>
                <a:gd name="T54" fmla="*/ 280 w 604"/>
                <a:gd name="T55" fmla="*/ 23 h 382"/>
                <a:gd name="T56" fmla="*/ 280 w 604"/>
                <a:gd name="T57" fmla="*/ 20 h 382"/>
                <a:gd name="T58" fmla="*/ 280 w 604"/>
                <a:gd name="T59" fmla="*/ 10 h 382"/>
                <a:gd name="T60" fmla="*/ 578 w 604"/>
                <a:gd name="T61" fmla="*/ 349 h 382"/>
                <a:gd name="T62" fmla="*/ 577 w 604"/>
                <a:gd name="T63" fmla="*/ 351 h 382"/>
                <a:gd name="T64" fmla="*/ 576 w 604"/>
                <a:gd name="T65" fmla="*/ 352 h 382"/>
                <a:gd name="T66" fmla="*/ 573 w 604"/>
                <a:gd name="T67" fmla="*/ 353 h 382"/>
                <a:gd name="T68" fmla="*/ 30 w 604"/>
                <a:gd name="T69" fmla="*/ 353 h 382"/>
                <a:gd name="T70" fmla="*/ 29 w 604"/>
                <a:gd name="T71" fmla="*/ 352 h 382"/>
                <a:gd name="T72" fmla="*/ 27 w 604"/>
                <a:gd name="T73" fmla="*/ 351 h 382"/>
                <a:gd name="T74" fmla="*/ 27 w 604"/>
                <a:gd name="T75" fmla="*/ 349 h 382"/>
                <a:gd name="T76" fmla="*/ 27 w 604"/>
                <a:gd name="T77" fmla="*/ 35 h 382"/>
                <a:gd name="T78" fmla="*/ 27 w 604"/>
                <a:gd name="T79" fmla="*/ 32 h 382"/>
                <a:gd name="T80" fmla="*/ 29 w 604"/>
                <a:gd name="T81" fmla="*/ 31 h 382"/>
                <a:gd name="T82" fmla="*/ 30 w 604"/>
                <a:gd name="T83" fmla="*/ 30 h 382"/>
                <a:gd name="T84" fmla="*/ 573 w 604"/>
                <a:gd name="T85" fmla="*/ 30 h 382"/>
                <a:gd name="T86" fmla="*/ 576 w 604"/>
                <a:gd name="T87" fmla="*/ 31 h 382"/>
                <a:gd name="T88" fmla="*/ 577 w 604"/>
                <a:gd name="T89" fmla="*/ 32 h 382"/>
                <a:gd name="T90" fmla="*/ 578 w 604"/>
                <a:gd name="T91" fmla="*/ 35 h 382"/>
                <a:gd name="T92" fmla="*/ 578 w 604"/>
                <a:gd name="T93" fmla="*/ 34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4" h="382">
                  <a:moveTo>
                    <a:pt x="594" y="0"/>
                  </a:moveTo>
                  <a:lnTo>
                    <a:pt x="10" y="0"/>
                  </a:lnTo>
                  <a:lnTo>
                    <a:pt x="6" y="2"/>
                  </a:lnTo>
                  <a:lnTo>
                    <a:pt x="2" y="4"/>
                  </a:lnTo>
                  <a:lnTo>
                    <a:pt x="0" y="7"/>
                  </a:lnTo>
                  <a:lnTo>
                    <a:pt x="0" y="11"/>
                  </a:lnTo>
                  <a:lnTo>
                    <a:pt x="0" y="382"/>
                  </a:lnTo>
                  <a:lnTo>
                    <a:pt x="604" y="382"/>
                  </a:lnTo>
                  <a:lnTo>
                    <a:pt x="604" y="11"/>
                  </a:lnTo>
                  <a:lnTo>
                    <a:pt x="604" y="7"/>
                  </a:lnTo>
                  <a:lnTo>
                    <a:pt x="602" y="4"/>
                  </a:lnTo>
                  <a:lnTo>
                    <a:pt x="598" y="2"/>
                  </a:lnTo>
                  <a:lnTo>
                    <a:pt x="594" y="0"/>
                  </a:lnTo>
                  <a:close/>
                  <a:moveTo>
                    <a:pt x="280" y="10"/>
                  </a:moveTo>
                  <a:lnTo>
                    <a:pt x="280" y="9"/>
                  </a:lnTo>
                  <a:lnTo>
                    <a:pt x="282" y="8"/>
                  </a:lnTo>
                  <a:lnTo>
                    <a:pt x="284" y="7"/>
                  </a:lnTo>
                  <a:lnTo>
                    <a:pt x="320" y="7"/>
                  </a:lnTo>
                  <a:lnTo>
                    <a:pt x="322" y="8"/>
                  </a:lnTo>
                  <a:lnTo>
                    <a:pt x="323" y="9"/>
                  </a:lnTo>
                  <a:lnTo>
                    <a:pt x="323" y="10"/>
                  </a:lnTo>
                  <a:lnTo>
                    <a:pt x="323" y="20"/>
                  </a:lnTo>
                  <a:lnTo>
                    <a:pt x="323" y="23"/>
                  </a:lnTo>
                  <a:lnTo>
                    <a:pt x="322" y="24"/>
                  </a:lnTo>
                  <a:lnTo>
                    <a:pt x="320" y="24"/>
                  </a:lnTo>
                  <a:lnTo>
                    <a:pt x="284" y="24"/>
                  </a:lnTo>
                  <a:lnTo>
                    <a:pt x="282" y="24"/>
                  </a:lnTo>
                  <a:lnTo>
                    <a:pt x="280" y="23"/>
                  </a:lnTo>
                  <a:lnTo>
                    <a:pt x="280" y="20"/>
                  </a:lnTo>
                  <a:lnTo>
                    <a:pt x="280" y="10"/>
                  </a:lnTo>
                  <a:close/>
                  <a:moveTo>
                    <a:pt x="578" y="349"/>
                  </a:moveTo>
                  <a:lnTo>
                    <a:pt x="577" y="351"/>
                  </a:lnTo>
                  <a:lnTo>
                    <a:pt x="576" y="352"/>
                  </a:lnTo>
                  <a:lnTo>
                    <a:pt x="573" y="353"/>
                  </a:lnTo>
                  <a:lnTo>
                    <a:pt x="30" y="353"/>
                  </a:lnTo>
                  <a:lnTo>
                    <a:pt x="29" y="352"/>
                  </a:lnTo>
                  <a:lnTo>
                    <a:pt x="27" y="351"/>
                  </a:lnTo>
                  <a:lnTo>
                    <a:pt x="27" y="349"/>
                  </a:lnTo>
                  <a:lnTo>
                    <a:pt x="27" y="35"/>
                  </a:lnTo>
                  <a:lnTo>
                    <a:pt x="27" y="32"/>
                  </a:lnTo>
                  <a:lnTo>
                    <a:pt x="29" y="31"/>
                  </a:lnTo>
                  <a:lnTo>
                    <a:pt x="30" y="30"/>
                  </a:lnTo>
                  <a:lnTo>
                    <a:pt x="573" y="30"/>
                  </a:lnTo>
                  <a:lnTo>
                    <a:pt x="576" y="31"/>
                  </a:lnTo>
                  <a:lnTo>
                    <a:pt x="577" y="32"/>
                  </a:lnTo>
                  <a:lnTo>
                    <a:pt x="578" y="35"/>
                  </a:lnTo>
                  <a:lnTo>
                    <a:pt x="578" y="3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35" name="Freeform 372"/>
            <p:cNvSpPr>
              <a:spLocks/>
            </p:cNvSpPr>
            <p:nvPr/>
          </p:nvSpPr>
          <p:spPr bwMode="auto">
            <a:xfrm>
              <a:off x="5076826" y="3916363"/>
              <a:ext cx="285750" cy="268288"/>
            </a:xfrm>
            <a:custGeom>
              <a:avLst/>
              <a:gdLst>
                <a:gd name="T0" fmla="*/ 0 w 180"/>
                <a:gd name="T1" fmla="*/ 0 h 169"/>
                <a:gd name="T2" fmla="*/ 140 w 180"/>
                <a:gd name="T3" fmla="*/ 50 h 169"/>
                <a:gd name="T4" fmla="*/ 110 w 180"/>
                <a:gd name="T5" fmla="*/ 80 h 169"/>
                <a:gd name="T6" fmla="*/ 180 w 180"/>
                <a:gd name="T7" fmla="*/ 145 h 169"/>
                <a:gd name="T8" fmla="*/ 157 w 180"/>
                <a:gd name="T9" fmla="*/ 169 h 169"/>
                <a:gd name="T10" fmla="*/ 87 w 180"/>
                <a:gd name="T11" fmla="*/ 104 h 169"/>
                <a:gd name="T12" fmla="*/ 59 w 180"/>
                <a:gd name="T13" fmla="*/ 136 h 169"/>
                <a:gd name="T14" fmla="*/ 0 w 180"/>
                <a:gd name="T15" fmla="*/ 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69">
                  <a:moveTo>
                    <a:pt x="0" y="0"/>
                  </a:moveTo>
                  <a:lnTo>
                    <a:pt x="140" y="50"/>
                  </a:lnTo>
                  <a:lnTo>
                    <a:pt x="110" y="80"/>
                  </a:lnTo>
                  <a:lnTo>
                    <a:pt x="180" y="145"/>
                  </a:lnTo>
                  <a:lnTo>
                    <a:pt x="157" y="169"/>
                  </a:lnTo>
                  <a:lnTo>
                    <a:pt x="87" y="104"/>
                  </a:lnTo>
                  <a:lnTo>
                    <a:pt x="59" y="13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36" name="Freeform 373"/>
            <p:cNvSpPr>
              <a:spLocks noEditPoints="1"/>
            </p:cNvSpPr>
            <p:nvPr/>
          </p:nvSpPr>
          <p:spPr bwMode="auto">
            <a:xfrm>
              <a:off x="4781551" y="4381501"/>
              <a:ext cx="1079500" cy="112713"/>
            </a:xfrm>
            <a:custGeom>
              <a:avLst/>
              <a:gdLst>
                <a:gd name="T0" fmla="*/ 0 w 680"/>
                <a:gd name="T1" fmla="*/ 0 h 71"/>
                <a:gd name="T2" fmla="*/ 0 w 680"/>
                <a:gd name="T3" fmla="*/ 4 h 71"/>
                <a:gd name="T4" fmla="*/ 0 w 680"/>
                <a:gd name="T5" fmla="*/ 4 h 71"/>
                <a:gd name="T6" fmla="*/ 2 w 680"/>
                <a:gd name="T7" fmla="*/ 12 h 71"/>
                <a:gd name="T8" fmla="*/ 10 w 680"/>
                <a:gd name="T9" fmla="*/ 33 h 71"/>
                <a:gd name="T10" fmla="*/ 23 w 680"/>
                <a:gd name="T11" fmla="*/ 55 h 71"/>
                <a:gd name="T12" fmla="*/ 48 w 680"/>
                <a:gd name="T13" fmla="*/ 69 h 71"/>
                <a:gd name="T14" fmla="*/ 615 w 680"/>
                <a:gd name="T15" fmla="*/ 71 h 71"/>
                <a:gd name="T16" fmla="*/ 647 w 680"/>
                <a:gd name="T17" fmla="*/ 64 h 71"/>
                <a:gd name="T18" fmla="*/ 665 w 680"/>
                <a:gd name="T19" fmla="*/ 44 h 71"/>
                <a:gd name="T20" fmla="*/ 675 w 680"/>
                <a:gd name="T21" fmla="*/ 23 h 71"/>
                <a:gd name="T22" fmla="*/ 680 w 680"/>
                <a:gd name="T23" fmla="*/ 5 h 71"/>
                <a:gd name="T24" fmla="*/ 680 w 680"/>
                <a:gd name="T25" fmla="*/ 4 h 71"/>
                <a:gd name="T26" fmla="*/ 680 w 680"/>
                <a:gd name="T27" fmla="*/ 2 h 71"/>
                <a:gd name="T28" fmla="*/ 265 w 680"/>
                <a:gd name="T29" fmla="*/ 55 h 71"/>
                <a:gd name="T30" fmla="*/ 255 w 680"/>
                <a:gd name="T31" fmla="*/ 53 h 71"/>
                <a:gd name="T32" fmla="*/ 247 w 680"/>
                <a:gd name="T33" fmla="*/ 45 h 71"/>
                <a:gd name="T34" fmla="*/ 245 w 680"/>
                <a:gd name="T35" fmla="*/ 35 h 71"/>
                <a:gd name="T36" fmla="*/ 247 w 680"/>
                <a:gd name="T37" fmla="*/ 26 h 71"/>
                <a:gd name="T38" fmla="*/ 255 w 680"/>
                <a:gd name="T39" fmla="*/ 18 h 71"/>
                <a:gd name="T40" fmla="*/ 265 w 680"/>
                <a:gd name="T41" fmla="*/ 16 h 71"/>
                <a:gd name="T42" fmla="*/ 274 w 680"/>
                <a:gd name="T43" fmla="*/ 18 h 71"/>
                <a:gd name="T44" fmla="*/ 282 w 680"/>
                <a:gd name="T45" fmla="*/ 26 h 71"/>
                <a:gd name="T46" fmla="*/ 284 w 680"/>
                <a:gd name="T47" fmla="*/ 35 h 71"/>
                <a:gd name="T48" fmla="*/ 282 w 680"/>
                <a:gd name="T49" fmla="*/ 45 h 71"/>
                <a:gd name="T50" fmla="*/ 274 w 680"/>
                <a:gd name="T51" fmla="*/ 53 h 71"/>
                <a:gd name="T52" fmla="*/ 265 w 680"/>
                <a:gd name="T53" fmla="*/ 55 h 71"/>
                <a:gd name="T54" fmla="*/ 334 w 680"/>
                <a:gd name="T55" fmla="*/ 54 h 71"/>
                <a:gd name="T56" fmla="*/ 326 w 680"/>
                <a:gd name="T57" fmla="*/ 49 h 71"/>
                <a:gd name="T58" fmla="*/ 321 w 680"/>
                <a:gd name="T59" fmla="*/ 40 h 71"/>
                <a:gd name="T60" fmla="*/ 321 w 680"/>
                <a:gd name="T61" fmla="*/ 31 h 71"/>
                <a:gd name="T62" fmla="*/ 326 w 680"/>
                <a:gd name="T63" fmla="*/ 22 h 71"/>
                <a:gd name="T64" fmla="*/ 334 w 680"/>
                <a:gd name="T65" fmla="*/ 17 h 71"/>
                <a:gd name="T66" fmla="*/ 345 w 680"/>
                <a:gd name="T67" fmla="*/ 17 h 71"/>
                <a:gd name="T68" fmla="*/ 354 w 680"/>
                <a:gd name="T69" fmla="*/ 22 h 71"/>
                <a:gd name="T70" fmla="*/ 359 w 680"/>
                <a:gd name="T71" fmla="*/ 31 h 71"/>
                <a:gd name="T72" fmla="*/ 359 w 680"/>
                <a:gd name="T73" fmla="*/ 40 h 71"/>
                <a:gd name="T74" fmla="*/ 354 w 680"/>
                <a:gd name="T75" fmla="*/ 49 h 71"/>
                <a:gd name="T76" fmla="*/ 345 w 680"/>
                <a:gd name="T77" fmla="*/ 54 h 71"/>
                <a:gd name="T78" fmla="*/ 415 w 680"/>
                <a:gd name="T79" fmla="*/ 55 h 71"/>
                <a:gd name="T80" fmla="*/ 406 w 680"/>
                <a:gd name="T81" fmla="*/ 53 h 71"/>
                <a:gd name="T82" fmla="*/ 398 w 680"/>
                <a:gd name="T83" fmla="*/ 45 h 71"/>
                <a:gd name="T84" fmla="*/ 396 w 680"/>
                <a:gd name="T85" fmla="*/ 35 h 71"/>
                <a:gd name="T86" fmla="*/ 398 w 680"/>
                <a:gd name="T87" fmla="*/ 26 h 71"/>
                <a:gd name="T88" fmla="*/ 406 w 680"/>
                <a:gd name="T89" fmla="*/ 18 h 71"/>
                <a:gd name="T90" fmla="*/ 415 w 680"/>
                <a:gd name="T91" fmla="*/ 16 h 71"/>
                <a:gd name="T92" fmla="*/ 425 w 680"/>
                <a:gd name="T93" fmla="*/ 18 h 71"/>
                <a:gd name="T94" fmla="*/ 432 w 680"/>
                <a:gd name="T95" fmla="*/ 26 h 71"/>
                <a:gd name="T96" fmla="*/ 435 w 680"/>
                <a:gd name="T97" fmla="*/ 35 h 71"/>
                <a:gd name="T98" fmla="*/ 432 w 680"/>
                <a:gd name="T99" fmla="*/ 45 h 71"/>
                <a:gd name="T100" fmla="*/ 425 w 680"/>
                <a:gd name="T101" fmla="*/ 53 h 71"/>
                <a:gd name="T102" fmla="*/ 415 w 680"/>
                <a:gd name="T103"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0" h="71">
                  <a:moveTo>
                    <a:pt x="680" y="0"/>
                  </a:moveTo>
                  <a:lnTo>
                    <a:pt x="0" y="0"/>
                  </a:lnTo>
                  <a:lnTo>
                    <a:pt x="0" y="2"/>
                  </a:lnTo>
                  <a:lnTo>
                    <a:pt x="0" y="4"/>
                  </a:lnTo>
                  <a:lnTo>
                    <a:pt x="0" y="4"/>
                  </a:lnTo>
                  <a:lnTo>
                    <a:pt x="0" y="4"/>
                  </a:lnTo>
                  <a:lnTo>
                    <a:pt x="0" y="5"/>
                  </a:lnTo>
                  <a:lnTo>
                    <a:pt x="2" y="12"/>
                  </a:lnTo>
                  <a:lnTo>
                    <a:pt x="5" y="22"/>
                  </a:lnTo>
                  <a:lnTo>
                    <a:pt x="10" y="33"/>
                  </a:lnTo>
                  <a:lnTo>
                    <a:pt x="14" y="44"/>
                  </a:lnTo>
                  <a:lnTo>
                    <a:pt x="23" y="55"/>
                  </a:lnTo>
                  <a:lnTo>
                    <a:pt x="33" y="62"/>
                  </a:lnTo>
                  <a:lnTo>
                    <a:pt x="48" y="69"/>
                  </a:lnTo>
                  <a:lnTo>
                    <a:pt x="65" y="71"/>
                  </a:lnTo>
                  <a:lnTo>
                    <a:pt x="615" y="71"/>
                  </a:lnTo>
                  <a:lnTo>
                    <a:pt x="632" y="69"/>
                  </a:lnTo>
                  <a:lnTo>
                    <a:pt x="647" y="64"/>
                  </a:lnTo>
                  <a:lnTo>
                    <a:pt x="657" y="55"/>
                  </a:lnTo>
                  <a:lnTo>
                    <a:pt x="665" y="44"/>
                  </a:lnTo>
                  <a:lnTo>
                    <a:pt x="670" y="34"/>
                  </a:lnTo>
                  <a:lnTo>
                    <a:pt x="675" y="23"/>
                  </a:lnTo>
                  <a:lnTo>
                    <a:pt x="678" y="12"/>
                  </a:lnTo>
                  <a:lnTo>
                    <a:pt x="680" y="5"/>
                  </a:lnTo>
                  <a:lnTo>
                    <a:pt x="680" y="4"/>
                  </a:lnTo>
                  <a:lnTo>
                    <a:pt x="680" y="4"/>
                  </a:lnTo>
                  <a:lnTo>
                    <a:pt x="680" y="4"/>
                  </a:lnTo>
                  <a:lnTo>
                    <a:pt x="680" y="2"/>
                  </a:lnTo>
                  <a:lnTo>
                    <a:pt x="680" y="0"/>
                  </a:lnTo>
                  <a:close/>
                  <a:moveTo>
                    <a:pt x="265" y="55"/>
                  </a:moveTo>
                  <a:lnTo>
                    <a:pt x="260" y="54"/>
                  </a:lnTo>
                  <a:lnTo>
                    <a:pt x="255" y="53"/>
                  </a:lnTo>
                  <a:lnTo>
                    <a:pt x="251" y="49"/>
                  </a:lnTo>
                  <a:lnTo>
                    <a:pt x="247" y="45"/>
                  </a:lnTo>
                  <a:lnTo>
                    <a:pt x="246" y="40"/>
                  </a:lnTo>
                  <a:lnTo>
                    <a:pt x="245" y="35"/>
                  </a:lnTo>
                  <a:lnTo>
                    <a:pt x="246" y="31"/>
                  </a:lnTo>
                  <a:lnTo>
                    <a:pt x="247" y="26"/>
                  </a:lnTo>
                  <a:lnTo>
                    <a:pt x="251" y="22"/>
                  </a:lnTo>
                  <a:lnTo>
                    <a:pt x="255" y="18"/>
                  </a:lnTo>
                  <a:lnTo>
                    <a:pt x="260" y="17"/>
                  </a:lnTo>
                  <a:lnTo>
                    <a:pt x="265" y="16"/>
                  </a:lnTo>
                  <a:lnTo>
                    <a:pt x="269" y="17"/>
                  </a:lnTo>
                  <a:lnTo>
                    <a:pt x="274" y="18"/>
                  </a:lnTo>
                  <a:lnTo>
                    <a:pt x="278" y="22"/>
                  </a:lnTo>
                  <a:lnTo>
                    <a:pt x="282" y="26"/>
                  </a:lnTo>
                  <a:lnTo>
                    <a:pt x="284" y="31"/>
                  </a:lnTo>
                  <a:lnTo>
                    <a:pt x="284" y="35"/>
                  </a:lnTo>
                  <a:lnTo>
                    <a:pt x="284" y="40"/>
                  </a:lnTo>
                  <a:lnTo>
                    <a:pt x="282" y="45"/>
                  </a:lnTo>
                  <a:lnTo>
                    <a:pt x="278" y="49"/>
                  </a:lnTo>
                  <a:lnTo>
                    <a:pt x="274" y="53"/>
                  </a:lnTo>
                  <a:lnTo>
                    <a:pt x="269" y="54"/>
                  </a:lnTo>
                  <a:lnTo>
                    <a:pt x="265" y="55"/>
                  </a:lnTo>
                  <a:close/>
                  <a:moveTo>
                    <a:pt x="341" y="55"/>
                  </a:moveTo>
                  <a:lnTo>
                    <a:pt x="334" y="54"/>
                  </a:lnTo>
                  <a:lnTo>
                    <a:pt x="330" y="53"/>
                  </a:lnTo>
                  <a:lnTo>
                    <a:pt x="326" y="49"/>
                  </a:lnTo>
                  <a:lnTo>
                    <a:pt x="323" y="45"/>
                  </a:lnTo>
                  <a:lnTo>
                    <a:pt x="321" y="40"/>
                  </a:lnTo>
                  <a:lnTo>
                    <a:pt x="321" y="35"/>
                  </a:lnTo>
                  <a:lnTo>
                    <a:pt x="321" y="31"/>
                  </a:lnTo>
                  <a:lnTo>
                    <a:pt x="323" y="26"/>
                  </a:lnTo>
                  <a:lnTo>
                    <a:pt x="326" y="22"/>
                  </a:lnTo>
                  <a:lnTo>
                    <a:pt x="330" y="18"/>
                  </a:lnTo>
                  <a:lnTo>
                    <a:pt x="334" y="17"/>
                  </a:lnTo>
                  <a:lnTo>
                    <a:pt x="341" y="16"/>
                  </a:lnTo>
                  <a:lnTo>
                    <a:pt x="345" y="17"/>
                  </a:lnTo>
                  <a:lnTo>
                    <a:pt x="350" y="18"/>
                  </a:lnTo>
                  <a:lnTo>
                    <a:pt x="354" y="22"/>
                  </a:lnTo>
                  <a:lnTo>
                    <a:pt x="356" y="26"/>
                  </a:lnTo>
                  <a:lnTo>
                    <a:pt x="359" y="31"/>
                  </a:lnTo>
                  <a:lnTo>
                    <a:pt x="359" y="35"/>
                  </a:lnTo>
                  <a:lnTo>
                    <a:pt x="359" y="40"/>
                  </a:lnTo>
                  <a:lnTo>
                    <a:pt x="356" y="45"/>
                  </a:lnTo>
                  <a:lnTo>
                    <a:pt x="354" y="49"/>
                  </a:lnTo>
                  <a:lnTo>
                    <a:pt x="350" y="53"/>
                  </a:lnTo>
                  <a:lnTo>
                    <a:pt x="345" y="54"/>
                  </a:lnTo>
                  <a:lnTo>
                    <a:pt x="341" y="55"/>
                  </a:lnTo>
                  <a:close/>
                  <a:moveTo>
                    <a:pt x="415" y="55"/>
                  </a:moveTo>
                  <a:lnTo>
                    <a:pt x="410" y="54"/>
                  </a:lnTo>
                  <a:lnTo>
                    <a:pt x="406" y="53"/>
                  </a:lnTo>
                  <a:lnTo>
                    <a:pt x="402" y="49"/>
                  </a:lnTo>
                  <a:lnTo>
                    <a:pt x="398" y="45"/>
                  </a:lnTo>
                  <a:lnTo>
                    <a:pt x="396" y="40"/>
                  </a:lnTo>
                  <a:lnTo>
                    <a:pt x="396" y="35"/>
                  </a:lnTo>
                  <a:lnTo>
                    <a:pt x="396" y="31"/>
                  </a:lnTo>
                  <a:lnTo>
                    <a:pt x="398" y="26"/>
                  </a:lnTo>
                  <a:lnTo>
                    <a:pt x="402" y="22"/>
                  </a:lnTo>
                  <a:lnTo>
                    <a:pt x="406" y="18"/>
                  </a:lnTo>
                  <a:lnTo>
                    <a:pt x="410" y="17"/>
                  </a:lnTo>
                  <a:lnTo>
                    <a:pt x="415" y="16"/>
                  </a:lnTo>
                  <a:lnTo>
                    <a:pt x="420" y="17"/>
                  </a:lnTo>
                  <a:lnTo>
                    <a:pt x="425" y="18"/>
                  </a:lnTo>
                  <a:lnTo>
                    <a:pt x="429" y="22"/>
                  </a:lnTo>
                  <a:lnTo>
                    <a:pt x="432" y="26"/>
                  </a:lnTo>
                  <a:lnTo>
                    <a:pt x="434" y="31"/>
                  </a:lnTo>
                  <a:lnTo>
                    <a:pt x="435" y="35"/>
                  </a:lnTo>
                  <a:lnTo>
                    <a:pt x="434" y="40"/>
                  </a:lnTo>
                  <a:lnTo>
                    <a:pt x="432" y="45"/>
                  </a:lnTo>
                  <a:lnTo>
                    <a:pt x="429" y="49"/>
                  </a:lnTo>
                  <a:lnTo>
                    <a:pt x="425" y="53"/>
                  </a:lnTo>
                  <a:lnTo>
                    <a:pt x="420" y="54"/>
                  </a:lnTo>
                  <a:lnTo>
                    <a:pt x="415" y="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37" name="Freeform 374"/>
            <p:cNvSpPr>
              <a:spLocks noEditPoints="1"/>
            </p:cNvSpPr>
            <p:nvPr/>
          </p:nvSpPr>
          <p:spPr bwMode="auto">
            <a:xfrm>
              <a:off x="4841876" y="3738563"/>
              <a:ext cx="958850" cy="606425"/>
            </a:xfrm>
            <a:custGeom>
              <a:avLst/>
              <a:gdLst>
                <a:gd name="T0" fmla="*/ 594 w 604"/>
                <a:gd name="T1" fmla="*/ 0 h 382"/>
                <a:gd name="T2" fmla="*/ 10 w 604"/>
                <a:gd name="T3" fmla="*/ 0 h 382"/>
                <a:gd name="T4" fmla="*/ 6 w 604"/>
                <a:gd name="T5" fmla="*/ 2 h 382"/>
                <a:gd name="T6" fmla="*/ 2 w 604"/>
                <a:gd name="T7" fmla="*/ 4 h 382"/>
                <a:gd name="T8" fmla="*/ 0 w 604"/>
                <a:gd name="T9" fmla="*/ 7 h 382"/>
                <a:gd name="T10" fmla="*/ 0 w 604"/>
                <a:gd name="T11" fmla="*/ 11 h 382"/>
                <a:gd name="T12" fmla="*/ 0 w 604"/>
                <a:gd name="T13" fmla="*/ 382 h 382"/>
                <a:gd name="T14" fmla="*/ 604 w 604"/>
                <a:gd name="T15" fmla="*/ 382 h 382"/>
                <a:gd name="T16" fmla="*/ 604 w 604"/>
                <a:gd name="T17" fmla="*/ 11 h 382"/>
                <a:gd name="T18" fmla="*/ 604 w 604"/>
                <a:gd name="T19" fmla="*/ 7 h 382"/>
                <a:gd name="T20" fmla="*/ 602 w 604"/>
                <a:gd name="T21" fmla="*/ 4 h 382"/>
                <a:gd name="T22" fmla="*/ 598 w 604"/>
                <a:gd name="T23" fmla="*/ 2 h 382"/>
                <a:gd name="T24" fmla="*/ 594 w 604"/>
                <a:gd name="T25" fmla="*/ 0 h 382"/>
                <a:gd name="T26" fmla="*/ 280 w 604"/>
                <a:gd name="T27" fmla="*/ 10 h 382"/>
                <a:gd name="T28" fmla="*/ 280 w 604"/>
                <a:gd name="T29" fmla="*/ 9 h 382"/>
                <a:gd name="T30" fmla="*/ 282 w 604"/>
                <a:gd name="T31" fmla="*/ 8 h 382"/>
                <a:gd name="T32" fmla="*/ 284 w 604"/>
                <a:gd name="T33" fmla="*/ 7 h 382"/>
                <a:gd name="T34" fmla="*/ 320 w 604"/>
                <a:gd name="T35" fmla="*/ 7 h 382"/>
                <a:gd name="T36" fmla="*/ 322 w 604"/>
                <a:gd name="T37" fmla="*/ 8 h 382"/>
                <a:gd name="T38" fmla="*/ 323 w 604"/>
                <a:gd name="T39" fmla="*/ 9 h 382"/>
                <a:gd name="T40" fmla="*/ 323 w 604"/>
                <a:gd name="T41" fmla="*/ 10 h 382"/>
                <a:gd name="T42" fmla="*/ 323 w 604"/>
                <a:gd name="T43" fmla="*/ 20 h 382"/>
                <a:gd name="T44" fmla="*/ 323 w 604"/>
                <a:gd name="T45" fmla="*/ 23 h 382"/>
                <a:gd name="T46" fmla="*/ 322 w 604"/>
                <a:gd name="T47" fmla="*/ 24 h 382"/>
                <a:gd name="T48" fmla="*/ 320 w 604"/>
                <a:gd name="T49" fmla="*/ 24 h 382"/>
                <a:gd name="T50" fmla="*/ 284 w 604"/>
                <a:gd name="T51" fmla="*/ 24 h 382"/>
                <a:gd name="T52" fmla="*/ 282 w 604"/>
                <a:gd name="T53" fmla="*/ 24 h 382"/>
                <a:gd name="T54" fmla="*/ 280 w 604"/>
                <a:gd name="T55" fmla="*/ 23 h 382"/>
                <a:gd name="T56" fmla="*/ 280 w 604"/>
                <a:gd name="T57" fmla="*/ 20 h 382"/>
                <a:gd name="T58" fmla="*/ 280 w 604"/>
                <a:gd name="T59" fmla="*/ 10 h 382"/>
                <a:gd name="T60" fmla="*/ 578 w 604"/>
                <a:gd name="T61" fmla="*/ 349 h 382"/>
                <a:gd name="T62" fmla="*/ 577 w 604"/>
                <a:gd name="T63" fmla="*/ 351 h 382"/>
                <a:gd name="T64" fmla="*/ 576 w 604"/>
                <a:gd name="T65" fmla="*/ 352 h 382"/>
                <a:gd name="T66" fmla="*/ 573 w 604"/>
                <a:gd name="T67" fmla="*/ 353 h 382"/>
                <a:gd name="T68" fmla="*/ 30 w 604"/>
                <a:gd name="T69" fmla="*/ 353 h 382"/>
                <a:gd name="T70" fmla="*/ 29 w 604"/>
                <a:gd name="T71" fmla="*/ 352 h 382"/>
                <a:gd name="T72" fmla="*/ 27 w 604"/>
                <a:gd name="T73" fmla="*/ 351 h 382"/>
                <a:gd name="T74" fmla="*/ 27 w 604"/>
                <a:gd name="T75" fmla="*/ 349 h 382"/>
                <a:gd name="T76" fmla="*/ 27 w 604"/>
                <a:gd name="T77" fmla="*/ 35 h 382"/>
                <a:gd name="T78" fmla="*/ 27 w 604"/>
                <a:gd name="T79" fmla="*/ 32 h 382"/>
                <a:gd name="T80" fmla="*/ 29 w 604"/>
                <a:gd name="T81" fmla="*/ 31 h 382"/>
                <a:gd name="T82" fmla="*/ 30 w 604"/>
                <a:gd name="T83" fmla="*/ 30 h 382"/>
                <a:gd name="T84" fmla="*/ 573 w 604"/>
                <a:gd name="T85" fmla="*/ 30 h 382"/>
                <a:gd name="T86" fmla="*/ 576 w 604"/>
                <a:gd name="T87" fmla="*/ 31 h 382"/>
                <a:gd name="T88" fmla="*/ 577 w 604"/>
                <a:gd name="T89" fmla="*/ 32 h 382"/>
                <a:gd name="T90" fmla="*/ 578 w 604"/>
                <a:gd name="T91" fmla="*/ 35 h 382"/>
                <a:gd name="T92" fmla="*/ 578 w 604"/>
                <a:gd name="T93" fmla="*/ 34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4" h="382">
                  <a:moveTo>
                    <a:pt x="594" y="0"/>
                  </a:moveTo>
                  <a:lnTo>
                    <a:pt x="10" y="0"/>
                  </a:lnTo>
                  <a:lnTo>
                    <a:pt x="6" y="2"/>
                  </a:lnTo>
                  <a:lnTo>
                    <a:pt x="2" y="4"/>
                  </a:lnTo>
                  <a:lnTo>
                    <a:pt x="0" y="7"/>
                  </a:lnTo>
                  <a:lnTo>
                    <a:pt x="0" y="11"/>
                  </a:lnTo>
                  <a:lnTo>
                    <a:pt x="0" y="382"/>
                  </a:lnTo>
                  <a:lnTo>
                    <a:pt x="604" y="382"/>
                  </a:lnTo>
                  <a:lnTo>
                    <a:pt x="604" y="11"/>
                  </a:lnTo>
                  <a:lnTo>
                    <a:pt x="604" y="7"/>
                  </a:lnTo>
                  <a:lnTo>
                    <a:pt x="602" y="4"/>
                  </a:lnTo>
                  <a:lnTo>
                    <a:pt x="598" y="2"/>
                  </a:lnTo>
                  <a:lnTo>
                    <a:pt x="594" y="0"/>
                  </a:lnTo>
                  <a:close/>
                  <a:moveTo>
                    <a:pt x="280" y="10"/>
                  </a:moveTo>
                  <a:lnTo>
                    <a:pt x="280" y="9"/>
                  </a:lnTo>
                  <a:lnTo>
                    <a:pt x="282" y="8"/>
                  </a:lnTo>
                  <a:lnTo>
                    <a:pt x="284" y="7"/>
                  </a:lnTo>
                  <a:lnTo>
                    <a:pt x="320" y="7"/>
                  </a:lnTo>
                  <a:lnTo>
                    <a:pt x="322" y="8"/>
                  </a:lnTo>
                  <a:lnTo>
                    <a:pt x="323" y="9"/>
                  </a:lnTo>
                  <a:lnTo>
                    <a:pt x="323" y="10"/>
                  </a:lnTo>
                  <a:lnTo>
                    <a:pt x="323" y="20"/>
                  </a:lnTo>
                  <a:lnTo>
                    <a:pt x="323" y="23"/>
                  </a:lnTo>
                  <a:lnTo>
                    <a:pt x="322" y="24"/>
                  </a:lnTo>
                  <a:lnTo>
                    <a:pt x="320" y="24"/>
                  </a:lnTo>
                  <a:lnTo>
                    <a:pt x="284" y="24"/>
                  </a:lnTo>
                  <a:lnTo>
                    <a:pt x="282" y="24"/>
                  </a:lnTo>
                  <a:lnTo>
                    <a:pt x="280" y="23"/>
                  </a:lnTo>
                  <a:lnTo>
                    <a:pt x="280" y="20"/>
                  </a:lnTo>
                  <a:lnTo>
                    <a:pt x="280" y="10"/>
                  </a:lnTo>
                  <a:close/>
                  <a:moveTo>
                    <a:pt x="578" y="349"/>
                  </a:moveTo>
                  <a:lnTo>
                    <a:pt x="577" y="351"/>
                  </a:lnTo>
                  <a:lnTo>
                    <a:pt x="576" y="352"/>
                  </a:lnTo>
                  <a:lnTo>
                    <a:pt x="573" y="353"/>
                  </a:lnTo>
                  <a:lnTo>
                    <a:pt x="30" y="353"/>
                  </a:lnTo>
                  <a:lnTo>
                    <a:pt x="29" y="352"/>
                  </a:lnTo>
                  <a:lnTo>
                    <a:pt x="27" y="351"/>
                  </a:lnTo>
                  <a:lnTo>
                    <a:pt x="27" y="349"/>
                  </a:lnTo>
                  <a:lnTo>
                    <a:pt x="27" y="35"/>
                  </a:lnTo>
                  <a:lnTo>
                    <a:pt x="27" y="32"/>
                  </a:lnTo>
                  <a:lnTo>
                    <a:pt x="29" y="31"/>
                  </a:lnTo>
                  <a:lnTo>
                    <a:pt x="30" y="30"/>
                  </a:lnTo>
                  <a:lnTo>
                    <a:pt x="573" y="30"/>
                  </a:lnTo>
                  <a:lnTo>
                    <a:pt x="576" y="31"/>
                  </a:lnTo>
                  <a:lnTo>
                    <a:pt x="577" y="32"/>
                  </a:lnTo>
                  <a:lnTo>
                    <a:pt x="578" y="35"/>
                  </a:lnTo>
                  <a:lnTo>
                    <a:pt x="578" y="3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38" name="Freeform 375"/>
            <p:cNvSpPr>
              <a:spLocks/>
            </p:cNvSpPr>
            <p:nvPr/>
          </p:nvSpPr>
          <p:spPr bwMode="auto">
            <a:xfrm>
              <a:off x="5076826" y="3916363"/>
              <a:ext cx="285750" cy="268288"/>
            </a:xfrm>
            <a:custGeom>
              <a:avLst/>
              <a:gdLst>
                <a:gd name="T0" fmla="*/ 0 w 180"/>
                <a:gd name="T1" fmla="*/ 0 h 169"/>
                <a:gd name="T2" fmla="*/ 140 w 180"/>
                <a:gd name="T3" fmla="*/ 50 h 169"/>
                <a:gd name="T4" fmla="*/ 110 w 180"/>
                <a:gd name="T5" fmla="*/ 80 h 169"/>
                <a:gd name="T6" fmla="*/ 180 w 180"/>
                <a:gd name="T7" fmla="*/ 145 h 169"/>
                <a:gd name="T8" fmla="*/ 157 w 180"/>
                <a:gd name="T9" fmla="*/ 169 h 169"/>
                <a:gd name="T10" fmla="*/ 87 w 180"/>
                <a:gd name="T11" fmla="*/ 104 h 169"/>
                <a:gd name="T12" fmla="*/ 59 w 180"/>
                <a:gd name="T13" fmla="*/ 136 h 169"/>
                <a:gd name="T14" fmla="*/ 0 w 180"/>
                <a:gd name="T15" fmla="*/ 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69">
                  <a:moveTo>
                    <a:pt x="0" y="0"/>
                  </a:moveTo>
                  <a:lnTo>
                    <a:pt x="140" y="50"/>
                  </a:lnTo>
                  <a:lnTo>
                    <a:pt x="110" y="80"/>
                  </a:lnTo>
                  <a:lnTo>
                    <a:pt x="180" y="145"/>
                  </a:lnTo>
                  <a:lnTo>
                    <a:pt x="157" y="169"/>
                  </a:lnTo>
                  <a:lnTo>
                    <a:pt x="87" y="104"/>
                  </a:lnTo>
                  <a:lnTo>
                    <a:pt x="59" y="13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39" name="Freeform 376"/>
            <p:cNvSpPr>
              <a:spLocks noEditPoints="1"/>
            </p:cNvSpPr>
            <p:nvPr/>
          </p:nvSpPr>
          <p:spPr bwMode="auto">
            <a:xfrm>
              <a:off x="4781551" y="4381501"/>
              <a:ext cx="1079500" cy="112713"/>
            </a:xfrm>
            <a:custGeom>
              <a:avLst/>
              <a:gdLst>
                <a:gd name="T0" fmla="*/ 0 w 680"/>
                <a:gd name="T1" fmla="*/ 0 h 71"/>
                <a:gd name="T2" fmla="*/ 0 w 680"/>
                <a:gd name="T3" fmla="*/ 4 h 71"/>
                <a:gd name="T4" fmla="*/ 0 w 680"/>
                <a:gd name="T5" fmla="*/ 4 h 71"/>
                <a:gd name="T6" fmla="*/ 2 w 680"/>
                <a:gd name="T7" fmla="*/ 12 h 71"/>
                <a:gd name="T8" fmla="*/ 10 w 680"/>
                <a:gd name="T9" fmla="*/ 33 h 71"/>
                <a:gd name="T10" fmla="*/ 23 w 680"/>
                <a:gd name="T11" fmla="*/ 55 h 71"/>
                <a:gd name="T12" fmla="*/ 48 w 680"/>
                <a:gd name="T13" fmla="*/ 69 h 71"/>
                <a:gd name="T14" fmla="*/ 615 w 680"/>
                <a:gd name="T15" fmla="*/ 71 h 71"/>
                <a:gd name="T16" fmla="*/ 647 w 680"/>
                <a:gd name="T17" fmla="*/ 64 h 71"/>
                <a:gd name="T18" fmla="*/ 665 w 680"/>
                <a:gd name="T19" fmla="*/ 44 h 71"/>
                <a:gd name="T20" fmla="*/ 675 w 680"/>
                <a:gd name="T21" fmla="*/ 23 h 71"/>
                <a:gd name="T22" fmla="*/ 680 w 680"/>
                <a:gd name="T23" fmla="*/ 5 h 71"/>
                <a:gd name="T24" fmla="*/ 680 w 680"/>
                <a:gd name="T25" fmla="*/ 4 h 71"/>
                <a:gd name="T26" fmla="*/ 680 w 680"/>
                <a:gd name="T27" fmla="*/ 2 h 71"/>
                <a:gd name="T28" fmla="*/ 265 w 680"/>
                <a:gd name="T29" fmla="*/ 55 h 71"/>
                <a:gd name="T30" fmla="*/ 255 w 680"/>
                <a:gd name="T31" fmla="*/ 53 h 71"/>
                <a:gd name="T32" fmla="*/ 247 w 680"/>
                <a:gd name="T33" fmla="*/ 45 h 71"/>
                <a:gd name="T34" fmla="*/ 245 w 680"/>
                <a:gd name="T35" fmla="*/ 35 h 71"/>
                <a:gd name="T36" fmla="*/ 247 w 680"/>
                <a:gd name="T37" fmla="*/ 26 h 71"/>
                <a:gd name="T38" fmla="*/ 255 w 680"/>
                <a:gd name="T39" fmla="*/ 18 h 71"/>
                <a:gd name="T40" fmla="*/ 265 w 680"/>
                <a:gd name="T41" fmla="*/ 16 h 71"/>
                <a:gd name="T42" fmla="*/ 274 w 680"/>
                <a:gd name="T43" fmla="*/ 18 h 71"/>
                <a:gd name="T44" fmla="*/ 282 w 680"/>
                <a:gd name="T45" fmla="*/ 26 h 71"/>
                <a:gd name="T46" fmla="*/ 284 w 680"/>
                <a:gd name="T47" fmla="*/ 35 h 71"/>
                <a:gd name="T48" fmla="*/ 282 w 680"/>
                <a:gd name="T49" fmla="*/ 45 h 71"/>
                <a:gd name="T50" fmla="*/ 274 w 680"/>
                <a:gd name="T51" fmla="*/ 53 h 71"/>
                <a:gd name="T52" fmla="*/ 265 w 680"/>
                <a:gd name="T53" fmla="*/ 55 h 71"/>
                <a:gd name="T54" fmla="*/ 334 w 680"/>
                <a:gd name="T55" fmla="*/ 54 h 71"/>
                <a:gd name="T56" fmla="*/ 326 w 680"/>
                <a:gd name="T57" fmla="*/ 49 h 71"/>
                <a:gd name="T58" fmla="*/ 321 w 680"/>
                <a:gd name="T59" fmla="*/ 40 h 71"/>
                <a:gd name="T60" fmla="*/ 321 w 680"/>
                <a:gd name="T61" fmla="*/ 31 h 71"/>
                <a:gd name="T62" fmla="*/ 326 w 680"/>
                <a:gd name="T63" fmla="*/ 22 h 71"/>
                <a:gd name="T64" fmla="*/ 334 w 680"/>
                <a:gd name="T65" fmla="*/ 17 h 71"/>
                <a:gd name="T66" fmla="*/ 345 w 680"/>
                <a:gd name="T67" fmla="*/ 17 h 71"/>
                <a:gd name="T68" fmla="*/ 354 w 680"/>
                <a:gd name="T69" fmla="*/ 22 h 71"/>
                <a:gd name="T70" fmla="*/ 359 w 680"/>
                <a:gd name="T71" fmla="*/ 31 h 71"/>
                <a:gd name="T72" fmla="*/ 359 w 680"/>
                <a:gd name="T73" fmla="*/ 40 h 71"/>
                <a:gd name="T74" fmla="*/ 354 w 680"/>
                <a:gd name="T75" fmla="*/ 49 h 71"/>
                <a:gd name="T76" fmla="*/ 345 w 680"/>
                <a:gd name="T77" fmla="*/ 54 h 71"/>
                <a:gd name="T78" fmla="*/ 415 w 680"/>
                <a:gd name="T79" fmla="*/ 55 h 71"/>
                <a:gd name="T80" fmla="*/ 406 w 680"/>
                <a:gd name="T81" fmla="*/ 53 h 71"/>
                <a:gd name="T82" fmla="*/ 398 w 680"/>
                <a:gd name="T83" fmla="*/ 45 h 71"/>
                <a:gd name="T84" fmla="*/ 396 w 680"/>
                <a:gd name="T85" fmla="*/ 35 h 71"/>
                <a:gd name="T86" fmla="*/ 398 w 680"/>
                <a:gd name="T87" fmla="*/ 26 h 71"/>
                <a:gd name="T88" fmla="*/ 406 w 680"/>
                <a:gd name="T89" fmla="*/ 18 h 71"/>
                <a:gd name="T90" fmla="*/ 415 w 680"/>
                <a:gd name="T91" fmla="*/ 16 h 71"/>
                <a:gd name="T92" fmla="*/ 425 w 680"/>
                <a:gd name="T93" fmla="*/ 18 h 71"/>
                <a:gd name="T94" fmla="*/ 432 w 680"/>
                <a:gd name="T95" fmla="*/ 26 h 71"/>
                <a:gd name="T96" fmla="*/ 435 w 680"/>
                <a:gd name="T97" fmla="*/ 35 h 71"/>
                <a:gd name="T98" fmla="*/ 432 w 680"/>
                <a:gd name="T99" fmla="*/ 45 h 71"/>
                <a:gd name="T100" fmla="*/ 425 w 680"/>
                <a:gd name="T101" fmla="*/ 53 h 71"/>
                <a:gd name="T102" fmla="*/ 415 w 680"/>
                <a:gd name="T103"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0" h="71">
                  <a:moveTo>
                    <a:pt x="680" y="0"/>
                  </a:moveTo>
                  <a:lnTo>
                    <a:pt x="0" y="0"/>
                  </a:lnTo>
                  <a:lnTo>
                    <a:pt x="0" y="2"/>
                  </a:lnTo>
                  <a:lnTo>
                    <a:pt x="0" y="4"/>
                  </a:lnTo>
                  <a:lnTo>
                    <a:pt x="0" y="4"/>
                  </a:lnTo>
                  <a:lnTo>
                    <a:pt x="0" y="4"/>
                  </a:lnTo>
                  <a:lnTo>
                    <a:pt x="0" y="5"/>
                  </a:lnTo>
                  <a:lnTo>
                    <a:pt x="2" y="12"/>
                  </a:lnTo>
                  <a:lnTo>
                    <a:pt x="5" y="22"/>
                  </a:lnTo>
                  <a:lnTo>
                    <a:pt x="10" y="33"/>
                  </a:lnTo>
                  <a:lnTo>
                    <a:pt x="14" y="44"/>
                  </a:lnTo>
                  <a:lnTo>
                    <a:pt x="23" y="55"/>
                  </a:lnTo>
                  <a:lnTo>
                    <a:pt x="33" y="62"/>
                  </a:lnTo>
                  <a:lnTo>
                    <a:pt x="48" y="69"/>
                  </a:lnTo>
                  <a:lnTo>
                    <a:pt x="65" y="71"/>
                  </a:lnTo>
                  <a:lnTo>
                    <a:pt x="615" y="71"/>
                  </a:lnTo>
                  <a:lnTo>
                    <a:pt x="632" y="69"/>
                  </a:lnTo>
                  <a:lnTo>
                    <a:pt x="647" y="64"/>
                  </a:lnTo>
                  <a:lnTo>
                    <a:pt x="657" y="55"/>
                  </a:lnTo>
                  <a:lnTo>
                    <a:pt x="665" y="44"/>
                  </a:lnTo>
                  <a:lnTo>
                    <a:pt x="670" y="34"/>
                  </a:lnTo>
                  <a:lnTo>
                    <a:pt x="675" y="23"/>
                  </a:lnTo>
                  <a:lnTo>
                    <a:pt x="678" y="12"/>
                  </a:lnTo>
                  <a:lnTo>
                    <a:pt x="680" y="5"/>
                  </a:lnTo>
                  <a:lnTo>
                    <a:pt x="680" y="4"/>
                  </a:lnTo>
                  <a:lnTo>
                    <a:pt x="680" y="4"/>
                  </a:lnTo>
                  <a:lnTo>
                    <a:pt x="680" y="4"/>
                  </a:lnTo>
                  <a:lnTo>
                    <a:pt x="680" y="2"/>
                  </a:lnTo>
                  <a:lnTo>
                    <a:pt x="680" y="0"/>
                  </a:lnTo>
                  <a:close/>
                  <a:moveTo>
                    <a:pt x="265" y="55"/>
                  </a:moveTo>
                  <a:lnTo>
                    <a:pt x="260" y="54"/>
                  </a:lnTo>
                  <a:lnTo>
                    <a:pt x="255" y="53"/>
                  </a:lnTo>
                  <a:lnTo>
                    <a:pt x="251" y="49"/>
                  </a:lnTo>
                  <a:lnTo>
                    <a:pt x="247" y="45"/>
                  </a:lnTo>
                  <a:lnTo>
                    <a:pt x="246" y="40"/>
                  </a:lnTo>
                  <a:lnTo>
                    <a:pt x="245" y="35"/>
                  </a:lnTo>
                  <a:lnTo>
                    <a:pt x="246" y="31"/>
                  </a:lnTo>
                  <a:lnTo>
                    <a:pt x="247" y="26"/>
                  </a:lnTo>
                  <a:lnTo>
                    <a:pt x="251" y="22"/>
                  </a:lnTo>
                  <a:lnTo>
                    <a:pt x="255" y="18"/>
                  </a:lnTo>
                  <a:lnTo>
                    <a:pt x="260" y="17"/>
                  </a:lnTo>
                  <a:lnTo>
                    <a:pt x="265" y="16"/>
                  </a:lnTo>
                  <a:lnTo>
                    <a:pt x="269" y="17"/>
                  </a:lnTo>
                  <a:lnTo>
                    <a:pt x="274" y="18"/>
                  </a:lnTo>
                  <a:lnTo>
                    <a:pt x="278" y="22"/>
                  </a:lnTo>
                  <a:lnTo>
                    <a:pt x="282" y="26"/>
                  </a:lnTo>
                  <a:lnTo>
                    <a:pt x="284" y="31"/>
                  </a:lnTo>
                  <a:lnTo>
                    <a:pt x="284" y="35"/>
                  </a:lnTo>
                  <a:lnTo>
                    <a:pt x="284" y="40"/>
                  </a:lnTo>
                  <a:lnTo>
                    <a:pt x="282" y="45"/>
                  </a:lnTo>
                  <a:lnTo>
                    <a:pt x="278" y="49"/>
                  </a:lnTo>
                  <a:lnTo>
                    <a:pt x="274" y="53"/>
                  </a:lnTo>
                  <a:lnTo>
                    <a:pt x="269" y="54"/>
                  </a:lnTo>
                  <a:lnTo>
                    <a:pt x="265" y="55"/>
                  </a:lnTo>
                  <a:close/>
                  <a:moveTo>
                    <a:pt x="341" y="55"/>
                  </a:moveTo>
                  <a:lnTo>
                    <a:pt x="334" y="54"/>
                  </a:lnTo>
                  <a:lnTo>
                    <a:pt x="330" y="53"/>
                  </a:lnTo>
                  <a:lnTo>
                    <a:pt x="326" y="49"/>
                  </a:lnTo>
                  <a:lnTo>
                    <a:pt x="323" y="45"/>
                  </a:lnTo>
                  <a:lnTo>
                    <a:pt x="321" y="40"/>
                  </a:lnTo>
                  <a:lnTo>
                    <a:pt x="321" y="35"/>
                  </a:lnTo>
                  <a:lnTo>
                    <a:pt x="321" y="31"/>
                  </a:lnTo>
                  <a:lnTo>
                    <a:pt x="323" y="26"/>
                  </a:lnTo>
                  <a:lnTo>
                    <a:pt x="326" y="22"/>
                  </a:lnTo>
                  <a:lnTo>
                    <a:pt x="330" y="18"/>
                  </a:lnTo>
                  <a:lnTo>
                    <a:pt x="334" y="17"/>
                  </a:lnTo>
                  <a:lnTo>
                    <a:pt x="341" y="16"/>
                  </a:lnTo>
                  <a:lnTo>
                    <a:pt x="345" y="17"/>
                  </a:lnTo>
                  <a:lnTo>
                    <a:pt x="350" y="18"/>
                  </a:lnTo>
                  <a:lnTo>
                    <a:pt x="354" y="22"/>
                  </a:lnTo>
                  <a:lnTo>
                    <a:pt x="356" y="26"/>
                  </a:lnTo>
                  <a:lnTo>
                    <a:pt x="359" y="31"/>
                  </a:lnTo>
                  <a:lnTo>
                    <a:pt x="359" y="35"/>
                  </a:lnTo>
                  <a:lnTo>
                    <a:pt x="359" y="40"/>
                  </a:lnTo>
                  <a:lnTo>
                    <a:pt x="356" y="45"/>
                  </a:lnTo>
                  <a:lnTo>
                    <a:pt x="354" y="49"/>
                  </a:lnTo>
                  <a:lnTo>
                    <a:pt x="350" y="53"/>
                  </a:lnTo>
                  <a:lnTo>
                    <a:pt x="345" y="54"/>
                  </a:lnTo>
                  <a:lnTo>
                    <a:pt x="341" y="55"/>
                  </a:lnTo>
                  <a:close/>
                  <a:moveTo>
                    <a:pt x="415" y="55"/>
                  </a:moveTo>
                  <a:lnTo>
                    <a:pt x="410" y="54"/>
                  </a:lnTo>
                  <a:lnTo>
                    <a:pt x="406" y="53"/>
                  </a:lnTo>
                  <a:lnTo>
                    <a:pt x="402" y="49"/>
                  </a:lnTo>
                  <a:lnTo>
                    <a:pt x="398" y="45"/>
                  </a:lnTo>
                  <a:lnTo>
                    <a:pt x="396" y="40"/>
                  </a:lnTo>
                  <a:lnTo>
                    <a:pt x="396" y="35"/>
                  </a:lnTo>
                  <a:lnTo>
                    <a:pt x="396" y="31"/>
                  </a:lnTo>
                  <a:lnTo>
                    <a:pt x="398" y="26"/>
                  </a:lnTo>
                  <a:lnTo>
                    <a:pt x="402" y="22"/>
                  </a:lnTo>
                  <a:lnTo>
                    <a:pt x="406" y="18"/>
                  </a:lnTo>
                  <a:lnTo>
                    <a:pt x="410" y="17"/>
                  </a:lnTo>
                  <a:lnTo>
                    <a:pt x="415" y="16"/>
                  </a:lnTo>
                  <a:lnTo>
                    <a:pt x="420" y="17"/>
                  </a:lnTo>
                  <a:lnTo>
                    <a:pt x="425" y="18"/>
                  </a:lnTo>
                  <a:lnTo>
                    <a:pt x="429" y="22"/>
                  </a:lnTo>
                  <a:lnTo>
                    <a:pt x="432" y="26"/>
                  </a:lnTo>
                  <a:lnTo>
                    <a:pt x="434" y="31"/>
                  </a:lnTo>
                  <a:lnTo>
                    <a:pt x="435" y="35"/>
                  </a:lnTo>
                  <a:lnTo>
                    <a:pt x="434" y="40"/>
                  </a:lnTo>
                  <a:lnTo>
                    <a:pt x="432" y="45"/>
                  </a:lnTo>
                  <a:lnTo>
                    <a:pt x="429" y="49"/>
                  </a:lnTo>
                  <a:lnTo>
                    <a:pt x="425" y="53"/>
                  </a:lnTo>
                  <a:lnTo>
                    <a:pt x="420" y="54"/>
                  </a:lnTo>
                  <a:lnTo>
                    <a:pt x="415" y="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grpSp>
      <p:grpSp>
        <p:nvGrpSpPr>
          <p:cNvPr id="42" name="Group 41"/>
          <p:cNvGrpSpPr/>
          <p:nvPr/>
        </p:nvGrpSpPr>
        <p:grpSpPr>
          <a:xfrm>
            <a:off x="5831251" y="6537119"/>
            <a:ext cx="528691" cy="134678"/>
            <a:chOff x="5841888" y="6443197"/>
            <a:chExt cx="528691" cy="134678"/>
          </a:xfrm>
          <a:solidFill>
            <a:schemeClr val="accent2"/>
          </a:solidFill>
        </p:grpSpPr>
        <p:sp>
          <p:nvSpPr>
            <p:cNvPr id="43" name="Freeform 5"/>
            <p:cNvSpPr>
              <a:spLocks noEditPoints="1"/>
            </p:cNvSpPr>
            <p:nvPr userDrawn="1"/>
          </p:nvSpPr>
          <p:spPr bwMode="auto">
            <a:xfrm>
              <a:off x="5841888" y="6443197"/>
              <a:ext cx="496424" cy="134678"/>
            </a:xfrm>
            <a:custGeom>
              <a:avLst/>
              <a:gdLst>
                <a:gd name="T0" fmla="*/ 610 w 1071"/>
                <a:gd name="T1" fmla="*/ 283 h 288"/>
                <a:gd name="T2" fmla="*/ 486 w 1071"/>
                <a:gd name="T3" fmla="*/ 216 h 288"/>
                <a:gd name="T4" fmla="*/ 462 w 1071"/>
                <a:gd name="T5" fmla="*/ 108 h 288"/>
                <a:gd name="T6" fmla="*/ 518 w 1071"/>
                <a:gd name="T7" fmla="*/ 0 h 288"/>
                <a:gd name="T8" fmla="*/ 558 w 1071"/>
                <a:gd name="T9" fmla="*/ 60 h 288"/>
                <a:gd name="T10" fmla="*/ 603 w 1071"/>
                <a:gd name="T11" fmla="*/ 108 h 288"/>
                <a:gd name="T12" fmla="*/ 557 w 1071"/>
                <a:gd name="T13" fmla="*/ 195 h 288"/>
                <a:gd name="T14" fmla="*/ 607 w 1071"/>
                <a:gd name="T15" fmla="*/ 233 h 288"/>
                <a:gd name="T16" fmla="*/ 844 w 1071"/>
                <a:gd name="T17" fmla="*/ 135 h 288"/>
                <a:gd name="T18" fmla="*/ 638 w 1071"/>
                <a:gd name="T19" fmla="*/ 60 h 288"/>
                <a:gd name="T20" fmla="*/ 638 w 1071"/>
                <a:gd name="T21" fmla="*/ 283 h 288"/>
                <a:gd name="T22" fmla="*/ 710 w 1071"/>
                <a:gd name="T23" fmla="*/ 179 h 288"/>
                <a:gd name="T24" fmla="*/ 739 w 1071"/>
                <a:gd name="T25" fmla="*/ 99 h 288"/>
                <a:gd name="T26" fmla="*/ 774 w 1071"/>
                <a:gd name="T27" fmla="*/ 179 h 288"/>
                <a:gd name="T28" fmla="*/ 847 w 1071"/>
                <a:gd name="T29" fmla="*/ 283 h 288"/>
                <a:gd name="T30" fmla="*/ 340 w 1071"/>
                <a:gd name="T31" fmla="*/ 189 h 288"/>
                <a:gd name="T32" fmla="*/ 311 w 1071"/>
                <a:gd name="T33" fmla="*/ 190 h 288"/>
                <a:gd name="T34" fmla="*/ 431 w 1071"/>
                <a:gd name="T35" fmla="*/ 226 h 288"/>
                <a:gd name="T36" fmla="*/ 360 w 1071"/>
                <a:gd name="T37" fmla="*/ 288 h 288"/>
                <a:gd name="T38" fmla="*/ 195 w 1071"/>
                <a:gd name="T39" fmla="*/ 187 h 288"/>
                <a:gd name="T40" fmla="*/ 198 w 1071"/>
                <a:gd name="T41" fmla="*/ 283 h 288"/>
                <a:gd name="T42" fmla="*/ 0 w 1071"/>
                <a:gd name="T43" fmla="*/ 215 h 288"/>
                <a:gd name="T44" fmla="*/ 126 w 1071"/>
                <a:gd name="T45" fmla="*/ 148 h 288"/>
                <a:gd name="T46" fmla="*/ 84 w 1071"/>
                <a:gd name="T47" fmla="*/ 99 h 288"/>
                <a:gd name="T48" fmla="*/ 20 w 1071"/>
                <a:gd name="T49" fmla="*/ 65 h 288"/>
                <a:gd name="T50" fmla="*/ 197 w 1071"/>
                <a:gd name="T51" fmla="*/ 138 h 288"/>
                <a:gd name="T52" fmla="*/ 237 w 1071"/>
                <a:gd name="T53" fmla="*/ 149 h 288"/>
                <a:gd name="T54" fmla="*/ 445 w 1071"/>
                <a:gd name="T55" fmla="*/ 120 h 288"/>
                <a:gd name="T56" fmla="*/ 125 w 1071"/>
                <a:gd name="T57" fmla="*/ 242 h 288"/>
                <a:gd name="T58" fmla="*/ 115 w 1071"/>
                <a:gd name="T59" fmla="*/ 186 h 288"/>
                <a:gd name="T60" fmla="*/ 104 w 1071"/>
                <a:gd name="T61" fmla="*/ 244 h 288"/>
                <a:gd name="T62" fmla="*/ 332 w 1071"/>
                <a:gd name="T63" fmla="*/ 151 h 288"/>
                <a:gd name="T64" fmla="*/ 350 w 1071"/>
                <a:gd name="T65" fmla="*/ 95 h 288"/>
                <a:gd name="T66" fmla="*/ 311 w 1071"/>
                <a:gd name="T67" fmla="*/ 150 h 288"/>
                <a:gd name="T68" fmla="*/ 1071 w 1071"/>
                <a:gd name="T69" fmla="*/ 283 h 288"/>
                <a:gd name="T70" fmla="*/ 873 w 1071"/>
                <a:gd name="T71" fmla="*/ 215 h 288"/>
                <a:gd name="T72" fmla="*/ 999 w 1071"/>
                <a:gd name="T73" fmla="*/ 148 h 288"/>
                <a:gd name="T74" fmla="*/ 958 w 1071"/>
                <a:gd name="T75" fmla="*/ 99 h 288"/>
                <a:gd name="T76" fmla="*/ 893 w 1071"/>
                <a:gd name="T77" fmla="*/ 65 h 288"/>
                <a:gd name="T78" fmla="*/ 1070 w 1071"/>
                <a:gd name="T79" fmla="*/ 138 h 288"/>
                <a:gd name="T80" fmla="*/ 1071 w 1071"/>
                <a:gd name="T81" fmla="*/ 283 h 288"/>
                <a:gd name="T82" fmla="*/ 998 w 1071"/>
                <a:gd name="T83" fmla="*/ 186 h 288"/>
                <a:gd name="T84" fmla="*/ 943 w 1071"/>
                <a:gd name="T85" fmla="*/ 216 h 288"/>
                <a:gd name="T86" fmla="*/ 998 w 1071"/>
                <a:gd name="T87"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88">
                  <a:moveTo>
                    <a:pt x="607" y="233"/>
                  </a:moveTo>
                  <a:cubicBezTo>
                    <a:pt x="610" y="283"/>
                    <a:pt x="610" y="283"/>
                    <a:pt x="610" y="283"/>
                  </a:cubicBezTo>
                  <a:cubicBezTo>
                    <a:pt x="604" y="284"/>
                    <a:pt x="587" y="288"/>
                    <a:pt x="562" y="288"/>
                  </a:cubicBezTo>
                  <a:cubicBezTo>
                    <a:pt x="513" y="288"/>
                    <a:pt x="486" y="267"/>
                    <a:pt x="486" y="216"/>
                  </a:cubicBezTo>
                  <a:cubicBezTo>
                    <a:pt x="486" y="176"/>
                    <a:pt x="487" y="132"/>
                    <a:pt x="488" y="108"/>
                  </a:cubicBezTo>
                  <a:cubicBezTo>
                    <a:pt x="462" y="108"/>
                    <a:pt x="462" y="108"/>
                    <a:pt x="462" y="108"/>
                  </a:cubicBezTo>
                  <a:cubicBezTo>
                    <a:pt x="462" y="97"/>
                    <a:pt x="462" y="82"/>
                    <a:pt x="462" y="70"/>
                  </a:cubicBezTo>
                  <a:cubicBezTo>
                    <a:pt x="500" y="64"/>
                    <a:pt x="513" y="42"/>
                    <a:pt x="518" y="0"/>
                  </a:cubicBezTo>
                  <a:cubicBezTo>
                    <a:pt x="561" y="0"/>
                    <a:pt x="561" y="0"/>
                    <a:pt x="561" y="0"/>
                  </a:cubicBezTo>
                  <a:cubicBezTo>
                    <a:pt x="559" y="17"/>
                    <a:pt x="558" y="43"/>
                    <a:pt x="558" y="60"/>
                  </a:cubicBezTo>
                  <a:cubicBezTo>
                    <a:pt x="603" y="60"/>
                    <a:pt x="603" y="60"/>
                    <a:pt x="603" y="60"/>
                  </a:cubicBezTo>
                  <a:cubicBezTo>
                    <a:pt x="603" y="108"/>
                    <a:pt x="603" y="108"/>
                    <a:pt x="603" y="108"/>
                  </a:cubicBezTo>
                  <a:cubicBezTo>
                    <a:pt x="557" y="108"/>
                    <a:pt x="557" y="108"/>
                    <a:pt x="557" y="108"/>
                  </a:cubicBezTo>
                  <a:cubicBezTo>
                    <a:pt x="557" y="195"/>
                    <a:pt x="557" y="195"/>
                    <a:pt x="557" y="195"/>
                  </a:cubicBezTo>
                  <a:cubicBezTo>
                    <a:pt x="557" y="229"/>
                    <a:pt x="564" y="238"/>
                    <a:pt x="587" y="238"/>
                  </a:cubicBezTo>
                  <a:cubicBezTo>
                    <a:pt x="594" y="238"/>
                    <a:pt x="603" y="236"/>
                    <a:pt x="607" y="233"/>
                  </a:cubicBezTo>
                  <a:close/>
                  <a:moveTo>
                    <a:pt x="844" y="179"/>
                  </a:moveTo>
                  <a:cubicBezTo>
                    <a:pt x="844" y="160"/>
                    <a:pt x="844" y="135"/>
                    <a:pt x="844" y="135"/>
                  </a:cubicBezTo>
                  <a:cubicBezTo>
                    <a:pt x="844" y="78"/>
                    <a:pt x="820" y="53"/>
                    <a:pt x="749" y="53"/>
                  </a:cubicBezTo>
                  <a:cubicBezTo>
                    <a:pt x="710" y="53"/>
                    <a:pt x="682" y="60"/>
                    <a:pt x="638" y="60"/>
                  </a:cubicBezTo>
                  <a:cubicBezTo>
                    <a:pt x="641" y="99"/>
                    <a:pt x="641" y="149"/>
                    <a:pt x="640" y="179"/>
                  </a:cubicBezTo>
                  <a:cubicBezTo>
                    <a:pt x="641" y="210"/>
                    <a:pt x="639" y="265"/>
                    <a:pt x="638" y="283"/>
                  </a:cubicBezTo>
                  <a:cubicBezTo>
                    <a:pt x="713" y="283"/>
                    <a:pt x="713" y="283"/>
                    <a:pt x="713" y="283"/>
                  </a:cubicBezTo>
                  <a:cubicBezTo>
                    <a:pt x="712" y="265"/>
                    <a:pt x="710" y="214"/>
                    <a:pt x="710" y="179"/>
                  </a:cubicBezTo>
                  <a:cubicBezTo>
                    <a:pt x="710" y="159"/>
                    <a:pt x="711" y="135"/>
                    <a:pt x="711" y="103"/>
                  </a:cubicBezTo>
                  <a:cubicBezTo>
                    <a:pt x="719" y="100"/>
                    <a:pt x="728" y="99"/>
                    <a:pt x="739" y="99"/>
                  </a:cubicBezTo>
                  <a:cubicBezTo>
                    <a:pt x="765" y="99"/>
                    <a:pt x="774" y="111"/>
                    <a:pt x="774" y="145"/>
                  </a:cubicBezTo>
                  <a:cubicBezTo>
                    <a:pt x="774" y="145"/>
                    <a:pt x="774" y="166"/>
                    <a:pt x="774" y="179"/>
                  </a:cubicBezTo>
                  <a:cubicBezTo>
                    <a:pt x="774" y="210"/>
                    <a:pt x="773" y="265"/>
                    <a:pt x="772" y="283"/>
                  </a:cubicBezTo>
                  <a:cubicBezTo>
                    <a:pt x="847" y="283"/>
                    <a:pt x="847" y="283"/>
                    <a:pt x="847" y="283"/>
                  </a:cubicBezTo>
                  <a:cubicBezTo>
                    <a:pt x="845" y="265"/>
                    <a:pt x="844" y="214"/>
                    <a:pt x="844" y="179"/>
                  </a:cubicBezTo>
                  <a:close/>
                  <a:moveTo>
                    <a:pt x="340" y="189"/>
                  </a:moveTo>
                  <a:cubicBezTo>
                    <a:pt x="332" y="189"/>
                    <a:pt x="318" y="189"/>
                    <a:pt x="311" y="188"/>
                  </a:cubicBezTo>
                  <a:cubicBezTo>
                    <a:pt x="311" y="190"/>
                    <a:pt x="311" y="190"/>
                    <a:pt x="311" y="190"/>
                  </a:cubicBezTo>
                  <a:cubicBezTo>
                    <a:pt x="311" y="222"/>
                    <a:pt x="332" y="242"/>
                    <a:pt x="371" y="242"/>
                  </a:cubicBezTo>
                  <a:cubicBezTo>
                    <a:pt x="395" y="242"/>
                    <a:pt x="416" y="235"/>
                    <a:pt x="431" y="226"/>
                  </a:cubicBezTo>
                  <a:cubicBezTo>
                    <a:pt x="434" y="276"/>
                    <a:pt x="434" y="276"/>
                    <a:pt x="434" y="276"/>
                  </a:cubicBezTo>
                  <a:cubicBezTo>
                    <a:pt x="419" y="283"/>
                    <a:pt x="389" y="288"/>
                    <a:pt x="360" y="288"/>
                  </a:cubicBezTo>
                  <a:cubicBezTo>
                    <a:pt x="281" y="288"/>
                    <a:pt x="243" y="261"/>
                    <a:pt x="237" y="188"/>
                  </a:cubicBezTo>
                  <a:cubicBezTo>
                    <a:pt x="228" y="187"/>
                    <a:pt x="214" y="187"/>
                    <a:pt x="195" y="187"/>
                  </a:cubicBezTo>
                  <a:cubicBezTo>
                    <a:pt x="195" y="200"/>
                    <a:pt x="194" y="211"/>
                    <a:pt x="194" y="220"/>
                  </a:cubicBezTo>
                  <a:cubicBezTo>
                    <a:pt x="194" y="238"/>
                    <a:pt x="195" y="265"/>
                    <a:pt x="198" y="283"/>
                  </a:cubicBezTo>
                  <a:cubicBezTo>
                    <a:pt x="154" y="283"/>
                    <a:pt x="121" y="288"/>
                    <a:pt x="87" y="288"/>
                  </a:cubicBezTo>
                  <a:cubicBezTo>
                    <a:pt x="22" y="288"/>
                    <a:pt x="0" y="261"/>
                    <a:pt x="0" y="215"/>
                  </a:cubicBezTo>
                  <a:cubicBezTo>
                    <a:pt x="0" y="171"/>
                    <a:pt x="36" y="147"/>
                    <a:pt x="115" y="147"/>
                  </a:cubicBezTo>
                  <a:cubicBezTo>
                    <a:pt x="118" y="147"/>
                    <a:pt x="123" y="147"/>
                    <a:pt x="126" y="148"/>
                  </a:cubicBezTo>
                  <a:cubicBezTo>
                    <a:pt x="126" y="143"/>
                    <a:pt x="126" y="143"/>
                    <a:pt x="126" y="143"/>
                  </a:cubicBezTo>
                  <a:cubicBezTo>
                    <a:pt x="126" y="112"/>
                    <a:pt x="116" y="99"/>
                    <a:pt x="84" y="99"/>
                  </a:cubicBezTo>
                  <a:cubicBezTo>
                    <a:pt x="62" y="99"/>
                    <a:pt x="38" y="107"/>
                    <a:pt x="23" y="115"/>
                  </a:cubicBezTo>
                  <a:cubicBezTo>
                    <a:pt x="20" y="65"/>
                    <a:pt x="20" y="65"/>
                    <a:pt x="20" y="65"/>
                  </a:cubicBezTo>
                  <a:cubicBezTo>
                    <a:pt x="38" y="58"/>
                    <a:pt x="68" y="53"/>
                    <a:pt x="102" y="53"/>
                  </a:cubicBezTo>
                  <a:cubicBezTo>
                    <a:pt x="171" y="53"/>
                    <a:pt x="197" y="75"/>
                    <a:pt x="197" y="138"/>
                  </a:cubicBezTo>
                  <a:cubicBezTo>
                    <a:pt x="197" y="141"/>
                    <a:pt x="197" y="145"/>
                    <a:pt x="197" y="148"/>
                  </a:cubicBezTo>
                  <a:cubicBezTo>
                    <a:pt x="213" y="148"/>
                    <a:pt x="226" y="149"/>
                    <a:pt x="237" y="149"/>
                  </a:cubicBezTo>
                  <a:cubicBezTo>
                    <a:pt x="244" y="87"/>
                    <a:pt x="275" y="53"/>
                    <a:pt x="352" y="53"/>
                  </a:cubicBezTo>
                  <a:cubicBezTo>
                    <a:pt x="416" y="53"/>
                    <a:pt x="445" y="80"/>
                    <a:pt x="445" y="120"/>
                  </a:cubicBezTo>
                  <a:cubicBezTo>
                    <a:pt x="445" y="167"/>
                    <a:pt x="410" y="189"/>
                    <a:pt x="340" y="189"/>
                  </a:cubicBezTo>
                  <a:close/>
                  <a:moveTo>
                    <a:pt x="125" y="242"/>
                  </a:moveTo>
                  <a:cubicBezTo>
                    <a:pt x="124" y="226"/>
                    <a:pt x="124" y="205"/>
                    <a:pt x="125" y="186"/>
                  </a:cubicBezTo>
                  <a:cubicBezTo>
                    <a:pt x="122" y="186"/>
                    <a:pt x="118" y="186"/>
                    <a:pt x="115" y="186"/>
                  </a:cubicBezTo>
                  <a:cubicBezTo>
                    <a:pt x="82" y="186"/>
                    <a:pt x="69" y="197"/>
                    <a:pt x="69" y="216"/>
                  </a:cubicBezTo>
                  <a:cubicBezTo>
                    <a:pt x="69" y="236"/>
                    <a:pt x="80" y="244"/>
                    <a:pt x="104" y="244"/>
                  </a:cubicBezTo>
                  <a:cubicBezTo>
                    <a:pt x="111" y="244"/>
                    <a:pt x="119" y="243"/>
                    <a:pt x="125" y="242"/>
                  </a:cubicBezTo>
                  <a:close/>
                  <a:moveTo>
                    <a:pt x="332" y="151"/>
                  </a:moveTo>
                  <a:cubicBezTo>
                    <a:pt x="362" y="151"/>
                    <a:pt x="377" y="141"/>
                    <a:pt x="377" y="119"/>
                  </a:cubicBezTo>
                  <a:cubicBezTo>
                    <a:pt x="377" y="103"/>
                    <a:pt x="366" y="95"/>
                    <a:pt x="350" y="95"/>
                  </a:cubicBezTo>
                  <a:cubicBezTo>
                    <a:pt x="321" y="95"/>
                    <a:pt x="311" y="118"/>
                    <a:pt x="311" y="149"/>
                  </a:cubicBezTo>
                  <a:cubicBezTo>
                    <a:pt x="311" y="150"/>
                    <a:pt x="311" y="150"/>
                    <a:pt x="311" y="150"/>
                  </a:cubicBezTo>
                  <a:cubicBezTo>
                    <a:pt x="317" y="151"/>
                    <a:pt x="325" y="151"/>
                    <a:pt x="332" y="151"/>
                  </a:cubicBezTo>
                  <a:close/>
                  <a:moveTo>
                    <a:pt x="1071" y="283"/>
                  </a:moveTo>
                  <a:cubicBezTo>
                    <a:pt x="1028" y="283"/>
                    <a:pt x="994" y="288"/>
                    <a:pt x="960" y="288"/>
                  </a:cubicBezTo>
                  <a:cubicBezTo>
                    <a:pt x="896" y="288"/>
                    <a:pt x="873" y="261"/>
                    <a:pt x="873" y="215"/>
                  </a:cubicBezTo>
                  <a:cubicBezTo>
                    <a:pt x="873" y="171"/>
                    <a:pt x="909" y="147"/>
                    <a:pt x="988" y="147"/>
                  </a:cubicBezTo>
                  <a:cubicBezTo>
                    <a:pt x="991" y="147"/>
                    <a:pt x="997" y="147"/>
                    <a:pt x="999" y="148"/>
                  </a:cubicBezTo>
                  <a:cubicBezTo>
                    <a:pt x="999" y="143"/>
                    <a:pt x="999" y="143"/>
                    <a:pt x="999" y="143"/>
                  </a:cubicBezTo>
                  <a:cubicBezTo>
                    <a:pt x="999" y="112"/>
                    <a:pt x="989" y="99"/>
                    <a:pt x="958" y="99"/>
                  </a:cubicBezTo>
                  <a:cubicBezTo>
                    <a:pt x="935" y="99"/>
                    <a:pt x="912" y="107"/>
                    <a:pt x="896" y="115"/>
                  </a:cubicBezTo>
                  <a:cubicBezTo>
                    <a:pt x="893" y="65"/>
                    <a:pt x="893" y="65"/>
                    <a:pt x="893" y="65"/>
                  </a:cubicBezTo>
                  <a:cubicBezTo>
                    <a:pt x="911" y="58"/>
                    <a:pt x="941" y="53"/>
                    <a:pt x="975" y="53"/>
                  </a:cubicBezTo>
                  <a:cubicBezTo>
                    <a:pt x="1044" y="53"/>
                    <a:pt x="1070" y="75"/>
                    <a:pt x="1070" y="138"/>
                  </a:cubicBezTo>
                  <a:cubicBezTo>
                    <a:pt x="1070" y="171"/>
                    <a:pt x="1068" y="200"/>
                    <a:pt x="1068" y="220"/>
                  </a:cubicBezTo>
                  <a:cubicBezTo>
                    <a:pt x="1068" y="238"/>
                    <a:pt x="1068" y="265"/>
                    <a:pt x="1071" y="283"/>
                  </a:cubicBezTo>
                  <a:close/>
                  <a:moveTo>
                    <a:pt x="998" y="242"/>
                  </a:moveTo>
                  <a:cubicBezTo>
                    <a:pt x="997" y="226"/>
                    <a:pt x="998" y="205"/>
                    <a:pt x="998" y="186"/>
                  </a:cubicBezTo>
                  <a:cubicBezTo>
                    <a:pt x="995" y="186"/>
                    <a:pt x="991" y="186"/>
                    <a:pt x="988" y="186"/>
                  </a:cubicBezTo>
                  <a:cubicBezTo>
                    <a:pt x="956" y="186"/>
                    <a:pt x="943" y="197"/>
                    <a:pt x="943" y="216"/>
                  </a:cubicBezTo>
                  <a:cubicBezTo>
                    <a:pt x="943" y="236"/>
                    <a:pt x="953" y="244"/>
                    <a:pt x="977" y="244"/>
                  </a:cubicBezTo>
                  <a:cubicBezTo>
                    <a:pt x="984" y="244"/>
                    <a:pt x="993" y="243"/>
                    <a:pt x="998" y="2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Freeform 6"/>
            <p:cNvSpPr>
              <a:spLocks noChangeAspect="1" noEditPoints="1"/>
            </p:cNvSpPr>
            <p:nvPr userDrawn="1"/>
          </p:nvSpPr>
          <p:spPr bwMode="auto">
            <a:xfrm>
              <a:off x="6346127" y="6468230"/>
              <a:ext cx="24452" cy="26333"/>
            </a:xfrm>
            <a:custGeom>
              <a:avLst/>
              <a:gdLst>
                <a:gd name="T0" fmla="*/ 5 w 37"/>
                <a:gd name="T1" fmla="*/ 33 h 39"/>
                <a:gd name="T2" fmla="*/ 1 w 37"/>
                <a:gd name="T3" fmla="*/ 27 h 39"/>
                <a:gd name="T4" fmla="*/ 0 w 37"/>
                <a:gd name="T5" fmla="*/ 20 h 39"/>
                <a:gd name="T6" fmla="*/ 1 w 37"/>
                <a:gd name="T7" fmla="*/ 12 h 39"/>
                <a:gd name="T8" fmla="*/ 5 w 37"/>
                <a:gd name="T9" fmla="*/ 6 h 39"/>
                <a:gd name="T10" fmla="*/ 11 w 37"/>
                <a:gd name="T11" fmla="*/ 2 h 39"/>
                <a:gd name="T12" fmla="*/ 18 w 37"/>
                <a:gd name="T13" fmla="*/ 0 h 39"/>
                <a:gd name="T14" fmla="*/ 26 w 37"/>
                <a:gd name="T15" fmla="*/ 2 h 39"/>
                <a:gd name="T16" fmla="*/ 32 w 37"/>
                <a:gd name="T17" fmla="*/ 6 h 39"/>
                <a:gd name="T18" fmla="*/ 36 w 37"/>
                <a:gd name="T19" fmla="*/ 12 h 39"/>
                <a:gd name="T20" fmla="*/ 37 w 37"/>
                <a:gd name="T21" fmla="*/ 20 h 39"/>
                <a:gd name="T22" fmla="*/ 36 w 37"/>
                <a:gd name="T23" fmla="*/ 27 h 39"/>
                <a:gd name="T24" fmla="*/ 32 w 37"/>
                <a:gd name="T25" fmla="*/ 33 h 39"/>
                <a:gd name="T26" fmla="*/ 26 w 37"/>
                <a:gd name="T27" fmla="*/ 38 h 39"/>
                <a:gd name="T28" fmla="*/ 18 w 37"/>
                <a:gd name="T29" fmla="*/ 39 h 39"/>
                <a:gd name="T30" fmla="*/ 11 w 37"/>
                <a:gd name="T31" fmla="*/ 38 h 39"/>
                <a:gd name="T32" fmla="*/ 5 w 37"/>
                <a:gd name="T33" fmla="*/ 33 h 39"/>
                <a:gd name="T34" fmla="*/ 12 w 37"/>
                <a:gd name="T35" fmla="*/ 35 h 39"/>
                <a:gd name="T36" fmla="*/ 18 w 37"/>
                <a:gd name="T37" fmla="*/ 36 h 39"/>
                <a:gd name="T38" fmla="*/ 25 w 37"/>
                <a:gd name="T39" fmla="*/ 35 h 39"/>
                <a:gd name="T40" fmla="*/ 30 w 37"/>
                <a:gd name="T41" fmla="*/ 31 h 39"/>
                <a:gd name="T42" fmla="*/ 33 w 37"/>
                <a:gd name="T43" fmla="*/ 26 h 39"/>
                <a:gd name="T44" fmla="*/ 34 w 37"/>
                <a:gd name="T45" fmla="*/ 20 h 39"/>
                <a:gd name="T46" fmla="*/ 33 w 37"/>
                <a:gd name="T47" fmla="*/ 13 h 39"/>
                <a:gd name="T48" fmla="*/ 30 w 37"/>
                <a:gd name="T49" fmla="*/ 8 h 39"/>
                <a:gd name="T50" fmla="*/ 25 w 37"/>
                <a:gd name="T51" fmla="*/ 5 h 39"/>
                <a:gd name="T52" fmla="*/ 18 w 37"/>
                <a:gd name="T53" fmla="*/ 3 h 39"/>
                <a:gd name="T54" fmla="*/ 12 w 37"/>
                <a:gd name="T55" fmla="*/ 5 h 39"/>
                <a:gd name="T56" fmla="*/ 7 w 37"/>
                <a:gd name="T57" fmla="*/ 8 h 39"/>
                <a:gd name="T58" fmla="*/ 4 w 37"/>
                <a:gd name="T59" fmla="*/ 13 h 39"/>
                <a:gd name="T60" fmla="*/ 3 w 37"/>
                <a:gd name="T61" fmla="*/ 20 h 39"/>
                <a:gd name="T62" fmla="*/ 5 w 37"/>
                <a:gd name="T63" fmla="*/ 29 h 39"/>
                <a:gd name="T64" fmla="*/ 12 w 37"/>
                <a:gd name="T65" fmla="*/ 35 h 39"/>
                <a:gd name="T66" fmla="*/ 11 w 37"/>
                <a:gd name="T67" fmla="*/ 8 h 39"/>
                <a:gd name="T68" fmla="*/ 15 w 37"/>
                <a:gd name="T69" fmla="*/ 7 h 39"/>
                <a:gd name="T70" fmla="*/ 18 w 37"/>
                <a:gd name="T71" fmla="*/ 7 h 39"/>
                <a:gd name="T72" fmla="*/ 25 w 37"/>
                <a:gd name="T73" fmla="*/ 9 h 39"/>
                <a:gd name="T74" fmla="*/ 27 w 37"/>
                <a:gd name="T75" fmla="*/ 14 h 39"/>
                <a:gd name="T76" fmla="*/ 27 w 37"/>
                <a:gd name="T77" fmla="*/ 17 h 39"/>
                <a:gd name="T78" fmla="*/ 25 w 37"/>
                <a:gd name="T79" fmla="*/ 19 h 39"/>
                <a:gd name="T80" fmla="*/ 24 w 37"/>
                <a:gd name="T81" fmla="*/ 21 h 39"/>
                <a:gd name="T82" fmla="*/ 22 w 37"/>
                <a:gd name="T83" fmla="*/ 21 h 39"/>
                <a:gd name="T84" fmla="*/ 22 w 37"/>
                <a:gd name="T85" fmla="*/ 21 h 39"/>
                <a:gd name="T86" fmla="*/ 28 w 37"/>
                <a:gd name="T87" fmla="*/ 31 h 39"/>
                <a:gd name="T88" fmla="*/ 27 w 37"/>
                <a:gd name="T89" fmla="*/ 31 h 39"/>
                <a:gd name="T90" fmla="*/ 26 w 37"/>
                <a:gd name="T91" fmla="*/ 31 h 39"/>
                <a:gd name="T92" fmla="*/ 24 w 37"/>
                <a:gd name="T93" fmla="*/ 31 h 39"/>
                <a:gd name="T94" fmla="*/ 23 w 37"/>
                <a:gd name="T95" fmla="*/ 30 h 39"/>
                <a:gd name="T96" fmla="*/ 18 w 37"/>
                <a:gd name="T97" fmla="*/ 22 h 39"/>
                <a:gd name="T98" fmla="*/ 15 w 37"/>
                <a:gd name="T99" fmla="*/ 22 h 39"/>
                <a:gd name="T100" fmla="*/ 15 w 37"/>
                <a:gd name="T101" fmla="*/ 31 h 39"/>
                <a:gd name="T102" fmla="*/ 11 w 37"/>
                <a:gd name="T103" fmla="*/ 31 h 39"/>
                <a:gd name="T104" fmla="*/ 11 w 37"/>
                <a:gd name="T105" fmla="*/ 8 h 39"/>
                <a:gd name="T106" fmla="*/ 19 w 37"/>
                <a:gd name="T107" fmla="*/ 19 h 39"/>
                <a:gd name="T108" fmla="*/ 23 w 37"/>
                <a:gd name="T109" fmla="*/ 14 h 39"/>
                <a:gd name="T110" fmla="*/ 22 w 37"/>
                <a:gd name="T111" fmla="*/ 12 h 39"/>
                <a:gd name="T112" fmla="*/ 18 w 37"/>
                <a:gd name="T113" fmla="*/ 11 h 39"/>
                <a:gd name="T114" fmla="*/ 16 w 37"/>
                <a:gd name="T115" fmla="*/ 11 h 39"/>
                <a:gd name="T116" fmla="*/ 15 w 37"/>
                <a:gd name="T117" fmla="*/ 11 h 39"/>
                <a:gd name="T118" fmla="*/ 15 w 37"/>
                <a:gd name="T119" fmla="*/ 11 h 39"/>
                <a:gd name="T120" fmla="*/ 15 w 37"/>
                <a:gd name="T121" fmla="*/ 19 h 39"/>
                <a:gd name="T122" fmla="*/ 19 w 37"/>
                <a:gd name="T1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9">
                  <a:moveTo>
                    <a:pt x="5" y="33"/>
                  </a:moveTo>
                  <a:cubicBezTo>
                    <a:pt x="3" y="32"/>
                    <a:pt x="2" y="30"/>
                    <a:pt x="1" y="27"/>
                  </a:cubicBezTo>
                  <a:cubicBezTo>
                    <a:pt x="0" y="25"/>
                    <a:pt x="0" y="22"/>
                    <a:pt x="0" y="20"/>
                  </a:cubicBezTo>
                  <a:cubicBezTo>
                    <a:pt x="0" y="17"/>
                    <a:pt x="0" y="14"/>
                    <a:pt x="1" y="12"/>
                  </a:cubicBezTo>
                  <a:cubicBezTo>
                    <a:pt x="2" y="10"/>
                    <a:pt x="3" y="8"/>
                    <a:pt x="5" y="6"/>
                  </a:cubicBezTo>
                  <a:cubicBezTo>
                    <a:pt x="6" y="4"/>
                    <a:pt x="8" y="3"/>
                    <a:pt x="11" y="2"/>
                  </a:cubicBezTo>
                  <a:cubicBezTo>
                    <a:pt x="13" y="1"/>
                    <a:pt x="15" y="0"/>
                    <a:pt x="18" y="0"/>
                  </a:cubicBezTo>
                  <a:cubicBezTo>
                    <a:pt x="21" y="0"/>
                    <a:pt x="24" y="1"/>
                    <a:pt x="26" y="2"/>
                  </a:cubicBezTo>
                  <a:cubicBezTo>
                    <a:pt x="29" y="3"/>
                    <a:pt x="30" y="4"/>
                    <a:pt x="32" y="6"/>
                  </a:cubicBezTo>
                  <a:cubicBezTo>
                    <a:pt x="34" y="8"/>
                    <a:pt x="35" y="10"/>
                    <a:pt x="36" y="12"/>
                  </a:cubicBezTo>
                  <a:cubicBezTo>
                    <a:pt x="37" y="14"/>
                    <a:pt x="37" y="17"/>
                    <a:pt x="37" y="20"/>
                  </a:cubicBezTo>
                  <a:cubicBezTo>
                    <a:pt x="37" y="22"/>
                    <a:pt x="37" y="25"/>
                    <a:pt x="36" y="27"/>
                  </a:cubicBezTo>
                  <a:cubicBezTo>
                    <a:pt x="35" y="30"/>
                    <a:pt x="34" y="32"/>
                    <a:pt x="32" y="33"/>
                  </a:cubicBezTo>
                  <a:cubicBezTo>
                    <a:pt x="30" y="35"/>
                    <a:pt x="28" y="37"/>
                    <a:pt x="26" y="38"/>
                  </a:cubicBezTo>
                  <a:cubicBezTo>
                    <a:pt x="24" y="39"/>
                    <a:pt x="21" y="39"/>
                    <a:pt x="18" y="39"/>
                  </a:cubicBezTo>
                  <a:cubicBezTo>
                    <a:pt x="15" y="39"/>
                    <a:pt x="13" y="39"/>
                    <a:pt x="11" y="38"/>
                  </a:cubicBezTo>
                  <a:cubicBezTo>
                    <a:pt x="8" y="37"/>
                    <a:pt x="6" y="35"/>
                    <a:pt x="5" y="33"/>
                  </a:cubicBezTo>
                  <a:close/>
                  <a:moveTo>
                    <a:pt x="12" y="35"/>
                  </a:moveTo>
                  <a:cubicBezTo>
                    <a:pt x="14" y="36"/>
                    <a:pt x="16" y="36"/>
                    <a:pt x="18" y="36"/>
                  </a:cubicBezTo>
                  <a:cubicBezTo>
                    <a:pt x="21" y="36"/>
                    <a:pt x="23" y="36"/>
                    <a:pt x="25" y="35"/>
                  </a:cubicBezTo>
                  <a:cubicBezTo>
                    <a:pt x="27" y="34"/>
                    <a:pt x="28" y="33"/>
                    <a:pt x="30" y="31"/>
                  </a:cubicBezTo>
                  <a:cubicBezTo>
                    <a:pt x="31" y="30"/>
                    <a:pt x="32" y="28"/>
                    <a:pt x="33" y="26"/>
                  </a:cubicBezTo>
                  <a:cubicBezTo>
                    <a:pt x="33" y="24"/>
                    <a:pt x="34" y="22"/>
                    <a:pt x="34" y="20"/>
                  </a:cubicBezTo>
                  <a:cubicBezTo>
                    <a:pt x="34" y="17"/>
                    <a:pt x="33" y="15"/>
                    <a:pt x="33" y="13"/>
                  </a:cubicBezTo>
                  <a:cubicBezTo>
                    <a:pt x="32" y="11"/>
                    <a:pt x="31" y="10"/>
                    <a:pt x="30" y="8"/>
                  </a:cubicBezTo>
                  <a:cubicBezTo>
                    <a:pt x="28" y="7"/>
                    <a:pt x="27" y="5"/>
                    <a:pt x="25" y="5"/>
                  </a:cubicBezTo>
                  <a:cubicBezTo>
                    <a:pt x="23" y="4"/>
                    <a:pt x="21" y="3"/>
                    <a:pt x="18" y="3"/>
                  </a:cubicBezTo>
                  <a:cubicBezTo>
                    <a:pt x="16" y="3"/>
                    <a:pt x="14" y="4"/>
                    <a:pt x="12" y="5"/>
                  </a:cubicBezTo>
                  <a:cubicBezTo>
                    <a:pt x="10" y="5"/>
                    <a:pt x="9" y="7"/>
                    <a:pt x="7" y="8"/>
                  </a:cubicBezTo>
                  <a:cubicBezTo>
                    <a:pt x="6" y="10"/>
                    <a:pt x="5" y="11"/>
                    <a:pt x="4" y="13"/>
                  </a:cubicBezTo>
                  <a:cubicBezTo>
                    <a:pt x="4" y="15"/>
                    <a:pt x="3" y="17"/>
                    <a:pt x="3" y="20"/>
                  </a:cubicBezTo>
                  <a:cubicBezTo>
                    <a:pt x="3" y="23"/>
                    <a:pt x="4" y="26"/>
                    <a:pt x="5" y="29"/>
                  </a:cubicBezTo>
                  <a:cubicBezTo>
                    <a:pt x="7" y="31"/>
                    <a:pt x="9" y="33"/>
                    <a:pt x="12" y="35"/>
                  </a:cubicBezTo>
                  <a:close/>
                  <a:moveTo>
                    <a:pt x="11" y="8"/>
                  </a:moveTo>
                  <a:cubicBezTo>
                    <a:pt x="13" y="8"/>
                    <a:pt x="14" y="7"/>
                    <a:pt x="15" y="7"/>
                  </a:cubicBezTo>
                  <a:cubicBezTo>
                    <a:pt x="16" y="7"/>
                    <a:pt x="17" y="7"/>
                    <a:pt x="18" y="7"/>
                  </a:cubicBezTo>
                  <a:cubicBezTo>
                    <a:pt x="21" y="7"/>
                    <a:pt x="23" y="8"/>
                    <a:pt x="25" y="9"/>
                  </a:cubicBezTo>
                  <a:cubicBezTo>
                    <a:pt x="26" y="11"/>
                    <a:pt x="27" y="12"/>
                    <a:pt x="27" y="14"/>
                  </a:cubicBezTo>
                  <a:cubicBezTo>
                    <a:pt x="27" y="15"/>
                    <a:pt x="27" y="16"/>
                    <a:pt x="27" y="17"/>
                  </a:cubicBezTo>
                  <a:cubicBezTo>
                    <a:pt x="26" y="18"/>
                    <a:pt x="26" y="18"/>
                    <a:pt x="25" y="19"/>
                  </a:cubicBezTo>
                  <a:cubicBezTo>
                    <a:pt x="25" y="20"/>
                    <a:pt x="24" y="20"/>
                    <a:pt x="24" y="21"/>
                  </a:cubicBezTo>
                  <a:cubicBezTo>
                    <a:pt x="23" y="21"/>
                    <a:pt x="22" y="21"/>
                    <a:pt x="22" y="21"/>
                  </a:cubicBezTo>
                  <a:cubicBezTo>
                    <a:pt x="22" y="21"/>
                    <a:pt x="22" y="21"/>
                    <a:pt x="22" y="21"/>
                  </a:cubicBezTo>
                  <a:cubicBezTo>
                    <a:pt x="28" y="31"/>
                    <a:pt x="28" y="31"/>
                    <a:pt x="28" y="31"/>
                  </a:cubicBezTo>
                  <a:cubicBezTo>
                    <a:pt x="27" y="31"/>
                    <a:pt x="27" y="31"/>
                    <a:pt x="27" y="31"/>
                  </a:cubicBezTo>
                  <a:cubicBezTo>
                    <a:pt x="26" y="31"/>
                    <a:pt x="26" y="31"/>
                    <a:pt x="26" y="31"/>
                  </a:cubicBezTo>
                  <a:cubicBezTo>
                    <a:pt x="25" y="31"/>
                    <a:pt x="24" y="31"/>
                    <a:pt x="24" y="31"/>
                  </a:cubicBezTo>
                  <a:cubicBezTo>
                    <a:pt x="23" y="31"/>
                    <a:pt x="23" y="30"/>
                    <a:pt x="23" y="30"/>
                  </a:cubicBezTo>
                  <a:cubicBezTo>
                    <a:pt x="18" y="22"/>
                    <a:pt x="18" y="22"/>
                    <a:pt x="18" y="22"/>
                  </a:cubicBezTo>
                  <a:cubicBezTo>
                    <a:pt x="15" y="22"/>
                    <a:pt x="15" y="22"/>
                    <a:pt x="15" y="22"/>
                  </a:cubicBezTo>
                  <a:cubicBezTo>
                    <a:pt x="15" y="31"/>
                    <a:pt x="15" y="31"/>
                    <a:pt x="15" y="31"/>
                  </a:cubicBezTo>
                  <a:cubicBezTo>
                    <a:pt x="11" y="31"/>
                    <a:pt x="11" y="31"/>
                    <a:pt x="11" y="31"/>
                  </a:cubicBezTo>
                  <a:lnTo>
                    <a:pt x="11" y="8"/>
                  </a:lnTo>
                  <a:close/>
                  <a:moveTo>
                    <a:pt x="19" y="19"/>
                  </a:moveTo>
                  <a:cubicBezTo>
                    <a:pt x="22" y="19"/>
                    <a:pt x="23" y="17"/>
                    <a:pt x="23" y="14"/>
                  </a:cubicBezTo>
                  <a:cubicBezTo>
                    <a:pt x="23" y="13"/>
                    <a:pt x="23" y="12"/>
                    <a:pt x="22" y="12"/>
                  </a:cubicBezTo>
                  <a:cubicBezTo>
                    <a:pt x="21" y="11"/>
                    <a:pt x="20" y="11"/>
                    <a:pt x="18" y="11"/>
                  </a:cubicBezTo>
                  <a:cubicBezTo>
                    <a:pt x="17" y="11"/>
                    <a:pt x="17" y="11"/>
                    <a:pt x="16" y="11"/>
                  </a:cubicBezTo>
                  <a:cubicBezTo>
                    <a:pt x="16" y="11"/>
                    <a:pt x="15" y="11"/>
                    <a:pt x="15" y="11"/>
                  </a:cubicBezTo>
                  <a:cubicBezTo>
                    <a:pt x="15" y="11"/>
                    <a:pt x="15" y="11"/>
                    <a:pt x="15" y="11"/>
                  </a:cubicBezTo>
                  <a:cubicBezTo>
                    <a:pt x="15" y="19"/>
                    <a:pt x="15" y="19"/>
                    <a:pt x="15" y="19"/>
                  </a:cubicBezTo>
                  <a:lnTo>
                    <a:pt x="19"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45"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srgbClr val="3F3F3F"/>
                </a:solidFill>
                <a:latin typeface="Open Sans" panose="020B0606030504020204" pitchFamily="34" charset="0"/>
                <a:ea typeface="Open Sans" panose="020B0606030504020204" pitchFamily="34" charset="0"/>
                <a:cs typeface="Open Sans" panose="020B0606030504020204" pitchFamily="34" charset="0"/>
              </a:rPr>
              <a:pPr algn="r"/>
              <a:t>10</a:t>
            </a:fld>
            <a:endPar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Content Placeholder 8"/>
          <p:cNvSpPr txBox="1">
            <a:spLocks/>
          </p:cNvSpPr>
          <p:nvPr/>
        </p:nvSpPr>
        <p:spPr>
          <a:xfrm>
            <a:off x="228600" y="6470493"/>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prstClr val="white"/>
                </a:solidFill>
              </a:rPr>
              <a:t>©2018 Aetna Inc.</a:t>
            </a:r>
          </a:p>
        </p:txBody>
      </p:sp>
      <p:graphicFrame>
        <p:nvGraphicFramePr>
          <p:cNvPr id="4" name="Table 3"/>
          <p:cNvGraphicFramePr>
            <a:graphicFrameLocks noGrp="1"/>
          </p:cNvGraphicFramePr>
          <p:nvPr>
            <p:extLst/>
          </p:nvPr>
        </p:nvGraphicFramePr>
        <p:xfrm>
          <a:off x="291316" y="1920956"/>
          <a:ext cx="6036359" cy="3406964"/>
        </p:xfrm>
        <a:graphic>
          <a:graphicData uri="http://schemas.openxmlformats.org/drawingml/2006/table">
            <a:tbl>
              <a:tblPr firstRow="1" bandRow="1">
                <a:tableStyleId>{5C22544A-7EE6-4342-B048-85BDC9FD1C3A}</a:tableStyleId>
              </a:tblPr>
              <a:tblGrid>
                <a:gridCol w="730266">
                  <a:extLst>
                    <a:ext uri="{9D8B030D-6E8A-4147-A177-3AD203B41FA5}">
                      <a16:colId xmlns:a16="http://schemas.microsoft.com/office/drawing/2014/main" val="20000"/>
                    </a:ext>
                  </a:extLst>
                </a:gridCol>
                <a:gridCol w="5306093">
                  <a:extLst>
                    <a:ext uri="{9D8B030D-6E8A-4147-A177-3AD203B41FA5}">
                      <a16:colId xmlns:a16="http://schemas.microsoft.com/office/drawing/2014/main" val="20001"/>
                    </a:ext>
                  </a:extLst>
                </a:gridCol>
              </a:tblGrid>
              <a:tr h="1071022">
                <a:tc>
                  <a:txBody>
                    <a:bodyPr/>
                    <a:lstStyle/>
                    <a:p>
                      <a:endParaRPr lang="en-US" dirty="0"/>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71929" rtl="0" eaLnBrk="1" fontAlgn="auto" latinLnBrk="0" hangingPunct="1">
                        <a:lnSpc>
                          <a:spcPct val="100000"/>
                        </a:lnSpc>
                        <a:spcBef>
                          <a:spcPts val="600"/>
                        </a:spcBef>
                        <a:spcAft>
                          <a:spcPts val="0"/>
                        </a:spcAft>
                        <a:buClr>
                          <a:srgbClr val="FFFFFF"/>
                        </a:buClr>
                        <a:buSzPct val="80000"/>
                        <a:buFontTx/>
                        <a:buNone/>
                        <a:tabLst/>
                        <a:defRPr/>
                      </a:pPr>
                      <a:r>
                        <a:rPr lang="en-US" sz="2400" kern="1200" dirty="0">
                          <a:solidFill>
                            <a:schemeClr val="bg1"/>
                          </a:solidFill>
                          <a:effectLst/>
                          <a:latin typeface="+mn-lt"/>
                          <a:ea typeface="+mn-ea"/>
                          <a:cs typeface="+mn-cs"/>
                        </a:rPr>
                        <a:t>65,000 pharmacies-</a:t>
                      </a:r>
                      <a:r>
                        <a:rPr lang="en-US" sz="2400" kern="1200" baseline="0" dirty="0">
                          <a:solidFill>
                            <a:schemeClr val="bg1"/>
                          </a:solidFill>
                          <a:effectLst/>
                          <a:latin typeface="+mn-lt"/>
                          <a:ea typeface="+mn-ea"/>
                          <a:cs typeface="+mn-cs"/>
                        </a:rPr>
                        <a:t> </a:t>
                      </a:r>
                      <a:r>
                        <a:rPr lang="en-US" sz="2400" kern="1200" dirty="0">
                          <a:solidFill>
                            <a:schemeClr val="bg1"/>
                          </a:solidFill>
                          <a:effectLst/>
                          <a:latin typeface="+mn-lt"/>
                          <a:ea typeface="+mn-ea"/>
                          <a:cs typeface="+mn-cs"/>
                        </a:rPr>
                        <a:t>with 24,000 preferred pharmacies</a:t>
                      </a:r>
                    </a:p>
                    <a:p>
                      <a:pPr marL="0" marR="0" lvl="0" indent="0" algn="l" defTabSz="1171929" rtl="0" eaLnBrk="1" fontAlgn="auto" latinLnBrk="0" hangingPunct="1">
                        <a:lnSpc>
                          <a:spcPct val="100000"/>
                        </a:lnSpc>
                        <a:spcBef>
                          <a:spcPts val="600"/>
                        </a:spcBef>
                        <a:spcAft>
                          <a:spcPts val="0"/>
                        </a:spcAft>
                        <a:buClr>
                          <a:srgbClr val="FFFFFF"/>
                        </a:buClr>
                        <a:buSzPct val="80000"/>
                        <a:buFontTx/>
                        <a:buNone/>
                        <a:tabLst/>
                        <a:defRPr/>
                      </a:pPr>
                      <a:r>
                        <a:rPr kumimoji="0" lang="en-US" sz="2400" b="0" i="0" u="none" strike="noStrike" kern="1200" cap="none" spc="0" normalizeH="0" baseline="0" noProof="0" dirty="0">
                          <a:ln>
                            <a:noFill/>
                          </a:ln>
                          <a:solidFill>
                            <a:srgbClr val="FFFFFF"/>
                          </a:solidFill>
                          <a:effectLst/>
                          <a:uLnTx/>
                          <a:uFillTx/>
                          <a:latin typeface="Open Sans" charset="0"/>
                          <a:ea typeface="Open Sans" charset="0"/>
                          <a:cs typeface="Open Sans" charset="0"/>
                        </a:rPr>
                        <a:t> nationwide *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71022">
                <a:tc>
                  <a:txBody>
                    <a:bodyPr/>
                    <a:lstStyle/>
                    <a:p>
                      <a:endParaRPr lang="en-US" dirty="0"/>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71929" rtl="0" eaLnBrk="1" fontAlgn="auto" latinLnBrk="0" hangingPunct="1">
                        <a:lnSpc>
                          <a:spcPct val="100000"/>
                        </a:lnSpc>
                        <a:spcBef>
                          <a:spcPts val="600"/>
                        </a:spcBef>
                        <a:spcAft>
                          <a:spcPts val="0"/>
                        </a:spcAft>
                        <a:buClr>
                          <a:srgbClr val="FFFFFF"/>
                        </a:buClr>
                        <a:buSzPct val="80000"/>
                        <a:buFontTx/>
                        <a:buNone/>
                        <a:tabLst/>
                        <a:defRPr/>
                      </a:pPr>
                      <a:r>
                        <a:rPr kumimoji="0" lang="en-US" sz="2400" b="0" i="0" u="none" strike="noStrike" kern="1200" cap="none" spc="0" normalizeH="0" baseline="0" noProof="0" dirty="0">
                          <a:ln>
                            <a:noFill/>
                          </a:ln>
                          <a:solidFill>
                            <a:srgbClr val="FFFFFF"/>
                          </a:solidFill>
                          <a:effectLst/>
                          <a:uLnTx/>
                          <a:uFillTx/>
                          <a:latin typeface="Open Sans" charset="0"/>
                          <a:ea typeface="Open Sans" charset="0"/>
                          <a:cs typeface="Open Sans" charset="0"/>
                        </a:rPr>
                        <a:t>Aetna Rx Home Delivery</a:t>
                      </a:r>
                      <a:r>
                        <a:rPr kumimoji="0" lang="en-US" sz="2400" b="0" i="0" u="none" strike="noStrike" kern="1200" cap="none" spc="0" normalizeH="0" baseline="30000" noProof="0" dirty="0">
                          <a:ln>
                            <a:noFill/>
                          </a:ln>
                          <a:solidFill>
                            <a:srgbClr val="FFFFFF"/>
                          </a:solidFill>
                          <a:effectLst/>
                          <a:uLnTx/>
                          <a:uFillTx/>
                          <a:latin typeface="Open Sans" charset="0"/>
                          <a:ea typeface="Open Sans" charset="0"/>
                          <a:cs typeface="Open Sans" charset="0"/>
                        </a:rPr>
                        <a:t>®</a:t>
                      </a:r>
                      <a:r>
                        <a:rPr kumimoji="0" lang="en-US" sz="2400" b="0" i="0" u="none" strike="noStrike" kern="1200" cap="none" spc="0" normalizeH="0" baseline="0" noProof="0" dirty="0">
                          <a:ln>
                            <a:noFill/>
                          </a:ln>
                          <a:solidFill>
                            <a:srgbClr val="FFFFFF"/>
                          </a:solidFill>
                          <a:effectLst/>
                          <a:uLnTx/>
                          <a:uFillTx/>
                          <a:latin typeface="Open Sans" charset="0"/>
                          <a:ea typeface="Open Sans" charset="0"/>
                          <a:cs typeface="Open Sans"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71022">
                <a:tc>
                  <a:txBody>
                    <a:bodyPr/>
                    <a:lstStyle/>
                    <a:p>
                      <a:endParaRPr lang="en-US"/>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71929" rtl="0" eaLnBrk="1" fontAlgn="auto" latinLnBrk="0" hangingPunct="1">
                        <a:lnSpc>
                          <a:spcPct val="100000"/>
                        </a:lnSpc>
                        <a:spcBef>
                          <a:spcPts val="600"/>
                        </a:spcBef>
                        <a:spcAft>
                          <a:spcPts val="0"/>
                        </a:spcAft>
                        <a:buClr>
                          <a:srgbClr val="FFFFFF"/>
                        </a:buClr>
                        <a:buSzPct val="80000"/>
                        <a:buFontTx/>
                        <a:buNone/>
                        <a:tabLst/>
                        <a:defRPr/>
                      </a:pPr>
                      <a:r>
                        <a:rPr kumimoji="0" lang="en-US" sz="2400" b="0" i="0" u="none" strike="noStrike" kern="1200" cap="none" spc="0" normalizeH="0" baseline="0" noProof="0" dirty="0">
                          <a:ln>
                            <a:noFill/>
                          </a:ln>
                          <a:solidFill>
                            <a:srgbClr val="FFFFFF"/>
                          </a:solidFill>
                          <a:effectLst/>
                          <a:uLnTx/>
                          <a:uFillTx/>
                          <a:latin typeface="Open Sans" charset="0"/>
                          <a:ea typeface="Open Sans" charset="0"/>
                          <a:cs typeface="Open Sans" charset="0"/>
                        </a:rPr>
                        <a:t>Easy-to-use online tools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92025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186994" y="825999"/>
            <a:ext cx="6617322" cy="725825"/>
          </a:xfrm>
          <a:prstGeom prst="rect">
            <a:avLst/>
          </a:prstGeom>
        </p:spPr>
        <p:txBody>
          <a:bodyPr vert="horz" lIns="121899" tIns="60949" rIns="121899" bIns="60949" rtlCol="0" anchor="t" anchorCtr="0">
            <a:noAutofit/>
          </a:bodyPr>
          <a:lstStyle>
            <a:defPPr>
              <a:defRPr lang="en-US"/>
            </a:defPPr>
            <a:lvl1pPr defTabSz="879181">
              <a:lnSpc>
                <a:spcPct val="90000"/>
              </a:lnSpc>
              <a:spcBef>
                <a:spcPct val="0"/>
              </a:spcBef>
              <a:buNone/>
              <a:defRPr sz="3600" b="1" i="0">
                <a:solidFill>
                  <a:srgbClr val="7D3F98"/>
                </a:solidFill>
                <a:latin typeface="Domaine Display Bold" panose="020A0803080505060203" pitchFamily="18" charset="0"/>
                <a:ea typeface="Open Sans" panose="020B0606030504020204" pitchFamily="34" charset="0"/>
                <a:cs typeface="Open Sans" panose="020B0606030504020204" pitchFamily="34" charset="0"/>
              </a:defRPr>
            </a:lvl1pPr>
          </a:lstStyle>
          <a:p>
            <a:r>
              <a:rPr lang="en-US" dirty="0"/>
              <a:t>Your prescription drug benefits</a:t>
            </a:r>
          </a:p>
        </p:txBody>
      </p:sp>
      <p:graphicFrame>
        <p:nvGraphicFramePr>
          <p:cNvPr id="16" name="Content Placeholder 7"/>
          <p:cNvGraphicFramePr>
            <a:graphicFrameLocks/>
          </p:cNvGraphicFramePr>
          <p:nvPr>
            <p:extLst>
              <p:ext uri="{D42A27DB-BD31-4B8C-83A1-F6EECF244321}">
                <p14:modId xmlns:p14="http://schemas.microsoft.com/office/powerpoint/2010/main" val="2265336906"/>
              </p:ext>
            </p:extLst>
          </p:nvPr>
        </p:nvGraphicFramePr>
        <p:xfrm>
          <a:off x="840885" y="1465179"/>
          <a:ext cx="10746922" cy="4962638"/>
        </p:xfrm>
        <a:graphic>
          <a:graphicData uri="http://schemas.openxmlformats.org/drawingml/2006/table">
            <a:tbl>
              <a:tblPr firstRow="1" bandRow="1">
                <a:tableStyleId>{9D7B26C5-4107-4FEC-AEDC-1716B250A1EF}</a:tableStyleId>
              </a:tblPr>
              <a:tblGrid>
                <a:gridCol w="3898220">
                  <a:extLst>
                    <a:ext uri="{9D8B030D-6E8A-4147-A177-3AD203B41FA5}">
                      <a16:colId xmlns:a16="http://schemas.microsoft.com/office/drawing/2014/main" val="20000"/>
                    </a:ext>
                  </a:extLst>
                </a:gridCol>
                <a:gridCol w="6848702">
                  <a:extLst>
                    <a:ext uri="{9D8B030D-6E8A-4147-A177-3AD203B41FA5}">
                      <a16:colId xmlns:a16="http://schemas.microsoft.com/office/drawing/2014/main" val="20001"/>
                    </a:ext>
                  </a:extLst>
                </a:gridCol>
              </a:tblGrid>
              <a:tr h="623160">
                <a:tc>
                  <a:txBody>
                    <a:bodyPr/>
                    <a:lstStyle/>
                    <a:p>
                      <a:pPr marL="0" marR="0" lvl="0" indent="0" algn="l" defTabSz="914400" rtl="0" eaLnBrk="1" fontAlgn="base" latinLnBrk="0" hangingPunct="1">
                        <a:lnSpc>
                          <a:spcPct val="100000"/>
                        </a:lnSpc>
                        <a:spcBef>
                          <a:spcPts val="0"/>
                        </a:spcBef>
                        <a:spcAft>
                          <a:spcPts val="0"/>
                        </a:spcAft>
                        <a:buClrTx/>
                        <a:buSzTx/>
                        <a:buFontTx/>
                        <a:buNone/>
                        <a:tabLst/>
                      </a:pPr>
                      <a:endParaRPr kumimoji="0" lang="en-US" sz="1900" b="0" i="0" u="none" strike="noStrike" cap="none" normalizeH="0" baseline="0" dirty="0">
                        <a:ln>
                          <a:noFill/>
                        </a:ln>
                        <a:solidFill>
                          <a:schemeClr val="tx1"/>
                        </a:solidFill>
                        <a:effectLst/>
                        <a:latin typeface="+mj-lt"/>
                        <a:cs typeface="Foco"/>
                      </a:endParaRP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900" b="0" dirty="0">
                          <a:solidFill>
                            <a:schemeClr val="bg1"/>
                          </a:solidFill>
                          <a:effectLst/>
                          <a:latin typeface="Open Sans Semibold" panose="020B0706030804020204" pitchFamily="34" charset="0"/>
                          <a:ea typeface="Open Sans Semibold" panose="020B0706030804020204" pitchFamily="34" charset="0"/>
                          <a:cs typeface="Open Sans Semibold" panose="020B0706030804020204" pitchFamily="34" charset="0"/>
                        </a:rPr>
                        <a:t>Aetna</a:t>
                      </a:r>
                      <a:r>
                        <a:rPr lang="en-US" sz="1900" b="0" baseline="0" dirty="0">
                          <a:solidFill>
                            <a:schemeClr val="bg1"/>
                          </a:solidFill>
                          <a:effectLst/>
                          <a:latin typeface="Open Sans Semibold" panose="020B0706030804020204" pitchFamily="34" charset="0"/>
                          <a:ea typeface="Open Sans Semibold" panose="020B0706030804020204" pitchFamily="34" charset="0"/>
                          <a:cs typeface="Open Sans Semibold" panose="020B0706030804020204" pitchFamily="34" charset="0"/>
                        </a:rPr>
                        <a:t> Part D plan</a:t>
                      </a:r>
                      <a:endParaRPr lang="en-US" sz="1900" b="0" kern="1200" baseline="0" dirty="0">
                        <a:solidFill>
                          <a:schemeClr val="bg1"/>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121888" marR="121888" anchor="ctr">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solidFill>
                  </a:tcPr>
                </a:tc>
                <a:extLst>
                  <a:ext uri="{0D108BD9-81ED-4DB2-BD59-A6C34878D82A}">
                    <a16:rowId xmlns:a16="http://schemas.microsoft.com/office/drawing/2014/main" val="10000"/>
                  </a:ext>
                </a:extLst>
              </a:tr>
              <a:tr h="48260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   Deductible</a:t>
                      </a: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rgbClr val="D10074"/>
                        </a:buClr>
                        <a:buSzTx/>
                        <a:buFont typeface="Wingdings" pitchFamily="2" charset="2"/>
                        <a:buNone/>
                        <a:tabLst/>
                      </a:pPr>
                      <a:r>
                        <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$100</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1"/>
                  </a:ext>
                </a:extLst>
              </a:tr>
              <a:tr h="482605">
                <a:tc>
                  <a:txBody>
                    <a:bodyPr/>
                    <a:lstStyle/>
                    <a:p>
                      <a:pPr marL="0" algn="l" rtl="0" eaLnBrk="1" fontAlgn="t" latinLnBrk="0" hangingPunct="1">
                        <a:spcBef>
                          <a:spcPts val="0"/>
                        </a:spcBef>
                        <a:spcAft>
                          <a:spcPts val="0"/>
                        </a:spcAft>
                      </a:pPr>
                      <a:endParaRPr kumimoji="0" lang="en-US" sz="1900" b="0" i="0" u="none" strike="noStrike" kern="1200"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121888" marR="121888" marT="60960" marB="60960" anchor="ctr">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43777" marR="121888" marT="60960" marB="60960" anchor="ctr">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2"/>
                  </a:ext>
                </a:extLst>
              </a:tr>
              <a:tr h="482605">
                <a:tc>
                  <a:txBody>
                    <a:bodyPr/>
                    <a:lstStyle/>
                    <a:p>
                      <a:pPr marL="0" algn="l" rtl="0" eaLnBrk="1" fontAlgn="t" latinLnBrk="0" hangingPunct="1">
                        <a:spcBef>
                          <a:spcPts val="0"/>
                        </a:spcBef>
                        <a:spcAft>
                          <a:spcPts val="0"/>
                        </a:spcAft>
                      </a:pPr>
                      <a:r>
                        <a:rPr kumimoji="0" lang="en-US" sz="1900" b="0" i="0" u="none" strike="noStrike" kern="1200"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Tier 1  Generics</a:t>
                      </a:r>
                    </a:p>
                  </a:txBody>
                  <a:tcPr marL="121888" marR="121888" marT="60960" marB="60960" anchor="ctr">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r>
                        <a:rPr lang="en-US" sz="1900" b="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243777" marR="121888" marT="60960" marB="60960" anchor="ctr">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3"/>
                  </a:ext>
                </a:extLst>
              </a:tr>
              <a:tr h="411480">
                <a:tc>
                  <a:txBody>
                    <a:bodyPr/>
                    <a:lstStyle/>
                    <a:p>
                      <a:pPr marL="0" algn="l" rtl="0" eaLnBrk="1" fontAlgn="t" latinLnBrk="0" hangingPunct="1">
                        <a:spcBef>
                          <a:spcPts val="0"/>
                        </a:spcBef>
                        <a:spcAft>
                          <a:spcPts val="0"/>
                        </a:spcAft>
                      </a:pPr>
                      <a:r>
                        <a:rPr kumimoji="0" lang="en-US" sz="1900" b="0" i="0" u="none" strike="noStrike" kern="1200"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Tier 2  Preferred Brand</a:t>
                      </a:r>
                    </a:p>
                  </a:txBody>
                  <a:tcPr marL="121888" marR="121888" marT="60960" marB="60960" anchor="ctr">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solidFill>
                  </a:tcPr>
                </a:tc>
                <a:tc>
                  <a:txBody>
                    <a:bodyPr/>
                    <a:lstStyle/>
                    <a:p>
                      <a:pPr algn="l"/>
                      <a:r>
                        <a:rPr lang="en-US" sz="19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endParaRPr lang="en-US" sz="1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243777" marR="121888" marT="60960" marB="60960" anchor="ctr">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4"/>
                  </a:ext>
                </a:extLst>
              </a:tr>
              <a:tr h="411480">
                <a:tc>
                  <a:txBody>
                    <a:bodyPr/>
                    <a:lstStyle/>
                    <a:p>
                      <a:pPr marL="0" algn="l" rtl="0" eaLnBrk="1" fontAlgn="t" latinLnBrk="0" hangingPunct="1">
                        <a:spcBef>
                          <a:spcPts val="0"/>
                        </a:spcBef>
                        <a:spcAft>
                          <a:spcPts val="0"/>
                        </a:spcAft>
                      </a:pPr>
                      <a:r>
                        <a:rPr kumimoji="0" lang="en-US" sz="1900" b="0" i="0" u="none" strike="noStrike" kern="1200"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Tier 3  Non-preferred Brand</a:t>
                      </a:r>
                    </a:p>
                  </a:txBody>
                  <a:tcPr marL="121888" marR="121888" marT="60960" marB="60960" anchor="ctr">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$50</a:t>
                      </a:r>
                      <a:endParaRPr lang="en-US" sz="1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243777" marR="121888" marT="60960" marB="60960" anchor="ctr">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5"/>
                  </a:ext>
                </a:extLst>
              </a:tr>
              <a:tr h="482605">
                <a:tc>
                  <a:txBody>
                    <a:bodyPr/>
                    <a:lstStyle/>
                    <a:p>
                      <a:pPr marL="0" algn="l" rtl="0" eaLnBrk="1" fontAlgn="t" latinLnBrk="0" hangingPunct="1">
                        <a:spcBef>
                          <a:spcPts val="0"/>
                        </a:spcBef>
                        <a:spcAft>
                          <a:spcPts val="0"/>
                        </a:spcAft>
                      </a:pPr>
                      <a:r>
                        <a:rPr kumimoji="0" lang="en-US" sz="1900" b="0" i="0" u="none" strike="noStrike" kern="1200"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Tier 4  Specialty </a:t>
                      </a:r>
                    </a:p>
                  </a:txBody>
                  <a:tcPr marL="121888" marR="121888" marT="60960" marB="60960" anchor="ctr">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20% but not more than $200</a:t>
                      </a:r>
                      <a:endParaRPr lang="en-US" sz="1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243777" marR="121888" marT="60960" marB="60960" anchor="ctr">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6"/>
                  </a:ext>
                </a:extLst>
              </a:tr>
              <a:tr h="471038">
                <a:tc>
                  <a:txBody>
                    <a:bodyPr/>
                    <a:lstStyle/>
                    <a:p>
                      <a:pPr algn="l"/>
                      <a:r>
                        <a:rPr kumimoji="0" lang="en-US" sz="1900" b="0" i="0" u="none" strike="noStrike" kern="1200"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Coverage gap</a:t>
                      </a:r>
                    </a:p>
                  </a:txBody>
                  <a:tcPr marL="121888" marR="121888" marT="60960" marB="60960" anchor="ctr">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indent="57150">
                        <a:lnSpc>
                          <a:spcPct val="115000"/>
                        </a:lnSpc>
                        <a:spcBef>
                          <a:spcPts val="0"/>
                        </a:spcBef>
                        <a:spcAft>
                          <a:spcPts val="0"/>
                        </a:spcAft>
                      </a:pPr>
                      <a:r>
                        <a:rPr lang="en-US" sz="19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Full gap coverage</a:t>
                      </a:r>
                    </a:p>
                  </a:txBody>
                  <a:tcPr marL="243840" marR="121920" marT="60960" marB="60960" anchor="ctr">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7"/>
                  </a:ext>
                </a:extLst>
              </a:tr>
              <a:tr h="414020">
                <a:tc>
                  <a:txBody>
                    <a:bodyPr/>
                    <a:lstStyle/>
                    <a:p>
                      <a:pPr algn="l"/>
                      <a:r>
                        <a:rPr kumimoji="0" lang="en-US" sz="1900" b="0" i="0" u="none" strike="noStrike" kern="1200"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Need help looking up a covered drug</a:t>
                      </a:r>
                    </a:p>
                  </a:txBody>
                  <a:tcPr marL="121888" marR="121888" marT="60960" marB="60960" anchor="ctr">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ts val="2300"/>
                        </a:lnSpc>
                        <a:spcBef>
                          <a:spcPts val="0"/>
                        </a:spcBef>
                        <a:spcAft>
                          <a:spcPts val="0"/>
                        </a:spcAft>
                        <a:buClrTx/>
                        <a:buSzTx/>
                        <a:buFontTx/>
                        <a:buNone/>
                        <a:tabLst/>
                        <a:defRPr/>
                      </a:pPr>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Call us 1-888-267-2637</a:t>
                      </a:r>
                    </a:p>
                  </a:txBody>
                  <a:tcPr marL="243777" marR="121888" marT="60960" marB="60960" anchor="ctr">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8"/>
                  </a:ext>
                </a:extLst>
              </a:tr>
              <a:tr h="414020">
                <a:tc>
                  <a:txBody>
                    <a:bodyPr/>
                    <a:lstStyle/>
                    <a:p>
                      <a:pPr algn="l"/>
                      <a:endParaRPr kumimoji="0" lang="en-US" sz="1900" b="0" i="0" u="none" strike="noStrike" kern="1200"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121888" marR="121888" marT="60960" marB="60960" anchor="ctr">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ts val="2300"/>
                        </a:lnSpc>
                        <a:spcBef>
                          <a:spcPts val="0"/>
                        </a:spcBef>
                        <a:spcAft>
                          <a:spcPts val="0"/>
                        </a:spcAft>
                        <a:buClrTx/>
                        <a:buSzTx/>
                        <a:buFontTx/>
                        <a:buNone/>
                        <a:tabLst/>
                        <a:defRPr/>
                      </a:pPr>
                      <a:endParaRPr lang="en-US" sz="1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243777" marR="121888" marT="60960" marB="60960" anchor="ctr">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9"/>
                  </a:ext>
                </a:extLst>
              </a:tr>
            </a:tbl>
          </a:graphicData>
        </a:graphic>
      </p:graphicFrame>
      <p:grpSp>
        <p:nvGrpSpPr>
          <p:cNvPr id="8" name="Group 7"/>
          <p:cNvGrpSpPr/>
          <p:nvPr/>
        </p:nvGrpSpPr>
        <p:grpSpPr>
          <a:xfrm>
            <a:off x="5831251" y="6537119"/>
            <a:ext cx="528691" cy="134678"/>
            <a:chOff x="5841888" y="6443197"/>
            <a:chExt cx="528691" cy="134678"/>
          </a:xfrm>
          <a:solidFill>
            <a:schemeClr val="accent2"/>
          </a:solidFill>
        </p:grpSpPr>
        <p:sp>
          <p:nvSpPr>
            <p:cNvPr id="9" name="Freeform 5"/>
            <p:cNvSpPr>
              <a:spLocks noEditPoints="1"/>
            </p:cNvSpPr>
            <p:nvPr userDrawn="1"/>
          </p:nvSpPr>
          <p:spPr bwMode="auto">
            <a:xfrm>
              <a:off x="5841888" y="6443197"/>
              <a:ext cx="496424" cy="134678"/>
            </a:xfrm>
            <a:custGeom>
              <a:avLst/>
              <a:gdLst>
                <a:gd name="T0" fmla="*/ 610 w 1071"/>
                <a:gd name="T1" fmla="*/ 283 h 288"/>
                <a:gd name="T2" fmla="*/ 486 w 1071"/>
                <a:gd name="T3" fmla="*/ 216 h 288"/>
                <a:gd name="T4" fmla="*/ 462 w 1071"/>
                <a:gd name="T5" fmla="*/ 108 h 288"/>
                <a:gd name="T6" fmla="*/ 518 w 1071"/>
                <a:gd name="T7" fmla="*/ 0 h 288"/>
                <a:gd name="T8" fmla="*/ 558 w 1071"/>
                <a:gd name="T9" fmla="*/ 60 h 288"/>
                <a:gd name="T10" fmla="*/ 603 w 1071"/>
                <a:gd name="T11" fmla="*/ 108 h 288"/>
                <a:gd name="T12" fmla="*/ 557 w 1071"/>
                <a:gd name="T13" fmla="*/ 195 h 288"/>
                <a:gd name="T14" fmla="*/ 607 w 1071"/>
                <a:gd name="T15" fmla="*/ 233 h 288"/>
                <a:gd name="T16" fmla="*/ 844 w 1071"/>
                <a:gd name="T17" fmla="*/ 135 h 288"/>
                <a:gd name="T18" fmla="*/ 638 w 1071"/>
                <a:gd name="T19" fmla="*/ 60 h 288"/>
                <a:gd name="T20" fmla="*/ 638 w 1071"/>
                <a:gd name="T21" fmla="*/ 283 h 288"/>
                <a:gd name="T22" fmla="*/ 710 w 1071"/>
                <a:gd name="T23" fmla="*/ 179 h 288"/>
                <a:gd name="T24" fmla="*/ 739 w 1071"/>
                <a:gd name="T25" fmla="*/ 99 h 288"/>
                <a:gd name="T26" fmla="*/ 774 w 1071"/>
                <a:gd name="T27" fmla="*/ 179 h 288"/>
                <a:gd name="T28" fmla="*/ 847 w 1071"/>
                <a:gd name="T29" fmla="*/ 283 h 288"/>
                <a:gd name="T30" fmla="*/ 340 w 1071"/>
                <a:gd name="T31" fmla="*/ 189 h 288"/>
                <a:gd name="T32" fmla="*/ 311 w 1071"/>
                <a:gd name="T33" fmla="*/ 190 h 288"/>
                <a:gd name="T34" fmla="*/ 431 w 1071"/>
                <a:gd name="T35" fmla="*/ 226 h 288"/>
                <a:gd name="T36" fmla="*/ 360 w 1071"/>
                <a:gd name="T37" fmla="*/ 288 h 288"/>
                <a:gd name="T38" fmla="*/ 195 w 1071"/>
                <a:gd name="T39" fmla="*/ 187 h 288"/>
                <a:gd name="T40" fmla="*/ 198 w 1071"/>
                <a:gd name="T41" fmla="*/ 283 h 288"/>
                <a:gd name="T42" fmla="*/ 0 w 1071"/>
                <a:gd name="T43" fmla="*/ 215 h 288"/>
                <a:gd name="T44" fmla="*/ 126 w 1071"/>
                <a:gd name="T45" fmla="*/ 148 h 288"/>
                <a:gd name="T46" fmla="*/ 84 w 1071"/>
                <a:gd name="T47" fmla="*/ 99 h 288"/>
                <a:gd name="T48" fmla="*/ 20 w 1071"/>
                <a:gd name="T49" fmla="*/ 65 h 288"/>
                <a:gd name="T50" fmla="*/ 197 w 1071"/>
                <a:gd name="T51" fmla="*/ 138 h 288"/>
                <a:gd name="T52" fmla="*/ 237 w 1071"/>
                <a:gd name="T53" fmla="*/ 149 h 288"/>
                <a:gd name="T54" fmla="*/ 445 w 1071"/>
                <a:gd name="T55" fmla="*/ 120 h 288"/>
                <a:gd name="T56" fmla="*/ 125 w 1071"/>
                <a:gd name="T57" fmla="*/ 242 h 288"/>
                <a:gd name="T58" fmla="*/ 115 w 1071"/>
                <a:gd name="T59" fmla="*/ 186 h 288"/>
                <a:gd name="T60" fmla="*/ 104 w 1071"/>
                <a:gd name="T61" fmla="*/ 244 h 288"/>
                <a:gd name="T62" fmla="*/ 332 w 1071"/>
                <a:gd name="T63" fmla="*/ 151 h 288"/>
                <a:gd name="T64" fmla="*/ 350 w 1071"/>
                <a:gd name="T65" fmla="*/ 95 h 288"/>
                <a:gd name="T66" fmla="*/ 311 w 1071"/>
                <a:gd name="T67" fmla="*/ 150 h 288"/>
                <a:gd name="T68" fmla="*/ 1071 w 1071"/>
                <a:gd name="T69" fmla="*/ 283 h 288"/>
                <a:gd name="T70" fmla="*/ 873 w 1071"/>
                <a:gd name="T71" fmla="*/ 215 h 288"/>
                <a:gd name="T72" fmla="*/ 999 w 1071"/>
                <a:gd name="T73" fmla="*/ 148 h 288"/>
                <a:gd name="T74" fmla="*/ 958 w 1071"/>
                <a:gd name="T75" fmla="*/ 99 h 288"/>
                <a:gd name="T76" fmla="*/ 893 w 1071"/>
                <a:gd name="T77" fmla="*/ 65 h 288"/>
                <a:gd name="T78" fmla="*/ 1070 w 1071"/>
                <a:gd name="T79" fmla="*/ 138 h 288"/>
                <a:gd name="T80" fmla="*/ 1071 w 1071"/>
                <a:gd name="T81" fmla="*/ 283 h 288"/>
                <a:gd name="T82" fmla="*/ 998 w 1071"/>
                <a:gd name="T83" fmla="*/ 186 h 288"/>
                <a:gd name="T84" fmla="*/ 943 w 1071"/>
                <a:gd name="T85" fmla="*/ 216 h 288"/>
                <a:gd name="T86" fmla="*/ 998 w 1071"/>
                <a:gd name="T87"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88">
                  <a:moveTo>
                    <a:pt x="607" y="233"/>
                  </a:moveTo>
                  <a:cubicBezTo>
                    <a:pt x="610" y="283"/>
                    <a:pt x="610" y="283"/>
                    <a:pt x="610" y="283"/>
                  </a:cubicBezTo>
                  <a:cubicBezTo>
                    <a:pt x="604" y="284"/>
                    <a:pt x="587" y="288"/>
                    <a:pt x="562" y="288"/>
                  </a:cubicBezTo>
                  <a:cubicBezTo>
                    <a:pt x="513" y="288"/>
                    <a:pt x="486" y="267"/>
                    <a:pt x="486" y="216"/>
                  </a:cubicBezTo>
                  <a:cubicBezTo>
                    <a:pt x="486" y="176"/>
                    <a:pt x="487" y="132"/>
                    <a:pt x="488" y="108"/>
                  </a:cubicBezTo>
                  <a:cubicBezTo>
                    <a:pt x="462" y="108"/>
                    <a:pt x="462" y="108"/>
                    <a:pt x="462" y="108"/>
                  </a:cubicBezTo>
                  <a:cubicBezTo>
                    <a:pt x="462" y="97"/>
                    <a:pt x="462" y="82"/>
                    <a:pt x="462" y="70"/>
                  </a:cubicBezTo>
                  <a:cubicBezTo>
                    <a:pt x="500" y="64"/>
                    <a:pt x="513" y="42"/>
                    <a:pt x="518" y="0"/>
                  </a:cubicBezTo>
                  <a:cubicBezTo>
                    <a:pt x="561" y="0"/>
                    <a:pt x="561" y="0"/>
                    <a:pt x="561" y="0"/>
                  </a:cubicBezTo>
                  <a:cubicBezTo>
                    <a:pt x="559" y="17"/>
                    <a:pt x="558" y="43"/>
                    <a:pt x="558" y="60"/>
                  </a:cubicBezTo>
                  <a:cubicBezTo>
                    <a:pt x="603" y="60"/>
                    <a:pt x="603" y="60"/>
                    <a:pt x="603" y="60"/>
                  </a:cubicBezTo>
                  <a:cubicBezTo>
                    <a:pt x="603" y="108"/>
                    <a:pt x="603" y="108"/>
                    <a:pt x="603" y="108"/>
                  </a:cubicBezTo>
                  <a:cubicBezTo>
                    <a:pt x="557" y="108"/>
                    <a:pt x="557" y="108"/>
                    <a:pt x="557" y="108"/>
                  </a:cubicBezTo>
                  <a:cubicBezTo>
                    <a:pt x="557" y="195"/>
                    <a:pt x="557" y="195"/>
                    <a:pt x="557" y="195"/>
                  </a:cubicBezTo>
                  <a:cubicBezTo>
                    <a:pt x="557" y="229"/>
                    <a:pt x="564" y="238"/>
                    <a:pt x="587" y="238"/>
                  </a:cubicBezTo>
                  <a:cubicBezTo>
                    <a:pt x="594" y="238"/>
                    <a:pt x="603" y="236"/>
                    <a:pt x="607" y="233"/>
                  </a:cubicBezTo>
                  <a:close/>
                  <a:moveTo>
                    <a:pt x="844" y="179"/>
                  </a:moveTo>
                  <a:cubicBezTo>
                    <a:pt x="844" y="160"/>
                    <a:pt x="844" y="135"/>
                    <a:pt x="844" y="135"/>
                  </a:cubicBezTo>
                  <a:cubicBezTo>
                    <a:pt x="844" y="78"/>
                    <a:pt x="820" y="53"/>
                    <a:pt x="749" y="53"/>
                  </a:cubicBezTo>
                  <a:cubicBezTo>
                    <a:pt x="710" y="53"/>
                    <a:pt x="682" y="60"/>
                    <a:pt x="638" y="60"/>
                  </a:cubicBezTo>
                  <a:cubicBezTo>
                    <a:pt x="641" y="99"/>
                    <a:pt x="641" y="149"/>
                    <a:pt x="640" y="179"/>
                  </a:cubicBezTo>
                  <a:cubicBezTo>
                    <a:pt x="641" y="210"/>
                    <a:pt x="639" y="265"/>
                    <a:pt x="638" y="283"/>
                  </a:cubicBezTo>
                  <a:cubicBezTo>
                    <a:pt x="713" y="283"/>
                    <a:pt x="713" y="283"/>
                    <a:pt x="713" y="283"/>
                  </a:cubicBezTo>
                  <a:cubicBezTo>
                    <a:pt x="712" y="265"/>
                    <a:pt x="710" y="214"/>
                    <a:pt x="710" y="179"/>
                  </a:cubicBezTo>
                  <a:cubicBezTo>
                    <a:pt x="710" y="159"/>
                    <a:pt x="711" y="135"/>
                    <a:pt x="711" y="103"/>
                  </a:cubicBezTo>
                  <a:cubicBezTo>
                    <a:pt x="719" y="100"/>
                    <a:pt x="728" y="99"/>
                    <a:pt x="739" y="99"/>
                  </a:cubicBezTo>
                  <a:cubicBezTo>
                    <a:pt x="765" y="99"/>
                    <a:pt x="774" y="111"/>
                    <a:pt x="774" y="145"/>
                  </a:cubicBezTo>
                  <a:cubicBezTo>
                    <a:pt x="774" y="145"/>
                    <a:pt x="774" y="166"/>
                    <a:pt x="774" y="179"/>
                  </a:cubicBezTo>
                  <a:cubicBezTo>
                    <a:pt x="774" y="210"/>
                    <a:pt x="773" y="265"/>
                    <a:pt x="772" y="283"/>
                  </a:cubicBezTo>
                  <a:cubicBezTo>
                    <a:pt x="847" y="283"/>
                    <a:pt x="847" y="283"/>
                    <a:pt x="847" y="283"/>
                  </a:cubicBezTo>
                  <a:cubicBezTo>
                    <a:pt x="845" y="265"/>
                    <a:pt x="844" y="214"/>
                    <a:pt x="844" y="179"/>
                  </a:cubicBezTo>
                  <a:close/>
                  <a:moveTo>
                    <a:pt x="340" y="189"/>
                  </a:moveTo>
                  <a:cubicBezTo>
                    <a:pt x="332" y="189"/>
                    <a:pt x="318" y="189"/>
                    <a:pt x="311" y="188"/>
                  </a:cubicBezTo>
                  <a:cubicBezTo>
                    <a:pt x="311" y="190"/>
                    <a:pt x="311" y="190"/>
                    <a:pt x="311" y="190"/>
                  </a:cubicBezTo>
                  <a:cubicBezTo>
                    <a:pt x="311" y="222"/>
                    <a:pt x="332" y="242"/>
                    <a:pt x="371" y="242"/>
                  </a:cubicBezTo>
                  <a:cubicBezTo>
                    <a:pt x="395" y="242"/>
                    <a:pt x="416" y="235"/>
                    <a:pt x="431" y="226"/>
                  </a:cubicBezTo>
                  <a:cubicBezTo>
                    <a:pt x="434" y="276"/>
                    <a:pt x="434" y="276"/>
                    <a:pt x="434" y="276"/>
                  </a:cubicBezTo>
                  <a:cubicBezTo>
                    <a:pt x="419" y="283"/>
                    <a:pt x="389" y="288"/>
                    <a:pt x="360" y="288"/>
                  </a:cubicBezTo>
                  <a:cubicBezTo>
                    <a:pt x="281" y="288"/>
                    <a:pt x="243" y="261"/>
                    <a:pt x="237" y="188"/>
                  </a:cubicBezTo>
                  <a:cubicBezTo>
                    <a:pt x="228" y="187"/>
                    <a:pt x="214" y="187"/>
                    <a:pt x="195" y="187"/>
                  </a:cubicBezTo>
                  <a:cubicBezTo>
                    <a:pt x="195" y="200"/>
                    <a:pt x="194" y="211"/>
                    <a:pt x="194" y="220"/>
                  </a:cubicBezTo>
                  <a:cubicBezTo>
                    <a:pt x="194" y="238"/>
                    <a:pt x="195" y="265"/>
                    <a:pt x="198" y="283"/>
                  </a:cubicBezTo>
                  <a:cubicBezTo>
                    <a:pt x="154" y="283"/>
                    <a:pt x="121" y="288"/>
                    <a:pt x="87" y="288"/>
                  </a:cubicBezTo>
                  <a:cubicBezTo>
                    <a:pt x="22" y="288"/>
                    <a:pt x="0" y="261"/>
                    <a:pt x="0" y="215"/>
                  </a:cubicBezTo>
                  <a:cubicBezTo>
                    <a:pt x="0" y="171"/>
                    <a:pt x="36" y="147"/>
                    <a:pt x="115" y="147"/>
                  </a:cubicBezTo>
                  <a:cubicBezTo>
                    <a:pt x="118" y="147"/>
                    <a:pt x="123" y="147"/>
                    <a:pt x="126" y="148"/>
                  </a:cubicBezTo>
                  <a:cubicBezTo>
                    <a:pt x="126" y="143"/>
                    <a:pt x="126" y="143"/>
                    <a:pt x="126" y="143"/>
                  </a:cubicBezTo>
                  <a:cubicBezTo>
                    <a:pt x="126" y="112"/>
                    <a:pt x="116" y="99"/>
                    <a:pt x="84" y="99"/>
                  </a:cubicBezTo>
                  <a:cubicBezTo>
                    <a:pt x="62" y="99"/>
                    <a:pt x="38" y="107"/>
                    <a:pt x="23" y="115"/>
                  </a:cubicBezTo>
                  <a:cubicBezTo>
                    <a:pt x="20" y="65"/>
                    <a:pt x="20" y="65"/>
                    <a:pt x="20" y="65"/>
                  </a:cubicBezTo>
                  <a:cubicBezTo>
                    <a:pt x="38" y="58"/>
                    <a:pt x="68" y="53"/>
                    <a:pt x="102" y="53"/>
                  </a:cubicBezTo>
                  <a:cubicBezTo>
                    <a:pt x="171" y="53"/>
                    <a:pt x="197" y="75"/>
                    <a:pt x="197" y="138"/>
                  </a:cubicBezTo>
                  <a:cubicBezTo>
                    <a:pt x="197" y="141"/>
                    <a:pt x="197" y="145"/>
                    <a:pt x="197" y="148"/>
                  </a:cubicBezTo>
                  <a:cubicBezTo>
                    <a:pt x="213" y="148"/>
                    <a:pt x="226" y="149"/>
                    <a:pt x="237" y="149"/>
                  </a:cubicBezTo>
                  <a:cubicBezTo>
                    <a:pt x="244" y="87"/>
                    <a:pt x="275" y="53"/>
                    <a:pt x="352" y="53"/>
                  </a:cubicBezTo>
                  <a:cubicBezTo>
                    <a:pt x="416" y="53"/>
                    <a:pt x="445" y="80"/>
                    <a:pt x="445" y="120"/>
                  </a:cubicBezTo>
                  <a:cubicBezTo>
                    <a:pt x="445" y="167"/>
                    <a:pt x="410" y="189"/>
                    <a:pt x="340" y="189"/>
                  </a:cubicBezTo>
                  <a:close/>
                  <a:moveTo>
                    <a:pt x="125" y="242"/>
                  </a:moveTo>
                  <a:cubicBezTo>
                    <a:pt x="124" y="226"/>
                    <a:pt x="124" y="205"/>
                    <a:pt x="125" y="186"/>
                  </a:cubicBezTo>
                  <a:cubicBezTo>
                    <a:pt x="122" y="186"/>
                    <a:pt x="118" y="186"/>
                    <a:pt x="115" y="186"/>
                  </a:cubicBezTo>
                  <a:cubicBezTo>
                    <a:pt x="82" y="186"/>
                    <a:pt x="69" y="197"/>
                    <a:pt x="69" y="216"/>
                  </a:cubicBezTo>
                  <a:cubicBezTo>
                    <a:pt x="69" y="236"/>
                    <a:pt x="80" y="244"/>
                    <a:pt x="104" y="244"/>
                  </a:cubicBezTo>
                  <a:cubicBezTo>
                    <a:pt x="111" y="244"/>
                    <a:pt x="119" y="243"/>
                    <a:pt x="125" y="242"/>
                  </a:cubicBezTo>
                  <a:close/>
                  <a:moveTo>
                    <a:pt x="332" y="151"/>
                  </a:moveTo>
                  <a:cubicBezTo>
                    <a:pt x="362" y="151"/>
                    <a:pt x="377" y="141"/>
                    <a:pt x="377" y="119"/>
                  </a:cubicBezTo>
                  <a:cubicBezTo>
                    <a:pt x="377" y="103"/>
                    <a:pt x="366" y="95"/>
                    <a:pt x="350" y="95"/>
                  </a:cubicBezTo>
                  <a:cubicBezTo>
                    <a:pt x="321" y="95"/>
                    <a:pt x="311" y="118"/>
                    <a:pt x="311" y="149"/>
                  </a:cubicBezTo>
                  <a:cubicBezTo>
                    <a:pt x="311" y="150"/>
                    <a:pt x="311" y="150"/>
                    <a:pt x="311" y="150"/>
                  </a:cubicBezTo>
                  <a:cubicBezTo>
                    <a:pt x="317" y="151"/>
                    <a:pt x="325" y="151"/>
                    <a:pt x="332" y="151"/>
                  </a:cubicBezTo>
                  <a:close/>
                  <a:moveTo>
                    <a:pt x="1071" y="283"/>
                  </a:moveTo>
                  <a:cubicBezTo>
                    <a:pt x="1028" y="283"/>
                    <a:pt x="994" y="288"/>
                    <a:pt x="960" y="288"/>
                  </a:cubicBezTo>
                  <a:cubicBezTo>
                    <a:pt x="896" y="288"/>
                    <a:pt x="873" y="261"/>
                    <a:pt x="873" y="215"/>
                  </a:cubicBezTo>
                  <a:cubicBezTo>
                    <a:pt x="873" y="171"/>
                    <a:pt x="909" y="147"/>
                    <a:pt x="988" y="147"/>
                  </a:cubicBezTo>
                  <a:cubicBezTo>
                    <a:pt x="991" y="147"/>
                    <a:pt x="997" y="147"/>
                    <a:pt x="999" y="148"/>
                  </a:cubicBezTo>
                  <a:cubicBezTo>
                    <a:pt x="999" y="143"/>
                    <a:pt x="999" y="143"/>
                    <a:pt x="999" y="143"/>
                  </a:cubicBezTo>
                  <a:cubicBezTo>
                    <a:pt x="999" y="112"/>
                    <a:pt x="989" y="99"/>
                    <a:pt x="958" y="99"/>
                  </a:cubicBezTo>
                  <a:cubicBezTo>
                    <a:pt x="935" y="99"/>
                    <a:pt x="912" y="107"/>
                    <a:pt x="896" y="115"/>
                  </a:cubicBezTo>
                  <a:cubicBezTo>
                    <a:pt x="893" y="65"/>
                    <a:pt x="893" y="65"/>
                    <a:pt x="893" y="65"/>
                  </a:cubicBezTo>
                  <a:cubicBezTo>
                    <a:pt x="911" y="58"/>
                    <a:pt x="941" y="53"/>
                    <a:pt x="975" y="53"/>
                  </a:cubicBezTo>
                  <a:cubicBezTo>
                    <a:pt x="1044" y="53"/>
                    <a:pt x="1070" y="75"/>
                    <a:pt x="1070" y="138"/>
                  </a:cubicBezTo>
                  <a:cubicBezTo>
                    <a:pt x="1070" y="171"/>
                    <a:pt x="1068" y="200"/>
                    <a:pt x="1068" y="220"/>
                  </a:cubicBezTo>
                  <a:cubicBezTo>
                    <a:pt x="1068" y="238"/>
                    <a:pt x="1068" y="265"/>
                    <a:pt x="1071" y="283"/>
                  </a:cubicBezTo>
                  <a:close/>
                  <a:moveTo>
                    <a:pt x="998" y="242"/>
                  </a:moveTo>
                  <a:cubicBezTo>
                    <a:pt x="997" y="226"/>
                    <a:pt x="998" y="205"/>
                    <a:pt x="998" y="186"/>
                  </a:cubicBezTo>
                  <a:cubicBezTo>
                    <a:pt x="995" y="186"/>
                    <a:pt x="991" y="186"/>
                    <a:pt x="988" y="186"/>
                  </a:cubicBezTo>
                  <a:cubicBezTo>
                    <a:pt x="956" y="186"/>
                    <a:pt x="943" y="197"/>
                    <a:pt x="943" y="216"/>
                  </a:cubicBezTo>
                  <a:cubicBezTo>
                    <a:pt x="943" y="236"/>
                    <a:pt x="953" y="244"/>
                    <a:pt x="977" y="244"/>
                  </a:cubicBezTo>
                  <a:cubicBezTo>
                    <a:pt x="984" y="244"/>
                    <a:pt x="993" y="243"/>
                    <a:pt x="998" y="2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6"/>
            <p:cNvSpPr>
              <a:spLocks noChangeAspect="1" noEditPoints="1"/>
            </p:cNvSpPr>
            <p:nvPr userDrawn="1"/>
          </p:nvSpPr>
          <p:spPr bwMode="auto">
            <a:xfrm>
              <a:off x="6346127" y="6468230"/>
              <a:ext cx="24452" cy="26333"/>
            </a:xfrm>
            <a:custGeom>
              <a:avLst/>
              <a:gdLst>
                <a:gd name="T0" fmla="*/ 5 w 37"/>
                <a:gd name="T1" fmla="*/ 33 h 39"/>
                <a:gd name="T2" fmla="*/ 1 w 37"/>
                <a:gd name="T3" fmla="*/ 27 h 39"/>
                <a:gd name="T4" fmla="*/ 0 w 37"/>
                <a:gd name="T5" fmla="*/ 20 h 39"/>
                <a:gd name="T6" fmla="*/ 1 w 37"/>
                <a:gd name="T7" fmla="*/ 12 h 39"/>
                <a:gd name="T8" fmla="*/ 5 w 37"/>
                <a:gd name="T9" fmla="*/ 6 h 39"/>
                <a:gd name="T10" fmla="*/ 11 w 37"/>
                <a:gd name="T11" fmla="*/ 2 h 39"/>
                <a:gd name="T12" fmla="*/ 18 w 37"/>
                <a:gd name="T13" fmla="*/ 0 h 39"/>
                <a:gd name="T14" fmla="*/ 26 w 37"/>
                <a:gd name="T15" fmla="*/ 2 h 39"/>
                <a:gd name="T16" fmla="*/ 32 w 37"/>
                <a:gd name="T17" fmla="*/ 6 h 39"/>
                <a:gd name="T18" fmla="*/ 36 w 37"/>
                <a:gd name="T19" fmla="*/ 12 h 39"/>
                <a:gd name="T20" fmla="*/ 37 w 37"/>
                <a:gd name="T21" fmla="*/ 20 h 39"/>
                <a:gd name="T22" fmla="*/ 36 w 37"/>
                <a:gd name="T23" fmla="*/ 27 h 39"/>
                <a:gd name="T24" fmla="*/ 32 w 37"/>
                <a:gd name="T25" fmla="*/ 33 h 39"/>
                <a:gd name="T26" fmla="*/ 26 w 37"/>
                <a:gd name="T27" fmla="*/ 38 h 39"/>
                <a:gd name="T28" fmla="*/ 18 w 37"/>
                <a:gd name="T29" fmla="*/ 39 h 39"/>
                <a:gd name="T30" fmla="*/ 11 w 37"/>
                <a:gd name="T31" fmla="*/ 38 h 39"/>
                <a:gd name="T32" fmla="*/ 5 w 37"/>
                <a:gd name="T33" fmla="*/ 33 h 39"/>
                <a:gd name="T34" fmla="*/ 12 w 37"/>
                <a:gd name="T35" fmla="*/ 35 h 39"/>
                <a:gd name="T36" fmla="*/ 18 w 37"/>
                <a:gd name="T37" fmla="*/ 36 h 39"/>
                <a:gd name="T38" fmla="*/ 25 w 37"/>
                <a:gd name="T39" fmla="*/ 35 h 39"/>
                <a:gd name="T40" fmla="*/ 30 w 37"/>
                <a:gd name="T41" fmla="*/ 31 h 39"/>
                <a:gd name="T42" fmla="*/ 33 w 37"/>
                <a:gd name="T43" fmla="*/ 26 h 39"/>
                <a:gd name="T44" fmla="*/ 34 w 37"/>
                <a:gd name="T45" fmla="*/ 20 h 39"/>
                <a:gd name="T46" fmla="*/ 33 w 37"/>
                <a:gd name="T47" fmla="*/ 13 h 39"/>
                <a:gd name="T48" fmla="*/ 30 w 37"/>
                <a:gd name="T49" fmla="*/ 8 h 39"/>
                <a:gd name="T50" fmla="*/ 25 w 37"/>
                <a:gd name="T51" fmla="*/ 5 h 39"/>
                <a:gd name="T52" fmla="*/ 18 w 37"/>
                <a:gd name="T53" fmla="*/ 3 h 39"/>
                <a:gd name="T54" fmla="*/ 12 w 37"/>
                <a:gd name="T55" fmla="*/ 5 h 39"/>
                <a:gd name="T56" fmla="*/ 7 w 37"/>
                <a:gd name="T57" fmla="*/ 8 h 39"/>
                <a:gd name="T58" fmla="*/ 4 w 37"/>
                <a:gd name="T59" fmla="*/ 13 h 39"/>
                <a:gd name="T60" fmla="*/ 3 w 37"/>
                <a:gd name="T61" fmla="*/ 20 h 39"/>
                <a:gd name="T62" fmla="*/ 5 w 37"/>
                <a:gd name="T63" fmla="*/ 29 h 39"/>
                <a:gd name="T64" fmla="*/ 12 w 37"/>
                <a:gd name="T65" fmla="*/ 35 h 39"/>
                <a:gd name="T66" fmla="*/ 11 w 37"/>
                <a:gd name="T67" fmla="*/ 8 h 39"/>
                <a:gd name="T68" fmla="*/ 15 w 37"/>
                <a:gd name="T69" fmla="*/ 7 h 39"/>
                <a:gd name="T70" fmla="*/ 18 w 37"/>
                <a:gd name="T71" fmla="*/ 7 h 39"/>
                <a:gd name="T72" fmla="*/ 25 w 37"/>
                <a:gd name="T73" fmla="*/ 9 h 39"/>
                <a:gd name="T74" fmla="*/ 27 w 37"/>
                <a:gd name="T75" fmla="*/ 14 h 39"/>
                <a:gd name="T76" fmla="*/ 27 w 37"/>
                <a:gd name="T77" fmla="*/ 17 h 39"/>
                <a:gd name="T78" fmla="*/ 25 w 37"/>
                <a:gd name="T79" fmla="*/ 19 h 39"/>
                <a:gd name="T80" fmla="*/ 24 w 37"/>
                <a:gd name="T81" fmla="*/ 21 h 39"/>
                <a:gd name="T82" fmla="*/ 22 w 37"/>
                <a:gd name="T83" fmla="*/ 21 h 39"/>
                <a:gd name="T84" fmla="*/ 22 w 37"/>
                <a:gd name="T85" fmla="*/ 21 h 39"/>
                <a:gd name="T86" fmla="*/ 28 w 37"/>
                <a:gd name="T87" fmla="*/ 31 h 39"/>
                <a:gd name="T88" fmla="*/ 27 w 37"/>
                <a:gd name="T89" fmla="*/ 31 h 39"/>
                <a:gd name="T90" fmla="*/ 26 w 37"/>
                <a:gd name="T91" fmla="*/ 31 h 39"/>
                <a:gd name="T92" fmla="*/ 24 w 37"/>
                <a:gd name="T93" fmla="*/ 31 h 39"/>
                <a:gd name="T94" fmla="*/ 23 w 37"/>
                <a:gd name="T95" fmla="*/ 30 h 39"/>
                <a:gd name="T96" fmla="*/ 18 w 37"/>
                <a:gd name="T97" fmla="*/ 22 h 39"/>
                <a:gd name="T98" fmla="*/ 15 w 37"/>
                <a:gd name="T99" fmla="*/ 22 h 39"/>
                <a:gd name="T100" fmla="*/ 15 w 37"/>
                <a:gd name="T101" fmla="*/ 31 h 39"/>
                <a:gd name="T102" fmla="*/ 11 w 37"/>
                <a:gd name="T103" fmla="*/ 31 h 39"/>
                <a:gd name="T104" fmla="*/ 11 w 37"/>
                <a:gd name="T105" fmla="*/ 8 h 39"/>
                <a:gd name="T106" fmla="*/ 19 w 37"/>
                <a:gd name="T107" fmla="*/ 19 h 39"/>
                <a:gd name="T108" fmla="*/ 23 w 37"/>
                <a:gd name="T109" fmla="*/ 14 h 39"/>
                <a:gd name="T110" fmla="*/ 22 w 37"/>
                <a:gd name="T111" fmla="*/ 12 h 39"/>
                <a:gd name="T112" fmla="*/ 18 w 37"/>
                <a:gd name="T113" fmla="*/ 11 h 39"/>
                <a:gd name="T114" fmla="*/ 16 w 37"/>
                <a:gd name="T115" fmla="*/ 11 h 39"/>
                <a:gd name="T116" fmla="*/ 15 w 37"/>
                <a:gd name="T117" fmla="*/ 11 h 39"/>
                <a:gd name="T118" fmla="*/ 15 w 37"/>
                <a:gd name="T119" fmla="*/ 11 h 39"/>
                <a:gd name="T120" fmla="*/ 15 w 37"/>
                <a:gd name="T121" fmla="*/ 19 h 39"/>
                <a:gd name="T122" fmla="*/ 19 w 37"/>
                <a:gd name="T1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9">
                  <a:moveTo>
                    <a:pt x="5" y="33"/>
                  </a:moveTo>
                  <a:cubicBezTo>
                    <a:pt x="3" y="32"/>
                    <a:pt x="2" y="30"/>
                    <a:pt x="1" y="27"/>
                  </a:cubicBezTo>
                  <a:cubicBezTo>
                    <a:pt x="0" y="25"/>
                    <a:pt x="0" y="22"/>
                    <a:pt x="0" y="20"/>
                  </a:cubicBezTo>
                  <a:cubicBezTo>
                    <a:pt x="0" y="17"/>
                    <a:pt x="0" y="14"/>
                    <a:pt x="1" y="12"/>
                  </a:cubicBezTo>
                  <a:cubicBezTo>
                    <a:pt x="2" y="10"/>
                    <a:pt x="3" y="8"/>
                    <a:pt x="5" y="6"/>
                  </a:cubicBezTo>
                  <a:cubicBezTo>
                    <a:pt x="6" y="4"/>
                    <a:pt x="8" y="3"/>
                    <a:pt x="11" y="2"/>
                  </a:cubicBezTo>
                  <a:cubicBezTo>
                    <a:pt x="13" y="1"/>
                    <a:pt x="15" y="0"/>
                    <a:pt x="18" y="0"/>
                  </a:cubicBezTo>
                  <a:cubicBezTo>
                    <a:pt x="21" y="0"/>
                    <a:pt x="24" y="1"/>
                    <a:pt x="26" y="2"/>
                  </a:cubicBezTo>
                  <a:cubicBezTo>
                    <a:pt x="29" y="3"/>
                    <a:pt x="30" y="4"/>
                    <a:pt x="32" y="6"/>
                  </a:cubicBezTo>
                  <a:cubicBezTo>
                    <a:pt x="34" y="8"/>
                    <a:pt x="35" y="10"/>
                    <a:pt x="36" y="12"/>
                  </a:cubicBezTo>
                  <a:cubicBezTo>
                    <a:pt x="37" y="14"/>
                    <a:pt x="37" y="17"/>
                    <a:pt x="37" y="20"/>
                  </a:cubicBezTo>
                  <a:cubicBezTo>
                    <a:pt x="37" y="22"/>
                    <a:pt x="37" y="25"/>
                    <a:pt x="36" y="27"/>
                  </a:cubicBezTo>
                  <a:cubicBezTo>
                    <a:pt x="35" y="30"/>
                    <a:pt x="34" y="32"/>
                    <a:pt x="32" y="33"/>
                  </a:cubicBezTo>
                  <a:cubicBezTo>
                    <a:pt x="30" y="35"/>
                    <a:pt x="28" y="37"/>
                    <a:pt x="26" y="38"/>
                  </a:cubicBezTo>
                  <a:cubicBezTo>
                    <a:pt x="24" y="39"/>
                    <a:pt x="21" y="39"/>
                    <a:pt x="18" y="39"/>
                  </a:cubicBezTo>
                  <a:cubicBezTo>
                    <a:pt x="15" y="39"/>
                    <a:pt x="13" y="39"/>
                    <a:pt x="11" y="38"/>
                  </a:cubicBezTo>
                  <a:cubicBezTo>
                    <a:pt x="8" y="37"/>
                    <a:pt x="6" y="35"/>
                    <a:pt x="5" y="33"/>
                  </a:cubicBezTo>
                  <a:close/>
                  <a:moveTo>
                    <a:pt x="12" y="35"/>
                  </a:moveTo>
                  <a:cubicBezTo>
                    <a:pt x="14" y="36"/>
                    <a:pt x="16" y="36"/>
                    <a:pt x="18" y="36"/>
                  </a:cubicBezTo>
                  <a:cubicBezTo>
                    <a:pt x="21" y="36"/>
                    <a:pt x="23" y="36"/>
                    <a:pt x="25" y="35"/>
                  </a:cubicBezTo>
                  <a:cubicBezTo>
                    <a:pt x="27" y="34"/>
                    <a:pt x="28" y="33"/>
                    <a:pt x="30" y="31"/>
                  </a:cubicBezTo>
                  <a:cubicBezTo>
                    <a:pt x="31" y="30"/>
                    <a:pt x="32" y="28"/>
                    <a:pt x="33" y="26"/>
                  </a:cubicBezTo>
                  <a:cubicBezTo>
                    <a:pt x="33" y="24"/>
                    <a:pt x="34" y="22"/>
                    <a:pt x="34" y="20"/>
                  </a:cubicBezTo>
                  <a:cubicBezTo>
                    <a:pt x="34" y="17"/>
                    <a:pt x="33" y="15"/>
                    <a:pt x="33" y="13"/>
                  </a:cubicBezTo>
                  <a:cubicBezTo>
                    <a:pt x="32" y="11"/>
                    <a:pt x="31" y="10"/>
                    <a:pt x="30" y="8"/>
                  </a:cubicBezTo>
                  <a:cubicBezTo>
                    <a:pt x="28" y="7"/>
                    <a:pt x="27" y="5"/>
                    <a:pt x="25" y="5"/>
                  </a:cubicBezTo>
                  <a:cubicBezTo>
                    <a:pt x="23" y="4"/>
                    <a:pt x="21" y="3"/>
                    <a:pt x="18" y="3"/>
                  </a:cubicBezTo>
                  <a:cubicBezTo>
                    <a:pt x="16" y="3"/>
                    <a:pt x="14" y="4"/>
                    <a:pt x="12" y="5"/>
                  </a:cubicBezTo>
                  <a:cubicBezTo>
                    <a:pt x="10" y="5"/>
                    <a:pt x="9" y="7"/>
                    <a:pt x="7" y="8"/>
                  </a:cubicBezTo>
                  <a:cubicBezTo>
                    <a:pt x="6" y="10"/>
                    <a:pt x="5" y="11"/>
                    <a:pt x="4" y="13"/>
                  </a:cubicBezTo>
                  <a:cubicBezTo>
                    <a:pt x="4" y="15"/>
                    <a:pt x="3" y="17"/>
                    <a:pt x="3" y="20"/>
                  </a:cubicBezTo>
                  <a:cubicBezTo>
                    <a:pt x="3" y="23"/>
                    <a:pt x="4" y="26"/>
                    <a:pt x="5" y="29"/>
                  </a:cubicBezTo>
                  <a:cubicBezTo>
                    <a:pt x="7" y="31"/>
                    <a:pt x="9" y="33"/>
                    <a:pt x="12" y="35"/>
                  </a:cubicBezTo>
                  <a:close/>
                  <a:moveTo>
                    <a:pt x="11" y="8"/>
                  </a:moveTo>
                  <a:cubicBezTo>
                    <a:pt x="13" y="8"/>
                    <a:pt x="14" y="7"/>
                    <a:pt x="15" y="7"/>
                  </a:cubicBezTo>
                  <a:cubicBezTo>
                    <a:pt x="16" y="7"/>
                    <a:pt x="17" y="7"/>
                    <a:pt x="18" y="7"/>
                  </a:cubicBezTo>
                  <a:cubicBezTo>
                    <a:pt x="21" y="7"/>
                    <a:pt x="23" y="8"/>
                    <a:pt x="25" y="9"/>
                  </a:cubicBezTo>
                  <a:cubicBezTo>
                    <a:pt x="26" y="11"/>
                    <a:pt x="27" y="12"/>
                    <a:pt x="27" y="14"/>
                  </a:cubicBezTo>
                  <a:cubicBezTo>
                    <a:pt x="27" y="15"/>
                    <a:pt x="27" y="16"/>
                    <a:pt x="27" y="17"/>
                  </a:cubicBezTo>
                  <a:cubicBezTo>
                    <a:pt x="26" y="18"/>
                    <a:pt x="26" y="18"/>
                    <a:pt x="25" y="19"/>
                  </a:cubicBezTo>
                  <a:cubicBezTo>
                    <a:pt x="25" y="20"/>
                    <a:pt x="24" y="20"/>
                    <a:pt x="24" y="21"/>
                  </a:cubicBezTo>
                  <a:cubicBezTo>
                    <a:pt x="23" y="21"/>
                    <a:pt x="22" y="21"/>
                    <a:pt x="22" y="21"/>
                  </a:cubicBezTo>
                  <a:cubicBezTo>
                    <a:pt x="22" y="21"/>
                    <a:pt x="22" y="21"/>
                    <a:pt x="22" y="21"/>
                  </a:cubicBezTo>
                  <a:cubicBezTo>
                    <a:pt x="28" y="31"/>
                    <a:pt x="28" y="31"/>
                    <a:pt x="28" y="31"/>
                  </a:cubicBezTo>
                  <a:cubicBezTo>
                    <a:pt x="27" y="31"/>
                    <a:pt x="27" y="31"/>
                    <a:pt x="27" y="31"/>
                  </a:cubicBezTo>
                  <a:cubicBezTo>
                    <a:pt x="26" y="31"/>
                    <a:pt x="26" y="31"/>
                    <a:pt x="26" y="31"/>
                  </a:cubicBezTo>
                  <a:cubicBezTo>
                    <a:pt x="25" y="31"/>
                    <a:pt x="24" y="31"/>
                    <a:pt x="24" y="31"/>
                  </a:cubicBezTo>
                  <a:cubicBezTo>
                    <a:pt x="23" y="31"/>
                    <a:pt x="23" y="30"/>
                    <a:pt x="23" y="30"/>
                  </a:cubicBezTo>
                  <a:cubicBezTo>
                    <a:pt x="18" y="22"/>
                    <a:pt x="18" y="22"/>
                    <a:pt x="18" y="22"/>
                  </a:cubicBezTo>
                  <a:cubicBezTo>
                    <a:pt x="15" y="22"/>
                    <a:pt x="15" y="22"/>
                    <a:pt x="15" y="22"/>
                  </a:cubicBezTo>
                  <a:cubicBezTo>
                    <a:pt x="15" y="31"/>
                    <a:pt x="15" y="31"/>
                    <a:pt x="15" y="31"/>
                  </a:cubicBezTo>
                  <a:cubicBezTo>
                    <a:pt x="11" y="31"/>
                    <a:pt x="11" y="31"/>
                    <a:pt x="11" y="31"/>
                  </a:cubicBezTo>
                  <a:lnTo>
                    <a:pt x="11" y="8"/>
                  </a:lnTo>
                  <a:close/>
                  <a:moveTo>
                    <a:pt x="19" y="19"/>
                  </a:moveTo>
                  <a:cubicBezTo>
                    <a:pt x="22" y="19"/>
                    <a:pt x="23" y="17"/>
                    <a:pt x="23" y="14"/>
                  </a:cubicBezTo>
                  <a:cubicBezTo>
                    <a:pt x="23" y="13"/>
                    <a:pt x="23" y="12"/>
                    <a:pt x="22" y="12"/>
                  </a:cubicBezTo>
                  <a:cubicBezTo>
                    <a:pt x="21" y="11"/>
                    <a:pt x="20" y="11"/>
                    <a:pt x="18" y="11"/>
                  </a:cubicBezTo>
                  <a:cubicBezTo>
                    <a:pt x="17" y="11"/>
                    <a:pt x="17" y="11"/>
                    <a:pt x="16" y="11"/>
                  </a:cubicBezTo>
                  <a:cubicBezTo>
                    <a:pt x="16" y="11"/>
                    <a:pt x="15" y="11"/>
                    <a:pt x="15" y="11"/>
                  </a:cubicBezTo>
                  <a:cubicBezTo>
                    <a:pt x="15" y="11"/>
                    <a:pt x="15" y="11"/>
                    <a:pt x="15" y="11"/>
                  </a:cubicBezTo>
                  <a:cubicBezTo>
                    <a:pt x="15" y="19"/>
                    <a:pt x="15" y="19"/>
                    <a:pt x="15" y="19"/>
                  </a:cubicBezTo>
                  <a:lnTo>
                    <a:pt x="19"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11"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srgbClr val="3F3F3F"/>
                </a:solidFill>
                <a:latin typeface="Open Sans" panose="020B0606030504020204" pitchFamily="34" charset="0"/>
                <a:ea typeface="Open Sans" panose="020B0606030504020204" pitchFamily="34" charset="0"/>
                <a:cs typeface="Open Sans" panose="020B0606030504020204" pitchFamily="34" charset="0"/>
              </a:rPr>
              <a:pPr algn="r"/>
              <a:t>11</a:t>
            </a:fld>
            <a:endPar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8"/>
          <p:cNvSpPr txBox="1">
            <a:spLocks/>
          </p:cNvSpPr>
          <p:nvPr/>
        </p:nvSpPr>
        <p:spPr>
          <a:xfrm>
            <a:off x="228600" y="6470493"/>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srgbClr val="44546A"/>
                </a:solidFill>
              </a:rPr>
              <a:t>©2018 Aetna Inc.</a:t>
            </a:r>
          </a:p>
        </p:txBody>
      </p:sp>
    </p:spTree>
    <p:extLst>
      <p:ext uri="{BB962C8B-B14F-4D97-AF65-F5344CB8AC3E}">
        <p14:creationId xmlns:p14="http://schemas.microsoft.com/office/powerpoint/2010/main" val="134294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72" y="-17419"/>
            <a:ext cx="3981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Open Sans Bold"/>
              <a:cs typeface="Open Sans Bold"/>
            </a:endParaRPr>
          </a:p>
        </p:txBody>
      </p:sp>
      <p:sp>
        <p:nvSpPr>
          <p:cNvPr id="4" name="Content Placeholder 2"/>
          <p:cNvSpPr txBox="1">
            <a:spLocks/>
          </p:cNvSpPr>
          <p:nvPr/>
        </p:nvSpPr>
        <p:spPr>
          <a:xfrm>
            <a:off x="495188" y="2175005"/>
            <a:ext cx="3021496" cy="505607"/>
          </a:xfrm>
          <a:prstGeom prst="rect">
            <a:avLst/>
          </a:prstGeom>
        </p:spPr>
        <p:txBody>
          <a:bodyPr vert="horz" lIns="0" tIns="0" rIns="0" bIns="0" rtlCol="0">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20000"/>
              </a:lnSpc>
              <a:spcBef>
                <a:spcPts val="1600"/>
              </a:spcBef>
            </a:pPr>
            <a:r>
              <a:rPr lang="en-US" sz="4000" b="1" dirty="0">
                <a:solidFill>
                  <a:prstClr val="white"/>
                </a:solidFill>
                <a:latin typeface="Domaine Text Bold" pitchFamily="2" charset="0"/>
                <a:ea typeface="Open Sans" panose="020B0606030504020204" pitchFamily="34" charset="0"/>
                <a:cs typeface="Open Sans" panose="020B0606030504020204" pitchFamily="34" charset="0"/>
              </a:rPr>
              <a:t>What is a</a:t>
            </a:r>
          </a:p>
        </p:txBody>
      </p:sp>
      <p:sp>
        <p:nvSpPr>
          <p:cNvPr id="6" name="Content Placeholder 2"/>
          <p:cNvSpPr txBox="1">
            <a:spLocks/>
          </p:cNvSpPr>
          <p:nvPr/>
        </p:nvSpPr>
        <p:spPr>
          <a:xfrm>
            <a:off x="240366" y="2903148"/>
            <a:ext cx="3503844" cy="1224353"/>
          </a:xfrm>
          <a:prstGeom prst="rect">
            <a:avLst/>
          </a:prstGeom>
        </p:spPr>
        <p:txBody>
          <a:bodyPr vert="horz" lIns="0" tIns="0" rIns="0" bIns="0" rtlCol="0">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spcBef>
                <a:spcPts val="1600"/>
              </a:spcBef>
            </a:pPr>
            <a:r>
              <a:rPr lang="en-US" sz="4000" b="1" dirty="0">
                <a:solidFill>
                  <a:prstClr val="white"/>
                </a:solidFill>
                <a:latin typeface="Domaine Text Bold" pitchFamily="2" charset="0"/>
                <a:ea typeface="Open Sans" panose="020B0606030504020204" pitchFamily="34" charset="0"/>
                <a:cs typeface="Open Sans" panose="020B0606030504020204" pitchFamily="34" charset="0"/>
              </a:rPr>
              <a:t>Healthy </a:t>
            </a:r>
            <a:br>
              <a:rPr lang="en-US" sz="4000" b="1" dirty="0">
                <a:solidFill>
                  <a:prstClr val="white"/>
                </a:solidFill>
                <a:latin typeface="Domaine Text Bold" pitchFamily="2" charset="0"/>
                <a:ea typeface="Open Sans" panose="020B0606030504020204" pitchFamily="34" charset="0"/>
                <a:cs typeface="Open Sans" panose="020B0606030504020204" pitchFamily="34" charset="0"/>
              </a:rPr>
            </a:br>
            <a:r>
              <a:rPr lang="en-US" sz="4000" b="1" dirty="0">
                <a:solidFill>
                  <a:prstClr val="white"/>
                </a:solidFill>
                <a:latin typeface="Domaine Text Bold" pitchFamily="2" charset="0"/>
                <a:ea typeface="Open Sans" panose="020B0606030504020204" pitchFamily="34" charset="0"/>
                <a:cs typeface="Open Sans" panose="020B0606030504020204" pitchFamily="34" charset="0"/>
              </a:rPr>
              <a:t>Home Visit?</a:t>
            </a:r>
          </a:p>
        </p:txBody>
      </p:sp>
      <p:cxnSp>
        <p:nvCxnSpPr>
          <p:cNvPr id="8" name="Straight Connector 7"/>
          <p:cNvCxnSpPr/>
          <p:nvPr/>
        </p:nvCxnSpPr>
        <p:spPr>
          <a:xfrm>
            <a:off x="1560488" y="4216400"/>
            <a:ext cx="863600"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24188" y="751295"/>
            <a:ext cx="7651800" cy="384711"/>
          </a:xfrm>
          <a:prstGeom prst="rect">
            <a:avLst/>
          </a:prstGeom>
          <a:noFill/>
        </p:spPr>
        <p:txBody>
          <a:bodyPr wrap="square" lIns="45711" tIns="22855" rIns="45711" bIns="22855" rtlCol="0">
            <a:spAutoFit/>
          </a:bodyPr>
          <a:lstStyle/>
          <a:p>
            <a:pPr algn="ctr">
              <a:spcAft>
                <a:spcPts val="1200"/>
              </a:spcAft>
              <a:buClr>
                <a:srgbClr val="44546A"/>
              </a:buClr>
            </a:pPr>
            <a:r>
              <a:rPr lang="en-US" sz="2200" b="1" dirty="0">
                <a:solidFill>
                  <a:srgbClr val="ED7D31"/>
                </a:solidFill>
                <a:latin typeface="Open Sans" panose="020B0606030504020204" pitchFamily="34" charset="0"/>
                <a:ea typeface="Open Sans" panose="020B0606030504020204" pitchFamily="34" charset="0"/>
                <a:cs typeface="Open Sans" panose="020B0606030504020204" pitchFamily="34" charset="0"/>
              </a:rPr>
              <a:t>A health care professional comes to your home.</a:t>
            </a:r>
          </a:p>
        </p:txBody>
      </p:sp>
      <p:sp>
        <p:nvSpPr>
          <p:cNvPr id="10" name="TextBox 9"/>
          <p:cNvSpPr txBox="1"/>
          <p:nvPr/>
        </p:nvSpPr>
        <p:spPr>
          <a:xfrm>
            <a:off x="5536094" y="4816814"/>
            <a:ext cx="5540487" cy="384711"/>
          </a:xfrm>
          <a:prstGeom prst="rect">
            <a:avLst/>
          </a:prstGeom>
          <a:noFill/>
        </p:spPr>
        <p:txBody>
          <a:bodyPr wrap="square" lIns="45711" tIns="22855" rIns="45711" bIns="22855" rtlCol="0">
            <a:spAutoFit/>
          </a:bodyPr>
          <a:lstStyle/>
          <a:p>
            <a:pPr algn="ctr">
              <a:spcAft>
                <a:spcPts val="1200"/>
              </a:spcAft>
              <a:buClr>
                <a:srgbClr val="44546A"/>
              </a:buClr>
            </a:pPr>
            <a:r>
              <a:rPr lang="en-US" sz="2200" b="1" dirty="0">
                <a:solidFill>
                  <a:srgbClr val="ED7D31"/>
                </a:solidFill>
                <a:latin typeface="Open Sans" panose="020B0606030504020204" pitchFamily="34" charset="0"/>
                <a:ea typeface="Open Sans" panose="020B0606030504020204" pitchFamily="34" charset="0"/>
                <a:cs typeface="Open Sans" panose="020B0606030504020204" pitchFamily="34" charset="0"/>
              </a:rPr>
              <a:t>We can share results with your doctor.</a:t>
            </a:r>
          </a:p>
        </p:txBody>
      </p:sp>
      <p:sp>
        <p:nvSpPr>
          <p:cNvPr id="11" name="Triangle 10"/>
          <p:cNvSpPr/>
          <p:nvPr/>
        </p:nvSpPr>
        <p:spPr>
          <a:xfrm rot="10800000">
            <a:off x="7780586" y="4410956"/>
            <a:ext cx="525752" cy="3154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Open Sans Bold"/>
              <a:cs typeface="Open Sans Bold"/>
            </a:endParaRPr>
          </a:p>
        </p:txBody>
      </p:sp>
      <p:grpSp>
        <p:nvGrpSpPr>
          <p:cNvPr id="5" name="Group 4"/>
          <p:cNvGrpSpPr/>
          <p:nvPr/>
        </p:nvGrpSpPr>
        <p:grpSpPr>
          <a:xfrm>
            <a:off x="4919540" y="2064103"/>
            <a:ext cx="3339661" cy="818948"/>
            <a:chOff x="8485998" y="1728896"/>
            <a:chExt cx="3339661" cy="818948"/>
          </a:xfrm>
        </p:grpSpPr>
        <p:grpSp>
          <p:nvGrpSpPr>
            <p:cNvPr id="20" name="Group 19"/>
            <p:cNvGrpSpPr/>
            <p:nvPr/>
          </p:nvGrpSpPr>
          <p:grpSpPr>
            <a:xfrm>
              <a:off x="8485998" y="1728896"/>
              <a:ext cx="589395" cy="818948"/>
              <a:chOff x="-5548313" y="4586288"/>
              <a:chExt cx="2563813" cy="3562350"/>
            </a:xfrm>
            <a:solidFill>
              <a:schemeClr val="accent2"/>
            </a:solidFill>
          </p:grpSpPr>
          <p:sp>
            <p:nvSpPr>
              <p:cNvPr id="21" name="Freeform 48"/>
              <p:cNvSpPr>
                <a:spLocks/>
              </p:cNvSpPr>
              <p:nvPr/>
            </p:nvSpPr>
            <p:spPr bwMode="auto">
              <a:xfrm>
                <a:off x="-5011738" y="4586288"/>
                <a:ext cx="744538" cy="746125"/>
              </a:xfrm>
              <a:custGeom>
                <a:avLst/>
                <a:gdLst>
                  <a:gd name="T0" fmla="*/ 235 w 469"/>
                  <a:gd name="T1" fmla="*/ 470 h 470"/>
                  <a:gd name="T2" fmla="*/ 295 w 469"/>
                  <a:gd name="T3" fmla="*/ 463 h 470"/>
                  <a:gd name="T4" fmla="*/ 352 w 469"/>
                  <a:gd name="T5" fmla="*/ 438 h 470"/>
                  <a:gd name="T6" fmla="*/ 398 w 469"/>
                  <a:gd name="T7" fmla="*/ 402 h 470"/>
                  <a:gd name="T8" fmla="*/ 437 w 469"/>
                  <a:gd name="T9" fmla="*/ 356 h 470"/>
                  <a:gd name="T10" fmla="*/ 459 w 469"/>
                  <a:gd name="T11" fmla="*/ 299 h 470"/>
                  <a:gd name="T12" fmla="*/ 469 w 469"/>
                  <a:gd name="T13" fmla="*/ 235 h 470"/>
                  <a:gd name="T14" fmla="*/ 459 w 469"/>
                  <a:gd name="T15" fmla="*/ 175 h 470"/>
                  <a:gd name="T16" fmla="*/ 437 w 469"/>
                  <a:gd name="T17" fmla="*/ 118 h 470"/>
                  <a:gd name="T18" fmla="*/ 398 w 469"/>
                  <a:gd name="T19" fmla="*/ 72 h 470"/>
                  <a:gd name="T20" fmla="*/ 352 w 469"/>
                  <a:gd name="T21" fmla="*/ 32 h 470"/>
                  <a:gd name="T22" fmla="*/ 295 w 469"/>
                  <a:gd name="T23" fmla="*/ 11 h 470"/>
                  <a:gd name="T24" fmla="*/ 235 w 469"/>
                  <a:gd name="T25" fmla="*/ 0 h 470"/>
                  <a:gd name="T26" fmla="*/ 171 w 469"/>
                  <a:gd name="T27" fmla="*/ 11 h 470"/>
                  <a:gd name="T28" fmla="*/ 117 w 469"/>
                  <a:gd name="T29" fmla="*/ 32 h 470"/>
                  <a:gd name="T30" fmla="*/ 67 w 469"/>
                  <a:gd name="T31" fmla="*/ 72 h 470"/>
                  <a:gd name="T32" fmla="*/ 32 w 469"/>
                  <a:gd name="T33" fmla="*/ 118 h 470"/>
                  <a:gd name="T34" fmla="*/ 7 w 469"/>
                  <a:gd name="T35" fmla="*/ 175 h 470"/>
                  <a:gd name="T36" fmla="*/ 0 w 469"/>
                  <a:gd name="T37" fmla="*/ 235 h 470"/>
                  <a:gd name="T38" fmla="*/ 7 w 469"/>
                  <a:gd name="T39" fmla="*/ 299 h 470"/>
                  <a:gd name="T40" fmla="*/ 32 w 469"/>
                  <a:gd name="T41" fmla="*/ 356 h 470"/>
                  <a:gd name="T42" fmla="*/ 67 w 469"/>
                  <a:gd name="T43" fmla="*/ 402 h 470"/>
                  <a:gd name="T44" fmla="*/ 117 w 469"/>
                  <a:gd name="T45" fmla="*/ 438 h 470"/>
                  <a:gd name="T46" fmla="*/ 171 w 469"/>
                  <a:gd name="T47" fmla="*/ 463 h 470"/>
                  <a:gd name="T48" fmla="*/ 235 w 469"/>
                  <a:gd name="T49"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9" h="470">
                    <a:moveTo>
                      <a:pt x="235" y="470"/>
                    </a:moveTo>
                    <a:lnTo>
                      <a:pt x="295" y="463"/>
                    </a:lnTo>
                    <a:lnTo>
                      <a:pt x="352" y="438"/>
                    </a:lnTo>
                    <a:lnTo>
                      <a:pt x="398" y="402"/>
                    </a:lnTo>
                    <a:lnTo>
                      <a:pt x="437" y="356"/>
                    </a:lnTo>
                    <a:lnTo>
                      <a:pt x="459" y="299"/>
                    </a:lnTo>
                    <a:lnTo>
                      <a:pt x="469" y="235"/>
                    </a:lnTo>
                    <a:lnTo>
                      <a:pt x="459" y="175"/>
                    </a:lnTo>
                    <a:lnTo>
                      <a:pt x="437" y="118"/>
                    </a:lnTo>
                    <a:lnTo>
                      <a:pt x="398" y="72"/>
                    </a:lnTo>
                    <a:lnTo>
                      <a:pt x="352" y="32"/>
                    </a:lnTo>
                    <a:lnTo>
                      <a:pt x="295" y="11"/>
                    </a:lnTo>
                    <a:lnTo>
                      <a:pt x="235" y="0"/>
                    </a:lnTo>
                    <a:lnTo>
                      <a:pt x="171" y="11"/>
                    </a:lnTo>
                    <a:lnTo>
                      <a:pt x="117" y="32"/>
                    </a:lnTo>
                    <a:lnTo>
                      <a:pt x="67" y="72"/>
                    </a:lnTo>
                    <a:lnTo>
                      <a:pt x="32" y="118"/>
                    </a:lnTo>
                    <a:lnTo>
                      <a:pt x="7" y="175"/>
                    </a:lnTo>
                    <a:lnTo>
                      <a:pt x="0" y="235"/>
                    </a:lnTo>
                    <a:lnTo>
                      <a:pt x="7" y="299"/>
                    </a:lnTo>
                    <a:lnTo>
                      <a:pt x="32" y="356"/>
                    </a:lnTo>
                    <a:lnTo>
                      <a:pt x="67" y="402"/>
                    </a:lnTo>
                    <a:lnTo>
                      <a:pt x="117" y="438"/>
                    </a:lnTo>
                    <a:lnTo>
                      <a:pt x="171" y="463"/>
                    </a:lnTo>
                    <a:lnTo>
                      <a:pt x="235" y="4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44546A"/>
                  </a:solidFill>
                </a:endParaRPr>
              </a:p>
            </p:txBody>
          </p:sp>
          <p:sp>
            <p:nvSpPr>
              <p:cNvPr id="22" name="Freeform 49"/>
              <p:cNvSpPr>
                <a:spLocks/>
              </p:cNvSpPr>
              <p:nvPr/>
            </p:nvSpPr>
            <p:spPr bwMode="auto">
              <a:xfrm>
                <a:off x="-5548313" y="5387975"/>
                <a:ext cx="2563813" cy="2760663"/>
              </a:xfrm>
              <a:custGeom>
                <a:avLst/>
                <a:gdLst>
                  <a:gd name="T0" fmla="*/ 964 w 1615"/>
                  <a:gd name="T1" fmla="*/ 1146 h 1739"/>
                  <a:gd name="T2" fmla="*/ 964 w 1615"/>
                  <a:gd name="T3" fmla="*/ 1416 h 1739"/>
                  <a:gd name="T4" fmla="*/ 868 w 1615"/>
                  <a:gd name="T5" fmla="*/ 1416 h 1739"/>
                  <a:gd name="T6" fmla="*/ 889 w 1615"/>
                  <a:gd name="T7" fmla="*/ 1380 h 1739"/>
                  <a:gd name="T8" fmla="*/ 896 w 1615"/>
                  <a:gd name="T9" fmla="*/ 1341 h 1739"/>
                  <a:gd name="T10" fmla="*/ 896 w 1615"/>
                  <a:gd name="T11" fmla="*/ 978 h 1739"/>
                  <a:gd name="T12" fmla="*/ 889 w 1615"/>
                  <a:gd name="T13" fmla="*/ 943 h 1739"/>
                  <a:gd name="T14" fmla="*/ 871 w 1615"/>
                  <a:gd name="T15" fmla="*/ 907 h 1739"/>
                  <a:gd name="T16" fmla="*/ 836 w 1615"/>
                  <a:gd name="T17" fmla="*/ 886 h 1739"/>
                  <a:gd name="T18" fmla="*/ 644 w 1615"/>
                  <a:gd name="T19" fmla="*/ 793 h 1739"/>
                  <a:gd name="T20" fmla="*/ 644 w 1615"/>
                  <a:gd name="T21" fmla="*/ 164 h 1739"/>
                  <a:gd name="T22" fmla="*/ 637 w 1615"/>
                  <a:gd name="T23" fmla="*/ 114 h 1739"/>
                  <a:gd name="T24" fmla="*/ 612 w 1615"/>
                  <a:gd name="T25" fmla="*/ 68 h 1739"/>
                  <a:gd name="T26" fmla="*/ 576 w 1615"/>
                  <a:gd name="T27" fmla="*/ 32 h 1739"/>
                  <a:gd name="T28" fmla="*/ 533 w 1615"/>
                  <a:gd name="T29" fmla="*/ 11 h 1739"/>
                  <a:gd name="T30" fmla="*/ 480 w 1615"/>
                  <a:gd name="T31" fmla="*/ 0 h 1739"/>
                  <a:gd name="T32" fmla="*/ 473 w 1615"/>
                  <a:gd name="T33" fmla="*/ 0 h 1739"/>
                  <a:gd name="T34" fmla="*/ 423 w 1615"/>
                  <a:gd name="T35" fmla="*/ 8 h 1739"/>
                  <a:gd name="T36" fmla="*/ 380 w 1615"/>
                  <a:gd name="T37" fmla="*/ 29 h 1739"/>
                  <a:gd name="T38" fmla="*/ 36 w 1615"/>
                  <a:gd name="T39" fmla="*/ 288 h 1739"/>
                  <a:gd name="T40" fmla="*/ 32 w 1615"/>
                  <a:gd name="T41" fmla="*/ 292 h 1739"/>
                  <a:gd name="T42" fmla="*/ 32 w 1615"/>
                  <a:gd name="T43" fmla="*/ 292 h 1739"/>
                  <a:gd name="T44" fmla="*/ 32 w 1615"/>
                  <a:gd name="T45" fmla="*/ 292 h 1739"/>
                  <a:gd name="T46" fmla="*/ 7 w 1615"/>
                  <a:gd name="T47" fmla="*/ 320 h 1739"/>
                  <a:gd name="T48" fmla="*/ 0 w 1615"/>
                  <a:gd name="T49" fmla="*/ 360 h 1739"/>
                  <a:gd name="T50" fmla="*/ 0 w 1615"/>
                  <a:gd name="T51" fmla="*/ 598 h 1739"/>
                  <a:gd name="T52" fmla="*/ 4 w 1615"/>
                  <a:gd name="T53" fmla="*/ 633 h 1739"/>
                  <a:gd name="T54" fmla="*/ 25 w 1615"/>
                  <a:gd name="T55" fmla="*/ 658 h 1739"/>
                  <a:gd name="T56" fmla="*/ 53 w 1615"/>
                  <a:gd name="T57" fmla="*/ 680 h 1739"/>
                  <a:gd name="T58" fmla="*/ 85 w 1615"/>
                  <a:gd name="T59" fmla="*/ 687 h 1739"/>
                  <a:gd name="T60" fmla="*/ 121 w 1615"/>
                  <a:gd name="T61" fmla="*/ 680 h 1739"/>
                  <a:gd name="T62" fmla="*/ 149 w 1615"/>
                  <a:gd name="T63" fmla="*/ 658 h 1739"/>
                  <a:gd name="T64" fmla="*/ 167 w 1615"/>
                  <a:gd name="T65" fmla="*/ 633 h 1739"/>
                  <a:gd name="T66" fmla="*/ 174 w 1615"/>
                  <a:gd name="T67" fmla="*/ 598 h 1739"/>
                  <a:gd name="T68" fmla="*/ 174 w 1615"/>
                  <a:gd name="T69" fmla="*/ 406 h 1739"/>
                  <a:gd name="T70" fmla="*/ 306 w 1615"/>
                  <a:gd name="T71" fmla="*/ 306 h 1739"/>
                  <a:gd name="T72" fmla="*/ 309 w 1615"/>
                  <a:gd name="T73" fmla="*/ 801 h 1739"/>
                  <a:gd name="T74" fmla="*/ 313 w 1615"/>
                  <a:gd name="T75" fmla="*/ 840 h 1739"/>
                  <a:gd name="T76" fmla="*/ 334 w 1615"/>
                  <a:gd name="T77" fmla="*/ 875 h 1739"/>
                  <a:gd name="T78" fmla="*/ 370 w 1615"/>
                  <a:gd name="T79" fmla="*/ 900 h 1739"/>
                  <a:gd name="T80" fmla="*/ 686 w 1615"/>
                  <a:gd name="T81" fmla="*/ 1046 h 1739"/>
                  <a:gd name="T82" fmla="*/ 686 w 1615"/>
                  <a:gd name="T83" fmla="*/ 1341 h 1739"/>
                  <a:gd name="T84" fmla="*/ 693 w 1615"/>
                  <a:gd name="T85" fmla="*/ 1380 h 1739"/>
                  <a:gd name="T86" fmla="*/ 715 w 1615"/>
                  <a:gd name="T87" fmla="*/ 1416 h 1739"/>
                  <a:gd name="T88" fmla="*/ 640 w 1615"/>
                  <a:gd name="T89" fmla="*/ 1416 h 1739"/>
                  <a:gd name="T90" fmla="*/ 640 w 1615"/>
                  <a:gd name="T91" fmla="*/ 1636 h 1739"/>
                  <a:gd name="T92" fmla="*/ 498 w 1615"/>
                  <a:gd name="T93" fmla="*/ 1636 h 1739"/>
                  <a:gd name="T94" fmla="*/ 512 w 1615"/>
                  <a:gd name="T95" fmla="*/ 1608 h 1739"/>
                  <a:gd name="T96" fmla="*/ 519 w 1615"/>
                  <a:gd name="T97" fmla="*/ 1572 h 1739"/>
                  <a:gd name="T98" fmla="*/ 519 w 1615"/>
                  <a:gd name="T99" fmla="*/ 1046 h 1739"/>
                  <a:gd name="T100" fmla="*/ 338 w 1615"/>
                  <a:gd name="T101" fmla="*/ 964 h 1739"/>
                  <a:gd name="T102" fmla="*/ 324 w 1615"/>
                  <a:gd name="T103" fmla="*/ 954 h 1739"/>
                  <a:gd name="T104" fmla="*/ 306 w 1615"/>
                  <a:gd name="T105" fmla="*/ 943 h 1739"/>
                  <a:gd name="T106" fmla="*/ 306 w 1615"/>
                  <a:gd name="T107" fmla="*/ 1572 h 1739"/>
                  <a:gd name="T108" fmla="*/ 313 w 1615"/>
                  <a:gd name="T109" fmla="*/ 1608 h 1739"/>
                  <a:gd name="T110" fmla="*/ 331 w 1615"/>
                  <a:gd name="T111" fmla="*/ 1636 h 1739"/>
                  <a:gd name="T112" fmla="*/ 0 w 1615"/>
                  <a:gd name="T113" fmla="*/ 1636 h 1739"/>
                  <a:gd name="T114" fmla="*/ 0 w 1615"/>
                  <a:gd name="T115" fmla="*/ 1739 h 1739"/>
                  <a:gd name="T116" fmla="*/ 1615 w 1615"/>
                  <a:gd name="T117" fmla="*/ 1739 h 1739"/>
                  <a:gd name="T118" fmla="*/ 1615 w 1615"/>
                  <a:gd name="T119" fmla="*/ 1146 h 1739"/>
                  <a:gd name="T120" fmla="*/ 964 w 1615"/>
                  <a:gd name="T121" fmla="*/ 1146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5" h="1739">
                    <a:moveTo>
                      <a:pt x="964" y="1146"/>
                    </a:moveTo>
                    <a:lnTo>
                      <a:pt x="964" y="1416"/>
                    </a:lnTo>
                    <a:lnTo>
                      <a:pt x="868" y="1416"/>
                    </a:lnTo>
                    <a:lnTo>
                      <a:pt x="889" y="1380"/>
                    </a:lnTo>
                    <a:lnTo>
                      <a:pt x="896" y="1341"/>
                    </a:lnTo>
                    <a:lnTo>
                      <a:pt x="896" y="978"/>
                    </a:lnTo>
                    <a:lnTo>
                      <a:pt x="889" y="943"/>
                    </a:lnTo>
                    <a:lnTo>
                      <a:pt x="871" y="907"/>
                    </a:lnTo>
                    <a:lnTo>
                      <a:pt x="836" y="886"/>
                    </a:lnTo>
                    <a:lnTo>
                      <a:pt x="644" y="793"/>
                    </a:lnTo>
                    <a:lnTo>
                      <a:pt x="644" y="164"/>
                    </a:lnTo>
                    <a:lnTo>
                      <a:pt x="637" y="114"/>
                    </a:lnTo>
                    <a:lnTo>
                      <a:pt x="612" y="68"/>
                    </a:lnTo>
                    <a:lnTo>
                      <a:pt x="576" y="32"/>
                    </a:lnTo>
                    <a:lnTo>
                      <a:pt x="533" y="11"/>
                    </a:lnTo>
                    <a:lnTo>
                      <a:pt x="480" y="0"/>
                    </a:lnTo>
                    <a:lnTo>
                      <a:pt x="473" y="0"/>
                    </a:lnTo>
                    <a:lnTo>
                      <a:pt x="423" y="8"/>
                    </a:lnTo>
                    <a:lnTo>
                      <a:pt x="380" y="29"/>
                    </a:lnTo>
                    <a:lnTo>
                      <a:pt x="36" y="288"/>
                    </a:lnTo>
                    <a:lnTo>
                      <a:pt x="32" y="292"/>
                    </a:lnTo>
                    <a:lnTo>
                      <a:pt x="32" y="292"/>
                    </a:lnTo>
                    <a:lnTo>
                      <a:pt x="32" y="292"/>
                    </a:lnTo>
                    <a:lnTo>
                      <a:pt x="7" y="320"/>
                    </a:lnTo>
                    <a:lnTo>
                      <a:pt x="0" y="360"/>
                    </a:lnTo>
                    <a:lnTo>
                      <a:pt x="0" y="598"/>
                    </a:lnTo>
                    <a:lnTo>
                      <a:pt x="4" y="633"/>
                    </a:lnTo>
                    <a:lnTo>
                      <a:pt x="25" y="658"/>
                    </a:lnTo>
                    <a:lnTo>
                      <a:pt x="53" y="680"/>
                    </a:lnTo>
                    <a:lnTo>
                      <a:pt x="85" y="687"/>
                    </a:lnTo>
                    <a:lnTo>
                      <a:pt x="121" y="680"/>
                    </a:lnTo>
                    <a:lnTo>
                      <a:pt x="149" y="658"/>
                    </a:lnTo>
                    <a:lnTo>
                      <a:pt x="167" y="633"/>
                    </a:lnTo>
                    <a:lnTo>
                      <a:pt x="174" y="598"/>
                    </a:lnTo>
                    <a:lnTo>
                      <a:pt x="174" y="406"/>
                    </a:lnTo>
                    <a:lnTo>
                      <a:pt x="306" y="306"/>
                    </a:lnTo>
                    <a:lnTo>
                      <a:pt x="309" y="801"/>
                    </a:lnTo>
                    <a:lnTo>
                      <a:pt x="313" y="840"/>
                    </a:lnTo>
                    <a:lnTo>
                      <a:pt x="334" y="875"/>
                    </a:lnTo>
                    <a:lnTo>
                      <a:pt x="370" y="900"/>
                    </a:lnTo>
                    <a:lnTo>
                      <a:pt x="686" y="1046"/>
                    </a:lnTo>
                    <a:lnTo>
                      <a:pt x="686" y="1341"/>
                    </a:lnTo>
                    <a:lnTo>
                      <a:pt x="693" y="1380"/>
                    </a:lnTo>
                    <a:lnTo>
                      <a:pt x="715" y="1416"/>
                    </a:lnTo>
                    <a:lnTo>
                      <a:pt x="640" y="1416"/>
                    </a:lnTo>
                    <a:lnTo>
                      <a:pt x="640" y="1636"/>
                    </a:lnTo>
                    <a:lnTo>
                      <a:pt x="498" y="1636"/>
                    </a:lnTo>
                    <a:lnTo>
                      <a:pt x="512" y="1608"/>
                    </a:lnTo>
                    <a:lnTo>
                      <a:pt x="519" y="1572"/>
                    </a:lnTo>
                    <a:lnTo>
                      <a:pt x="519" y="1046"/>
                    </a:lnTo>
                    <a:lnTo>
                      <a:pt x="338" y="964"/>
                    </a:lnTo>
                    <a:lnTo>
                      <a:pt x="324" y="954"/>
                    </a:lnTo>
                    <a:lnTo>
                      <a:pt x="306" y="943"/>
                    </a:lnTo>
                    <a:lnTo>
                      <a:pt x="306" y="1572"/>
                    </a:lnTo>
                    <a:lnTo>
                      <a:pt x="313" y="1608"/>
                    </a:lnTo>
                    <a:lnTo>
                      <a:pt x="331" y="1636"/>
                    </a:lnTo>
                    <a:lnTo>
                      <a:pt x="0" y="1636"/>
                    </a:lnTo>
                    <a:lnTo>
                      <a:pt x="0" y="1739"/>
                    </a:lnTo>
                    <a:lnTo>
                      <a:pt x="1615" y="1739"/>
                    </a:lnTo>
                    <a:lnTo>
                      <a:pt x="1615" y="1146"/>
                    </a:lnTo>
                    <a:lnTo>
                      <a:pt x="964" y="1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44546A"/>
                  </a:solidFill>
                </a:endParaRPr>
              </a:p>
            </p:txBody>
          </p:sp>
          <p:sp>
            <p:nvSpPr>
              <p:cNvPr id="23" name="Freeform 50"/>
              <p:cNvSpPr>
                <a:spLocks/>
              </p:cNvSpPr>
              <p:nvPr/>
            </p:nvSpPr>
            <p:spPr bwMode="auto">
              <a:xfrm>
                <a:off x="-4413251" y="5767388"/>
                <a:ext cx="569913" cy="536575"/>
              </a:xfrm>
              <a:custGeom>
                <a:avLst/>
                <a:gdLst>
                  <a:gd name="T0" fmla="*/ 0 w 359"/>
                  <a:gd name="T1" fmla="*/ 298 h 338"/>
                  <a:gd name="T2" fmla="*/ 3 w 359"/>
                  <a:gd name="T3" fmla="*/ 298 h 338"/>
                  <a:gd name="T4" fmla="*/ 21 w 359"/>
                  <a:gd name="T5" fmla="*/ 320 h 338"/>
                  <a:gd name="T6" fmla="*/ 46 w 359"/>
                  <a:gd name="T7" fmla="*/ 330 h 338"/>
                  <a:gd name="T8" fmla="*/ 74 w 359"/>
                  <a:gd name="T9" fmla="*/ 338 h 338"/>
                  <a:gd name="T10" fmla="*/ 89 w 359"/>
                  <a:gd name="T11" fmla="*/ 334 h 338"/>
                  <a:gd name="T12" fmla="*/ 106 w 359"/>
                  <a:gd name="T13" fmla="*/ 330 h 338"/>
                  <a:gd name="T14" fmla="*/ 302 w 359"/>
                  <a:gd name="T15" fmla="*/ 256 h 338"/>
                  <a:gd name="T16" fmla="*/ 331 w 359"/>
                  <a:gd name="T17" fmla="*/ 238 h 338"/>
                  <a:gd name="T18" fmla="*/ 352 w 359"/>
                  <a:gd name="T19" fmla="*/ 210 h 338"/>
                  <a:gd name="T20" fmla="*/ 359 w 359"/>
                  <a:gd name="T21" fmla="*/ 178 h 338"/>
                  <a:gd name="T22" fmla="*/ 352 w 359"/>
                  <a:gd name="T23" fmla="*/ 142 h 338"/>
                  <a:gd name="T24" fmla="*/ 334 w 359"/>
                  <a:gd name="T25" fmla="*/ 110 h 338"/>
                  <a:gd name="T26" fmla="*/ 306 w 359"/>
                  <a:gd name="T27" fmla="*/ 92 h 338"/>
                  <a:gd name="T28" fmla="*/ 274 w 359"/>
                  <a:gd name="T29" fmla="*/ 85 h 338"/>
                  <a:gd name="T30" fmla="*/ 238 w 359"/>
                  <a:gd name="T31" fmla="*/ 92 h 338"/>
                  <a:gd name="T32" fmla="*/ 106 w 359"/>
                  <a:gd name="T33" fmla="*/ 142 h 338"/>
                  <a:gd name="T34" fmla="*/ 0 w 359"/>
                  <a:gd name="T35" fmla="*/ 0 h 338"/>
                  <a:gd name="T36" fmla="*/ 0 w 359"/>
                  <a:gd name="T37" fmla="*/ 29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9" h="338">
                    <a:moveTo>
                      <a:pt x="0" y="298"/>
                    </a:moveTo>
                    <a:lnTo>
                      <a:pt x="3" y="298"/>
                    </a:lnTo>
                    <a:lnTo>
                      <a:pt x="21" y="320"/>
                    </a:lnTo>
                    <a:lnTo>
                      <a:pt x="46" y="330"/>
                    </a:lnTo>
                    <a:lnTo>
                      <a:pt x="74" y="338"/>
                    </a:lnTo>
                    <a:lnTo>
                      <a:pt x="89" y="334"/>
                    </a:lnTo>
                    <a:lnTo>
                      <a:pt x="106" y="330"/>
                    </a:lnTo>
                    <a:lnTo>
                      <a:pt x="302" y="256"/>
                    </a:lnTo>
                    <a:lnTo>
                      <a:pt x="331" y="238"/>
                    </a:lnTo>
                    <a:lnTo>
                      <a:pt x="352" y="210"/>
                    </a:lnTo>
                    <a:lnTo>
                      <a:pt x="359" y="178"/>
                    </a:lnTo>
                    <a:lnTo>
                      <a:pt x="352" y="142"/>
                    </a:lnTo>
                    <a:lnTo>
                      <a:pt x="334" y="110"/>
                    </a:lnTo>
                    <a:lnTo>
                      <a:pt x="306" y="92"/>
                    </a:lnTo>
                    <a:lnTo>
                      <a:pt x="274" y="85"/>
                    </a:lnTo>
                    <a:lnTo>
                      <a:pt x="238" y="92"/>
                    </a:lnTo>
                    <a:lnTo>
                      <a:pt x="106" y="142"/>
                    </a:lnTo>
                    <a:lnTo>
                      <a:pt x="0" y="0"/>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44546A"/>
                  </a:solidFill>
                </a:endParaRPr>
              </a:p>
            </p:txBody>
          </p:sp>
        </p:grpSp>
        <p:sp>
          <p:nvSpPr>
            <p:cNvPr id="24" name="TextBox 23"/>
            <p:cNvSpPr txBox="1"/>
            <p:nvPr/>
          </p:nvSpPr>
          <p:spPr>
            <a:xfrm>
              <a:off x="9336332" y="1792917"/>
              <a:ext cx="2489327" cy="353933"/>
            </a:xfrm>
            <a:prstGeom prst="rect">
              <a:avLst/>
            </a:prstGeom>
            <a:noFill/>
          </p:spPr>
          <p:txBody>
            <a:bodyPr wrap="square" lIns="45711" tIns="22855" rIns="45711" bIns="22855" rtlCol="0">
              <a:spAutoFit/>
            </a:bodyPr>
            <a:lstStyle/>
            <a:p>
              <a:pPr>
                <a:buClr>
                  <a:srgbClr val="44546A"/>
                </a:buClr>
              </a:pPr>
              <a:r>
                <a:rPr lang="en-US" sz="2000" b="1" dirty="0">
                  <a:solidFill>
                    <a:srgbClr val="44546A"/>
                  </a:solidFill>
                  <a:latin typeface="Open Sans" panose="020B0606030504020204" pitchFamily="34" charset="0"/>
                  <a:ea typeface="Open Sans" panose="020B0606030504020204" pitchFamily="34" charset="0"/>
                  <a:cs typeface="Open Sans" panose="020B0606030504020204" pitchFamily="34" charset="0"/>
                </a:rPr>
                <a:t>Well-being assessment</a:t>
              </a:r>
            </a:p>
          </p:txBody>
        </p:sp>
      </p:grpSp>
      <p:grpSp>
        <p:nvGrpSpPr>
          <p:cNvPr id="7" name="Group 6"/>
          <p:cNvGrpSpPr/>
          <p:nvPr/>
        </p:nvGrpSpPr>
        <p:grpSpPr>
          <a:xfrm>
            <a:off x="8626125" y="2001497"/>
            <a:ext cx="3147289" cy="780977"/>
            <a:chOff x="5112316" y="2986588"/>
            <a:chExt cx="3147289" cy="780977"/>
          </a:xfrm>
        </p:grpSpPr>
        <p:sp>
          <p:nvSpPr>
            <p:cNvPr id="28" name="Freeform 63"/>
            <p:cNvSpPr>
              <a:spLocks noChangeAspect="1" noEditPoints="1"/>
            </p:cNvSpPr>
            <p:nvPr/>
          </p:nvSpPr>
          <p:spPr bwMode="auto">
            <a:xfrm rot="2334152">
              <a:off x="5112316" y="2986588"/>
              <a:ext cx="326044" cy="780977"/>
            </a:xfrm>
            <a:custGeom>
              <a:avLst/>
              <a:gdLst>
                <a:gd name="T0" fmla="*/ 802 w 1737"/>
                <a:gd name="T1" fmla="*/ 260 h 4235"/>
                <a:gd name="T2" fmla="*/ 675 w 1737"/>
                <a:gd name="T3" fmla="*/ 288 h 4235"/>
                <a:gd name="T4" fmla="*/ 559 w 1737"/>
                <a:gd name="T5" fmla="*/ 341 h 4235"/>
                <a:gd name="T6" fmla="*/ 458 w 1737"/>
                <a:gd name="T7" fmla="*/ 416 h 4235"/>
                <a:gd name="T8" fmla="*/ 373 w 1737"/>
                <a:gd name="T9" fmla="*/ 511 h 4235"/>
                <a:gd name="T10" fmla="*/ 310 w 1737"/>
                <a:gd name="T11" fmla="*/ 622 h 4235"/>
                <a:gd name="T12" fmla="*/ 269 w 1737"/>
                <a:gd name="T13" fmla="*/ 745 h 4235"/>
                <a:gd name="T14" fmla="*/ 255 w 1737"/>
                <a:gd name="T15" fmla="*/ 878 h 4235"/>
                <a:gd name="T16" fmla="*/ 1483 w 1737"/>
                <a:gd name="T17" fmla="*/ 1895 h 4235"/>
                <a:gd name="T18" fmla="*/ 1479 w 1737"/>
                <a:gd name="T19" fmla="*/ 811 h 4235"/>
                <a:gd name="T20" fmla="*/ 1451 w 1737"/>
                <a:gd name="T21" fmla="*/ 682 h 4235"/>
                <a:gd name="T22" fmla="*/ 1398 w 1737"/>
                <a:gd name="T23" fmla="*/ 564 h 4235"/>
                <a:gd name="T24" fmla="*/ 1324 w 1737"/>
                <a:gd name="T25" fmla="*/ 461 h 4235"/>
                <a:gd name="T26" fmla="*/ 1231 w 1737"/>
                <a:gd name="T27" fmla="*/ 376 h 4235"/>
                <a:gd name="T28" fmla="*/ 1122 w 1737"/>
                <a:gd name="T29" fmla="*/ 311 h 4235"/>
                <a:gd name="T30" fmla="*/ 1000 w 1737"/>
                <a:gd name="T31" fmla="*/ 270 h 4235"/>
                <a:gd name="T32" fmla="*/ 868 w 1737"/>
                <a:gd name="T33" fmla="*/ 256 h 4235"/>
                <a:gd name="T34" fmla="*/ 953 w 1737"/>
                <a:gd name="T35" fmla="*/ 4 h 4235"/>
                <a:gd name="T36" fmla="*/ 1112 w 1737"/>
                <a:gd name="T37" fmla="*/ 36 h 4235"/>
                <a:gd name="T38" fmla="*/ 1261 w 1737"/>
                <a:gd name="T39" fmla="*/ 95 h 4235"/>
                <a:gd name="T40" fmla="*/ 1394 w 1737"/>
                <a:gd name="T41" fmla="*/ 180 h 4235"/>
                <a:gd name="T42" fmla="*/ 1510 w 1737"/>
                <a:gd name="T43" fmla="*/ 287 h 4235"/>
                <a:gd name="T44" fmla="*/ 1605 w 1737"/>
                <a:gd name="T45" fmla="*/ 415 h 4235"/>
                <a:gd name="T46" fmla="*/ 1676 w 1737"/>
                <a:gd name="T47" fmla="*/ 557 h 4235"/>
                <a:gd name="T48" fmla="*/ 1721 w 1737"/>
                <a:gd name="T49" fmla="*/ 715 h 4235"/>
                <a:gd name="T50" fmla="*/ 1737 w 1737"/>
                <a:gd name="T51" fmla="*/ 882 h 4235"/>
                <a:gd name="T52" fmla="*/ 1733 w 1737"/>
                <a:gd name="T53" fmla="*/ 3438 h 4235"/>
                <a:gd name="T54" fmla="*/ 1702 w 1737"/>
                <a:gd name="T55" fmla="*/ 3601 h 4235"/>
                <a:gd name="T56" fmla="*/ 1644 w 1737"/>
                <a:gd name="T57" fmla="*/ 3751 h 4235"/>
                <a:gd name="T58" fmla="*/ 1560 w 1737"/>
                <a:gd name="T59" fmla="*/ 3887 h 4235"/>
                <a:gd name="T60" fmla="*/ 1455 w 1737"/>
                <a:gd name="T61" fmla="*/ 4005 h 4235"/>
                <a:gd name="T62" fmla="*/ 1330 w 1737"/>
                <a:gd name="T63" fmla="*/ 4101 h 4235"/>
                <a:gd name="T64" fmla="*/ 1188 w 1737"/>
                <a:gd name="T65" fmla="*/ 4173 h 4235"/>
                <a:gd name="T66" fmla="*/ 1034 w 1737"/>
                <a:gd name="T67" fmla="*/ 4220 h 4235"/>
                <a:gd name="T68" fmla="*/ 868 w 1737"/>
                <a:gd name="T69" fmla="*/ 4235 h 4235"/>
                <a:gd name="T70" fmla="*/ 704 w 1737"/>
                <a:gd name="T71" fmla="*/ 4220 h 4235"/>
                <a:gd name="T72" fmla="*/ 549 w 1737"/>
                <a:gd name="T73" fmla="*/ 4173 h 4235"/>
                <a:gd name="T74" fmla="*/ 408 w 1737"/>
                <a:gd name="T75" fmla="*/ 4101 h 4235"/>
                <a:gd name="T76" fmla="*/ 283 w 1737"/>
                <a:gd name="T77" fmla="*/ 4005 h 4235"/>
                <a:gd name="T78" fmla="*/ 177 w 1737"/>
                <a:gd name="T79" fmla="*/ 3887 h 4235"/>
                <a:gd name="T80" fmla="*/ 93 w 1737"/>
                <a:gd name="T81" fmla="*/ 3751 h 4235"/>
                <a:gd name="T82" fmla="*/ 36 w 1737"/>
                <a:gd name="T83" fmla="*/ 3601 h 4235"/>
                <a:gd name="T84" fmla="*/ 5 w 1737"/>
                <a:gd name="T85" fmla="*/ 3438 h 4235"/>
                <a:gd name="T86" fmla="*/ 0 w 1737"/>
                <a:gd name="T87" fmla="*/ 882 h 4235"/>
                <a:gd name="T88" fmla="*/ 16 w 1737"/>
                <a:gd name="T89" fmla="*/ 715 h 4235"/>
                <a:gd name="T90" fmla="*/ 61 w 1737"/>
                <a:gd name="T91" fmla="*/ 557 h 4235"/>
                <a:gd name="T92" fmla="*/ 133 w 1737"/>
                <a:gd name="T93" fmla="*/ 415 h 4235"/>
                <a:gd name="T94" fmla="*/ 228 w 1737"/>
                <a:gd name="T95" fmla="*/ 287 h 4235"/>
                <a:gd name="T96" fmla="*/ 344 w 1737"/>
                <a:gd name="T97" fmla="*/ 180 h 4235"/>
                <a:gd name="T98" fmla="*/ 477 w 1737"/>
                <a:gd name="T99" fmla="*/ 95 h 4235"/>
                <a:gd name="T100" fmla="*/ 624 w 1737"/>
                <a:gd name="T101" fmla="*/ 36 h 4235"/>
                <a:gd name="T102" fmla="*/ 785 w 1737"/>
                <a:gd name="T103" fmla="*/ 4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7" h="4235">
                  <a:moveTo>
                    <a:pt x="868" y="256"/>
                  </a:moveTo>
                  <a:lnTo>
                    <a:pt x="802" y="260"/>
                  </a:lnTo>
                  <a:lnTo>
                    <a:pt x="737" y="270"/>
                  </a:lnTo>
                  <a:lnTo>
                    <a:pt x="675" y="288"/>
                  </a:lnTo>
                  <a:lnTo>
                    <a:pt x="615" y="311"/>
                  </a:lnTo>
                  <a:lnTo>
                    <a:pt x="559" y="341"/>
                  </a:lnTo>
                  <a:lnTo>
                    <a:pt x="506" y="376"/>
                  </a:lnTo>
                  <a:lnTo>
                    <a:pt x="458" y="416"/>
                  </a:lnTo>
                  <a:lnTo>
                    <a:pt x="413" y="461"/>
                  </a:lnTo>
                  <a:lnTo>
                    <a:pt x="373" y="511"/>
                  </a:lnTo>
                  <a:lnTo>
                    <a:pt x="338" y="564"/>
                  </a:lnTo>
                  <a:lnTo>
                    <a:pt x="310" y="622"/>
                  </a:lnTo>
                  <a:lnTo>
                    <a:pt x="287" y="682"/>
                  </a:lnTo>
                  <a:lnTo>
                    <a:pt x="269" y="745"/>
                  </a:lnTo>
                  <a:lnTo>
                    <a:pt x="259" y="811"/>
                  </a:lnTo>
                  <a:lnTo>
                    <a:pt x="255" y="878"/>
                  </a:lnTo>
                  <a:lnTo>
                    <a:pt x="255" y="1895"/>
                  </a:lnTo>
                  <a:lnTo>
                    <a:pt x="1483" y="1895"/>
                  </a:lnTo>
                  <a:lnTo>
                    <a:pt x="1483" y="878"/>
                  </a:lnTo>
                  <a:lnTo>
                    <a:pt x="1479" y="811"/>
                  </a:lnTo>
                  <a:lnTo>
                    <a:pt x="1469" y="745"/>
                  </a:lnTo>
                  <a:lnTo>
                    <a:pt x="1451" y="682"/>
                  </a:lnTo>
                  <a:lnTo>
                    <a:pt x="1428" y="622"/>
                  </a:lnTo>
                  <a:lnTo>
                    <a:pt x="1398" y="564"/>
                  </a:lnTo>
                  <a:lnTo>
                    <a:pt x="1363" y="511"/>
                  </a:lnTo>
                  <a:lnTo>
                    <a:pt x="1324" y="461"/>
                  </a:lnTo>
                  <a:lnTo>
                    <a:pt x="1280" y="416"/>
                  </a:lnTo>
                  <a:lnTo>
                    <a:pt x="1231" y="376"/>
                  </a:lnTo>
                  <a:lnTo>
                    <a:pt x="1179" y="341"/>
                  </a:lnTo>
                  <a:lnTo>
                    <a:pt x="1122" y="311"/>
                  </a:lnTo>
                  <a:lnTo>
                    <a:pt x="1063" y="288"/>
                  </a:lnTo>
                  <a:lnTo>
                    <a:pt x="1000" y="270"/>
                  </a:lnTo>
                  <a:lnTo>
                    <a:pt x="935" y="260"/>
                  </a:lnTo>
                  <a:lnTo>
                    <a:pt x="868" y="256"/>
                  </a:lnTo>
                  <a:close/>
                  <a:moveTo>
                    <a:pt x="868" y="0"/>
                  </a:moveTo>
                  <a:lnTo>
                    <a:pt x="953" y="4"/>
                  </a:lnTo>
                  <a:lnTo>
                    <a:pt x="1034" y="17"/>
                  </a:lnTo>
                  <a:lnTo>
                    <a:pt x="1112" y="36"/>
                  </a:lnTo>
                  <a:lnTo>
                    <a:pt x="1188" y="62"/>
                  </a:lnTo>
                  <a:lnTo>
                    <a:pt x="1261" y="95"/>
                  </a:lnTo>
                  <a:lnTo>
                    <a:pt x="1330" y="134"/>
                  </a:lnTo>
                  <a:lnTo>
                    <a:pt x="1394" y="180"/>
                  </a:lnTo>
                  <a:lnTo>
                    <a:pt x="1455" y="230"/>
                  </a:lnTo>
                  <a:lnTo>
                    <a:pt x="1510" y="287"/>
                  </a:lnTo>
                  <a:lnTo>
                    <a:pt x="1560" y="349"/>
                  </a:lnTo>
                  <a:lnTo>
                    <a:pt x="1605" y="415"/>
                  </a:lnTo>
                  <a:lnTo>
                    <a:pt x="1644" y="484"/>
                  </a:lnTo>
                  <a:lnTo>
                    <a:pt x="1676" y="557"/>
                  </a:lnTo>
                  <a:lnTo>
                    <a:pt x="1702" y="635"/>
                  </a:lnTo>
                  <a:lnTo>
                    <a:pt x="1721" y="715"/>
                  </a:lnTo>
                  <a:lnTo>
                    <a:pt x="1733" y="797"/>
                  </a:lnTo>
                  <a:lnTo>
                    <a:pt x="1737" y="882"/>
                  </a:lnTo>
                  <a:lnTo>
                    <a:pt x="1737" y="3353"/>
                  </a:lnTo>
                  <a:lnTo>
                    <a:pt x="1733" y="3438"/>
                  </a:lnTo>
                  <a:lnTo>
                    <a:pt x="1721" y="3522"/>
                  </a:lnTo>
                  <a:lnTo>
                    <a:pt x="1702" y="3601"/>
                  </a:lnTo>
                  <a:lnTo>
                    <a:pt x="1676" y="3677"/>
                  </a:lnTo>
                  <a:lnTo>
                    <a:pt x="1644" y="3751"/>
                  </a:lnTo>
                  <a:lnTo>
                    <a:pt x="1605" y="3822"/>
                  </a:lnTo>
                  <a:lnTo>
                    <a:pt x="1560" y="3887"/>
                  </a:lnTo>
                  <a:lnTo>
                    <a:pt x="1510" y="3948"/>
                  </a:lnTo>
                  <a:lnTo>
                    <a:pt x="1455" y="4005"/>
                  </a:lnTo>
                  <a:lnTo>
                    <a:pt x="1394" y="4056"/>
                  </a:lnTo>
                  <a:lnTo>
                    <a:pt x="1330" y="4101"/>
                  </a:lnTo>
                  <a:lnTo>
                    <a:pt x="1261" y="4140"/>
                  </a:lnTo>
                  <a:lnTo>
                    <a:pt x="1188" y="4173"/>
                  </a:lnTo>
                  <a:lnTo>
                    <a:pt x="1112" y="4200"/>
                  </a:lnTo>
                  <a:lnTo>
                    <a:pt x="1034" y="4220"/>
                  </a:lnTo>
                  <a:lnTo>
                    <a:pt x="953" y="4231"/>
                  </a:lnTo>
                  <a:lnTo>
                    <a:pt x="868" y="4235"/>
                  </a:lnTo>
                  <a:lnTo>
                    <a:pt x="785" y="4231"/>
                  </a:lnTo>
                  <a:lnTo>
                    <a:pt x="704" y="4220"/>
                  </a:lnTo>
                  <a:lnTo>
                    <a:pt x="624" y="4200"/>
                  </a:lnTo>
                  <a:lnTo>
                    <a:pt x="549" y="4173"/>
                  </a:lnTo>
                  <a:lnTo>
                    <a:pt x="477" y="4140"/>
                  </a:lnTo>
                  <a:lnTo>
                    <a:pt x="408" y="4101"/>
                  </a:lnTo>
                  <a:lnTo>
                    <a:pt x="344" y="4056"/>
                  </a:lnTo>
                  <a:lnTo>
                    <a:pt x="283" y="4005"/>
                  </a:lnTo>
                  <a:lnTo>
                    <a:pt x="228" y="3948"/>
                  </a:lnTo>
                  <a:lnTo>
                    <a:pt x="177" y="3887"/>
                  </a:lnTo>
                  <a:lnTo>
                    <a:pt x="133" y="3822"/>
                  </a:lnTo>
                  <a:lnTo>
                    <a:pt x="93" y="3751"/>
                  </a:lnTo>
                  <a:lnTo>
                    <a:pt x="61" y="3677"/>
                  </a:lnTo>
                  <a:lnTo>
                    <a:pt x="36" y="3601"/>
                  </a:lnTo>
                  <a:lnTo>
                    <a:pt x="16" y="3522"/>
                  </a:lnTo>
                  <a:lnTo>
                    <a:pt x="5" y="3438"/>
                  </a:lnTo>
                  <a:lnTo>
                    <a:pt x="0" y="3353"/>
                  </a:lnTo>
                  <a:lnTo>
                    <a:pt x="0" y="882"/>
                  </a:lnTo>
                  <a:lnTo>
                    <a:pt x="5" y="797"/>
                  </a:lnTo>
                  <a:lnTo>
                    <a:pt x="16" y="715"/>
                  </a:lnTo>
                  <a:lnTo>
                    <a:pt x="36" y="635"/>
                  </a:lnTo>
                  <a:lnTo>
                    <a:pt x="61" y="557"/>
                  </a:lnTo>
                  <a:lnTo>
                    <a:pt x="93" y="484"/>
                  </a:lnTo>
                  <a:lnTo>
                    <a:pt x="133" y="415"/>
                  </a:lnTo>
                  <a:lnTo>
                    <a:pt x="177" y="349"/>
                  </a:lnTo>
                  <a:lnTo>
                    <a:pt x="228" y="287"/>
                  </a:lnTo>
                  <a:lnTo>
                    <a:pt x="283" y="230"/>
                  </a:lnTo>
                  <a:lnTo>
                    <a:pt x="344" y="180"/>
                  </a:lnTo>
                  <a:lnTo>
                    <a:pt x="408" y="134"/>
                  </a:lnTo>
                  <a:lnTo>
                    <a:pt x="477" y="95"/>
                  </a:lnTo>
                  <a:lnTo>
                    <a:pt x="549" y="62"/>
                  </a:lnTo>
                  <a:lnTo>
                    <a:pt x="624" y="36"/>
                  </a:lnTo>
                  <a:lnTo>
                    <a:pt x="704" y="17"/>
                  </a:lnTo>
                  <a:lnTo>
                    <a:pt x="785" y="4"/>
                  </a:lnTo>
                  <a:lnTo>
                    <a:pt x="868" y="0"/>
                  </a:lnTo>
                  <a:close/>
                </a:path>
              </a:pathLst>
            </a:custGeom>
            <a:solidFill>
              <a:schemeClr val="accent2"/>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TextBox 28"/>
            <p:cNvSpPr txBox="1"/>
            <p:nvPr/>
          </p:nvSpPr>
          <p:spPr>
            <a:xfrm>
              <a:off x="5770278" y="3074678"/>
              <a:ext cx="2489327" cy="353933"/>
            </a:xfrm>
            <a:prstGeom prst="rect">
              <a:avLst/>
            </a:prstGeom>
            <a:noFill/>
          </p:spPr>
          <p:txBody>
            <a:bodyPr wrap="square" lIns="45711" tIns="22855" rIns="45711" bIns="22855" rtlCol="0">
              <a:spAutoFit/>
            </a:bodyPr>
            <a:lstStyle/>
            <a:p>
              <a:pPr>
                <a:buClr>
                  <a:srgbClr val="44546A"/>
                </a:buClr>
              </a:pPr>
              <a:r>
                <a:rPr lang="en-US" sz="2000" b="1" dirty="0">
                  <a:solidFill>
                    <a:srgbClr val="44546A"/>
                  </a:solidFill>
                  <a:latin typeface="Open Sans" panose="020B0606030504020204" pitchFamily="34" charset="0"/>
                  <a:ea typeface="Open Sans" panose="020B0606030504020204" pitchFamily="34" charset="0"/>
                  <a:cs typeface="Open Sans" panose="020B0606030504020204" pitchFamily="34" charset="0"/>
                </a:rPr>
                <a:t>Review medications</a:t>
              </a:r>
            </a:p>
          </p:txBody>
        </p:sp>
      </p:grpSp>
      <p:grpSp>
        <p:nvGrpSpPr>
          <p:cNvPr id="2" name="Group 1"/>
          <p:cNvGrpSpPr/>
          <p:nvPr/>
        </p:nvGrpSpPr>
        <p:grpSpPr>
          <a:xfrm>
            <a:off x="4919540" y="3378420"/>
            <a:ext cx="3324955" cy="630019"/>
            <a:chOff x="8500704" y="3074678"/>
            <a:chExt cx="3324955" cy="630019"/>
          </a:xfrm>
        </p:grpSpPr>
        <p:sp>
          <p:nvSpPr>
            <p:cNvPr id="30" name="TextBox 29"/>
            <p:cNvSpPr txBox="1"/>
            <p:nvPr/>
          </p:nvSpPr>
          <p:spPr>
            <a:xfrm>
              <a:off x="9336332" y="3074678"/>
              <a:ext cx="2489327" cy="353933"/>
            </a:xfrm>
            <a:prstGeom prst="rect">
              <a:avLst/>
            </a:prstGeom>
            <a:noFill/>
          </p:spPr>
          <p:txBody>
            <a:bodyPr wrap="square" lIns="45711" tIns="22855" rIns="45711" bIns="22855" rtlCol="0">
              <a:spAutoFit/>
            </a:bodyPr>
            <a:lstStyle/>
            <a:p>
              <a:pPr>
                <a:buClr>
                  <a:srgbClr val="44546A"/>
                </a:buClr>
              </a:pPr>
              <a:r>
                <a:rPr lang="en-US" sz="2000" b="1" dirty="0">
                  <a:solidFill>
                    <a:srgbClr val="44546A"/>
                  </a:solidFill>
                  <a:latin typeface="Open Sans" panose="020B0606030504020204" pitchFamily="34" charset="0"/>
                  <a:ea typeface="Open Sans" panose="020B0606030504020204" pitchFamily="34" charset="0"/>
                  <a:cs typeface="Open Sans" panose="020B0606030504020204" pitchFamily="34" charset="0"/>
                </a:rPr>
                <a:t>Total health screening</a:t>
              </a:r>
            </a:p>
          </p:txBody>
        </p:sp>
        <p:sp>
          <p:nvSpPr>
            <p:cNvPr id="31" name="Freeform 202"/>
            <p:cNvSpPr>
              <a:spLocks noEditPoints="1"/>
            </p:cNvSpPr>
            <p:nvPr/>
          </p:nvSpPr>
          <p:spPr bwMode="auto">
            <a:xfrm>
              <a:off x="8500704" y="3074678"/>
              <a:ext cx="630344" cy="630019"/>
            </a:xfrm>
            <a:custGeom>
              <a:avLst/>
              <a:gdLst>
                <a:gd name="T0" fmla="*/ 750 w 1940"/>
                <a:gd name="T1" fmla="*/ 26 h 1939"/>
                <a:gd name="T2" fmla="*/ 362 w 1940"/>
                <a:gd name="T3" fmla="*/ 211 h 1939"/>
                <a:gd name="T4" fmla="*/ 97 w 1940"/>
                <a:gd name="T5" fmla="*/ 546 h 1939"/>
                <a:gd name="T6" fmla="*/ 0 w 1940"/>
                <a:gd name="T7" fmla="*/ 969 h 1939"/>
                <a:gd name="T8" fmla="*/ 97 w 1940"/>
                <a:gd name="T9" fmla="*/ 1392 h 1939"/>
                <a:gd name="T10" fmla="*/ 362 w 1940"/>
                <a:gd name="T11" fmla="*/ 1727 h 1939"/>
                <a:gd name="T12" fmla="*/ 750 w 1940"/>
                <a:gd name="T13" fmla="*/ 1912 h 1939"/>
                <a:gd name="T14" fmla="*/ 1190 w 1940"/>
                <a:gd name="T15" fmla="*/ 1912 h 1939"/>
                <a:gd name="T16" fmla="*/ 1578 w 1940"/>
                <a:gd name="T17" fmla="*/ 1727 h 1939"/>
                <a:gd name="T18" fmla="*/ 1843 w 1940"/>
                <a:gd name="T19" fmla="*/ 1392 h 1939"/>
                <a:gd name="T20" fmla="*/ 1940 w 1940"/>
                <a:gd name="T21" fmla="*/ 969 h 1939"/>
                <a:gd name="T22" fmla="*/ 1843 w 1940"/>
                <a:gd name="T23" fmla="*/ 546 h 1939"/>
                <a:gd name="T24" fmla="*/ 1578 w 1940"/>
                <a:gd name="T25" fmla="*/ 211 h 1939"/>
                <a:gd name="T26" fmla="*/ 1190 w 1940"/>
                <a:gd name="T27" fmla="*/ 26 h 1939"/>
                <a:gd name="T28" fmla="*/ 1490 w 1940"/>
                <a:gd name="T29" fmla="*/ 1066 h 1939"/>
                <a:gd name="T30" fmla="*/ 1472 w 1940"/>
                <a:gd name="T31" fmla="*/ 1110 h 1939"/>
                <a:gd name="T32" fmla="*/ 1428 w 1940"/>
                <a:gd name="T33" fmla="*/ 1128 h 1939"/>
                <a:gd name="T34" fmla="*/ 1129 w 1940"/>
                <a:gd name="T35" fmla="*/ 1428 h 1939"/>
                <a:gd name="T36" fmla="*/ 1111 w 1940"/>
                <a:gd name="T37" fmla="*/ 1472 h 1939"/>
                <a:gd name="T38" fmla="*/ 1067 w 1940"/>
                <a:gd name="T39" fmla="*/ 1489 h 1939"/>
                <a:gd name="T40" fmla="*/ 847 w 1940"/>
                <a:gd name="T41" fmla="*/ 1481 h 1939"/>
                <a:gd name="T42" fmla="*/ 820 w 1940"/>
                <a:gd name="T43" fmla="*/ 1454 h 1939"/>
                <a:gd name="T44" fmla="*/ 811 w 1940"/>
                <a:gd name="T45" fmla="*/ 1128 h 1939"/>
                <a:gd name="T46" fmla="*/ 485 w 1940"/>
                <a:gd name="T47" fmla="*/ 1119 h 1939"/>
                <a:gd name="T48" fmla="*/ 459 w 1940"/>
                <a:gd name="T49" fmla="*/ 1093 h 1939"/>
                <a:gd name="T50" fmla="*/ 450 w 1940"/>
                <a:gd name="T51" fmla="*/ 872 h 1939"/>
                <a:gd name="T52" fmla="*/ 468 w 1940"/>
                <a:gd name="T53" fmla="*/ 828 h 1939"/>
                <a:gd name="T54" fmla="*/ 512 w 1940"/>
                <a:gd name="T55" fmla="*/ 811 h 1939"/>
                <a:gd name="T56" fmla="*/ 811 w 1940"/>
                <a:gd name="T57" fmla="*/ 511 h 1939"/>
                <a:gd name="T58" fmla="*/ 829 w 1940"/>
                <a:gd name="T59" fmla="*/ 467 h 1939"/>
                <a:gd name="T60" fmla="*/ 873 w 1940"/>
                <a:gd name="T61" fmla="*/ 449 h 1939"/>
                <a:gd name="T62" fmla="*/ 1093 w 1940"/>
                <a:gd name="T63" fmla="*/ 458 h 1939"/>
                <a:gd name="T64" fmla="*/ 1120 w 1940"/>
                <a:gd name="T65" fmla="*/ 484 h 1939"/>
                <a:gd name="T66" fmla="*/ 1129 w 1940"/>
                <a:gd name="T67" fmla="*/ 811 h 1939"/>
                <a:gd name="T68" fmla="*/ 1455 w 1940"/>
                <a:gd name="T69" fmla="*/ 819 h 1939"/>
                <a:gd name="T70" fmla="*/ 1481 w 1940"/>
                <a:gd name="T71" fmla="*/ 846 h 1939"/>
                <a:gd name="T72" fmla="*/ 1490 w 1940"/>
                <a:gd name="T73" fmla="*/ 1066 h 1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40" h="1939">
                  <a:moveTo>
                    <a:pt x="970" y="0"/>
                  </a:moveTo>
                  <a:lnTo>
                    <a:pt x="750" y="26"/>
                  </a:lnTo>
                  <a:lnTo>
                    <a:pt x="547" y="97"/>
                  </a:lnTo>
                  <a:lnTo>
                    <a:pt x="362" y="211"/>
                  </a:lnTo>
                  <a:lnTo>
                    <a:pt x="212" y="361"/>
                  </a:lnTo>
                  <a:lnTo>
                    <a:pt x="97" y="546"/>
                  </a:lnTo>
                  <a:lnTo>
                    <a:pt x="27" y="749"/>
                  </a:lnTo>
                  <a:lnTo>
                    <a:pt x="0" y="969"/>
                  </a:lnTo>
                  <a:lnTo>
                    <a:pt x="27" y="1190"/>
                  </a:lnTo>
                  <a:lnTo>
                    <a:pt x="97" y="1392"/>
                  </a:lnTo>
                  <a:lnTo>
                    <a:pt x="212" y="1578"/>
                  </a:lnTo>
                  <a:lnTo>
                    <a:pt x="362" y="1727"/>
                  </a:lnTo>
                  <a:lnTo>
                    <a:pt x="547" y="1842"/>
                  </a:lnTo>
                  <a:lnTo>
                    <a:pt x="750" y="1912"/>
                  </a:lnTo>
                  <a:lnTo>
                    <a:pt x="970" y="1939"/>
                  </a:lnTo>
                  <a:lnTo>
                    <a:pt x="1190" y="1912"/>
                  </a:lnTo>
                  <a:lnTo>
                    <a:pt x="1393" y="1842"/>
                  </a:lnTo>
                  <a:lnTo>
                    <a:pt x="1578" y="1727"/>
                  </a:lnTo>
                  <a:lnTo>
                    <a:pt x="1728" y="1578"/>
                  </a:lnTo>
                  <a:lnTo>
                    <a:pt x="1843" y="1392"/>
                  </a:lnTo>
                  <a:lnTo>
                    <a:pt x="1913" y="1190"/>
                  </a:lnTo>
                  <a:lnTo>
                    <a:pt x="1940" y="969"/>
                  </a:lnTo>
                  <a:lnTo>
                    <a:pt x="1913" y="749"/>
                  </a:lnTo>
                  <a:lnTo>
                    <a:pt x="1843" y="546"/>
                  </a:lnTo>
                  <a:lnTo>
                    <a:pt x="1728" y="361"/>
                  </a:lnTo>
                  <a:lnTo>
                    <a:pt x="1578" y="211"/>
                  </a:lnTo>
                  <a:lnTo>
                    <a:pt x="1393" y="97"/>
                  </a:lnTo>
                  <a:lnTo>
                    <a:pt x="1190" y="26"/>
                  </a:lnTo>
                  <a:lnTo>
                    <a:pt x="970" y="0"/>
                  </a:lnTo>
                  <a:close/>
                  <a:moveTo>
                    <a:pt x="1490" y="1066"/>
                  </a:moveTo>
                  <a:lnTo>
                    <a:pt x="1481" y="1093"/>
                  </a:lnTo>
                  <a:lnTo>
                    <a:pt x="1472" y="1110"/>
                  </a:lnTo>
                  <a:lnTo>
                    <a:pt x="1455" y="1119"/>
                  </a:lnTo>
                  <a:lnTo>
                    <a:pt x="1428" y="1128"/>
                  </a:lnTo>
                  <a:lnTo>
                    <a:pt x="1129" y="1128"/>
                  </a:lnTo>
                  <a:lnTo>
                    <a:pt x="1129" y="1428"/>
                  </a:lnTo>
                  <a:lnTo>
                    <a:pt x="1120" y="1454"/>
                  </a:lnTo>
                  <a:lnTo>
                    <a:pt x="1111" y="1472"/>
                  </a:lnTo>
                  <a:lnTo>
                    <a:pt x="1093" y="1481"/>
                  </a:lnTo>
                  <a:lnTo>
                    <a:pt x="1067" y="1489"/>
                  </a:lnTo>
                  <a:lnTo>
                    <a:pt x="873" y="1489"/>
                  </a:lnTo>
                  <a:lnTo>
                    <a:pt x="847" y="1481"/>
                  </a:lnTo>
                  <a:lnTo>
                    <a:pt x="829" y="1472"/>
                  </a:lnTo>
                  <a:lnTo>
                    <a:pt x="820" y="1454"/>
                  </a:lnTo>
                  <a:lnTo>
                    <a:pt x="811" y="1428"/>
                  </a:lnTo>
                  <a:lnTo>
                    <a:pt x="811" y="1128"/>
                  </a:lnTo>
                  <a:lnTo>
                    <a:pt x="512" y="1128"/>
                  </a:lnTo>
                  <a:lnTo>
                    <a:pt x="485" y="1119"/>
                  </a:lnTo>
                  <a:lnTo>
                    <a:pt x="468" y="1110"/>
                  </a:lnTo>
                  <a:lnTo>
                    <a:pt x="459" y="1093"/>
                  </a:lnTo>
                  <a:lnTo>
                    <a:pt x="450" y="1066"/>
                  </a:lnTo>
                  <a:lnTo>
                    <a:pt x="450" y="872"/>
                  </a:lnTo>
                  <a:lnTo>
                    <a:pt x="459" y="846"/>
                  </a:lnTo>
                  <a:lnTo>
                    <a:pt x="468" y="828"/>
                  </a:lnTo>
                  <a:lnTo>
                    <a:pt x="485" y="819"/>
                  </a:lnTo>
                  <a:lnTo>
                    <a:pt x="512" y="811"/>
                  </a:lnTo>
                  <a:lnTo>
                    <a:pt x="811" y="811"/>
                  </a:lnTo>
                  <a:lnTo>
                    <a:pt x="811" y="511"/>
                  </a:lnTo>
                  <a:lnTo>
                    <a:pt x="820" y="484"/>
                  </a:lnTo>
                  <a:lnTo>
                    <a:pt x="829" y="467"/>
                  </a:lnTo>
                  <a:lnTo>
                    <a:pt x="847" y="458"/>
                  </a:lnTo>
                  <a:lnTo>
                    <a:pt x="873" y="449"/>
                  </a:lnTo>
                  <a:lnTo>
                    <a:pt x="1067" y="449"/>
                  </a:lnTo>
                  <a:lnTo>
                    <a:pt x="1093" y="458"/>
                  </a:lnTo>
                  <a:lnTo>
                    <a:pt x="1111" y="467"/>
                  </a:lnTo>
                  <a:lnTo>
                    <a:pt x="1120" y="484"/>
                  </a:lnTo>
                  <a:lnTo>
                    <a:pt x="1129" y="511"/>
                  </a:lnTo>
                  <a:lnTo>
                    <a:pt x="1129" y="811"/>
                  </a:lnTo>
                  <a:lnTo>
                    <a:pt x="1428" y="811"/>
                  </a:lnTo>
                  <a:lnTo>
                    <a:pt x="1455" y="819"/>
                  </a:lnTo>
                  <a:lnTo>
                    <a:pt x="1472" y="828"/>
                  </a:lnTo>
                  <a:lnTo>
                    <a:pt x="1481" y="846"/>
                  </a:lnTo>
                  <a:lnTo>
                    <a:pt x="1490" y="872"/>
                  </a:lnTo>
                  <a:lnTo>
                    <a:pt x="1490" y="1066"/>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32" name="Freeform 31"/>
          <p:cNvSpPr/>
          <p:nvPr/>
        </p:nvSpPr>
        <p:spPr>
          <a:xfrm flipV="1">
            <a:off x="4473750" y="3937554"/>
            <a:ext cx="7222648" cy="381872"/>
          </a:xfrm>
          <a:custGeom>
            <a:avLst/>
            <a:gdLst>
              <a:gd name="connsiteX0" fmla="*/ 0 w 4381500"/>
              <a:gd name="connsiteY0" fmla="*/ 457200 h 469900"/>
              <a:gd name="connsiteX1" fmla="*/ 0 w 4381500"/>
              <a:gd name="connsiteY1" fmla="*/ 0 h 469900"/>
              <a:gd name="connsiteX2" fmla="*/ 4381500 w 4381500"/>
              <a:gd name="connsiteY2" fmla="*/ 0 h 469900"/>
              <a:gd name="connsiteX3" fmla="*/ 4381500 w 4381500"/>
              <a:gd name="connsiteY3" fmla="*/ 469900 h 469900"/>
            </a:gdLst>
            <a:ahLst/>
            <a:cxnLst>
              <a:cxn ang="0">
                <a:pos x="connsiteX0" y="connsiteY0"/>
              </a:cxn>
              <a:cxn ang="0">
                <a:pos x="connsiteX1" y="connsiteY1"/>
              </a:cxn>
              <a:cxn ang="0">
                <a:pos x="connsiteX2" y="connsiteY2"/>
              </a:cxn>
              <a:cxn ang="0">
                <a:pos x="connsiteX3" y="connsiteY3"/>
              </a:cxn>
            </a:cxnLst>
            <a:rect l="l" t="t" r="r" b="b"/>
            <a:pathLst>
              <a:path w="4381500" h="469900">
                <a:moveTo>
                  <a:pt x="0" y="457200"/>
                </a:moveTo>
                <a:lnTo>
                  <a:pt x="0" y="0"/>
                </a:lnTo>
                <a:lnTo>
                  <a:pt x="4381500" y="0"/>
                </a:lnTo>
                <a:lnTo>
                  <a:pt x="4381500" y="46990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4764658" y="5754480"/>
            <a:ext cx="6961875" cy="384711"/>
          </a:xfrm>
          <a:prstGeom prst="rect">
            <a:avLst/>
          </a:prstGeom>
          <a:noFill/>
        </p:spPr>
        <p:txBody>
          <a:bodyPr wrap="square" lIns="45711" tIns="22855" rIns="45711" bIns="22855" rtlCol="0">
            <a:spAutoFit/>
          </a:bodyPr>
          <a:lstStyle/>
          <a:p>
            <a:pPr algn="ctr">
              <a:buClr>
                <a:srgbClr val="44546A"/>
              </a:buClr>
            </a:pPr>
            <a:r>
              <a:rPr lang="en-US" sz="2200" b="1" dirty="0">
                <a:solidFill>
                  <a:srgbClr val="ED7D31"/>
                </a:solidFill>
                <a:latin typeface="Open Sans" panose="020B0606030504020204" pitchFamily="34" charset="0"/>
                <a:ea typeface="Open Sans" panose="020B0606030504020204" pitchFamily="34" charset="0"/>
                <a:cs typeface="Open Sans" panose="020B0606030504020204" pitchFamily="34" charset="0"/>
              </a:rPr>
              <a:t>We can provide referrals into support programs.</a:t>
            </a:r>
          </a:p>
        </p:txBody>
      </p:sp>
      <p:sp>
        <p:nvSpPr>
          <p:cNvPr id="47" name="Triangle 10"/>
          <p:cNvSpPr/>
          <p:nvPr/>
        </p:nvSpPr>
        <p:spPr>
          <a:xfrm rot="10800000">
            <a:off x="7780586" y="5303123"/>
            <a:ext cx="525752" cy="3154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Open Sans Bold"/>
              <a:cs typeface="Open Sans Bold"/>
            </a:endParaRPr>
          </a:p>
        </p:txBody>
      </p:sp>
      <p:sp>
        <p:nvSpPr>
          <p:cNvPr id="27" name="Freeform 26"/>
          <p:cNvSpPr/>
          <p:nvPr/>
        </p:nvSpPr>
        <p:spPr>
          <a:xfrm rot="10800000" flipV="1">
            <a:off x="4478033" y="1633395"/>
            <a:ext cx="7222648" cy="381872"/>
          </a:xfrm>
          <a:custGeom>
            <a:avLst/>
            <a:gdLst>
              <a:gd name="connsiteX0" fmla="*/ 0 w 4381500"/>
              <a:gd name="connsiteY0" fmla="*/ 457200 h 469900"/>
              <a:gd name="connsiteX1" fmla="*/ 0 w 4381500"/>
              <a:gd name="connsiteY1" fmla="*/ 0 h 469900"/>
              <a:gd name="connsiteX2" fmla="*/ 4381500 w 4381500"/>
              <a:gd name="connsiteY2" fmla="*/ 0 h 469900"/>
              <a:gd name="connsiteX3" fmla="*/ 4381500 w 4381500"/>
              <a:gd name="connsiteY3" fmla="*/ 469900 h 469900"/>
            </a:gdLst>
            <a:ahLst/>
            <a:cxnLst>
              <a:cxn ang="0">
                <a:pos x="connsiteX0" y="connsiteY0"/>
              </a:cxn>
              <a:cxn ang="0">
                <a:pos x="connsiteX1" y="connsiteY1"/>
              </a:cxn>
              <a:cxn ang="0">
                <a:pos x="connsiteX2" y="connsiteY2"/>
              </a:cxn>
              <a:cxn ang="0">
                <a:pos x="connsiteX3" y="connsiteY3"/>
              </a:cxn>
            </a:cxnLst>
            <a:rect l="l" t="t" r="r" b="b"/>
            <a:pathLst>
              <a:path w="4381500" h="469900">
                <a:moveTo>
                  <a:pt x="0" y="457200"/>
                </a:moveTo>
                <a:lnTo>
                  <a:pt x="0" y="0"/>
                </a:lnTo>
                <a:lnTo>
                  <a:pt x="4381500" y="0"/>
                </a:lnTo>
                <a:lnTo>
                  <a:pt x="4381500" y="46990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riangle 10"/>
          <p:cNvSpPr/>
          <p:nvPr/>
        </p:nvSpPr>
        <p:spPr>
          <a:xfrm rot="10800000">
            <a:off x="7780586" y="1216345"/>
            <a:ext cx="525752" cy="3154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Open Sans Bold"/>
              <a:cs typeface="Open Sans Bold"/>
            </a:endParaRPr>
          </a:p>
        </p:txBody>
      </p:sp>
      <p:grpSp>
        <p:nvGrpSpPr>
          <p:cNvPr id="34" name="Group 33"/>
          <p:cNvGrpSpPr/>
          <p:nvPr/>
        </p:nvGrpSpPr>
        <p:grpSpPr>
          <a:xfrm>
            <a:off x="8449779" y="3359728"/>
            <a:ext cx="3356359" cy="675677"/>
            <a:chOff x="4903246" y="1793569"/>
            <a:chExt cx="3356359" cy="675677"/>
          </a:xfrm>
        </p:grpSpPr>
        <p:grpSp>
          <p:nvGrpSpPr>
            <p:cNvPr id="35" name="Group 34"/>
            <p:cNvGrpSpPr/>
            <p:nvPr/>
          </p:nvGrpSpPr>
          <p:grpSpPr>
            <a:xfrm>
              <a:off x="4903246" y="1793569"/>
              <a:ext cx="760137" cy="675677"/>
              <a:chOff x="3390900" y="5359399"/>
              <a:chExt cx="914400" cy="812800"/>
            </a:xfrm>
            <a:solidFill>
              <a:schemeClr val="accent2"/>
            </a:solidFill>
          </p:grpSpPr>
          <p:sp>
            <p:nvSpPr>
              <p:cNvPr id="38" name="Freeform 477"/>
              <p:cNvSpPr>
                <a:spLocks/>
              </p:cNvSpPr>
              <p:nvPr/>
            </p:nvSpPr>
            <p:spPr bwMode="auto">
              <a:xfrm>
                <a:off x="3390900" y="5359399"/>
                <a:ext cx="914400" cy="460375"/>
              </a:xfrm>
              <a:custGeom>
                <a:avLst/>
                <a:gdLst>
                  <a:gd name="T0" fmla="*/ 570 w 576"/>
                  <a:gd name="T1" fmla="*/ 242 h 290"/>
                  <a:gd name="T2" fmla="*/ 470 w 576"/>
                  <a:gd name="T3" fmla="*/ 153 h 290"/>
                  <a:gd name="T4" fmla="*/ 470 w 576"/>
                  <a:gd name="T5" fmla="*/ 61 h 290"/>
                  <a:gd name="T6" fmla="*/ 470 w 576"/>
                  <a:gd name="T7" fmla="*/ 57 h 290"/>
                  <a:gd name="T8" fmla="*/ 466 w 576"/>
                  <a:gd name="T9" fmla="*/ 52 h 290"/>
                  <a:gd name="T10" fmla="*/ 463 w 576"/>
                  <a:gd name="T11" fmla="*/ 48 h 290"/>
                  <a:gd name="T12" fmla="*/ 459 w 576"/>
                  <a:gd name="T13" fmla="*/ 46 h 290"/>
                  <a:gd name="T14" fmla="*/ 453 w 576"/>
                  <a:gd name="T15" fmla="*/ 45 h 290"/>
                  <a:gd name="T16" fmla="*/ 427 w 576"/>
                  <a:gd name="T17" fmla="*/ 45 h 290"/>
                  <a:gd name="T18" fmla="*/ 422 w 576"/>
                  <a:gd name="T19" fmla="*/ 46 h 290"/>
                  <a:gd name="T20" fmla="*/ 417 w 576"/>
                  <a:gd name="T21" fmla="*/ 48 h 290"/>
                  <a:gd name="T22" fmla="*/ 414 w 576"/>
                  <a:gd name="T23" fmla="*/ 52 h 290"/>
                  <a:gd name="T24" fmla="*/ 412 w 576"/>
                  <a:gd name="T25" fmla="*/ 57 h 290"/>
                  <a:gd name="T26" fmla="*/ 411 w 576"/>
                  <a:gd name="T27" fmla="*/ 61 h 290"/>
                  <a:gd name="T28" fmla="*/ 411 w 576"/>
                  <a:gd name="T29" fmla="*/ 102 h 290"/>
                  <a:gd name="T30" fmla="*/ 299 w 576"/>
                  <a:gd name="T31" fmla="*/ 4 h 290"/>
                  <a:gd name="T32" fmla="*/ 292 w 576"/>
                  <a:gd name="T33" fmla="*/ 0 h 290"/>
                  <a:gd name="T34" fmla="*/ 284 w 576"/>
                  <a:gd name="T35" fmla="*/ 0 h 290"/>
                  <a:gd name="T36" fmla="*/ 276 w 576"/>
                  <a:gd name="T37" fmla="*/ 4 h 290"/>
                  <a:gd name="T38" fmla="*/ 5 w 576"/>
                  <a:gd name="T39" fmla="*/ 242 h 290"/>
                  <a:gd name="T40" fmla="*/ 1 w 576"/>
                  <a:gd name="T41" fmla="*/ 249 h 290"/>
                  <a:gd name="T42" fmla="*/ 0 w 576"/>
                  <a:gd name="T43" fmla="*/ 258 h 290"/>
                  <a:gd name="T44" fmla="*/ 3 w 576"/>
                  <a:gd name="T45" fmla="*/ 265 h 290"/>
                  <a:gd name="T46" fmla="*/ 21 w 576"/>
                  <a:gd name="T47" fmla="*/ 285 h 290"/>
                  <a:gd name="T48" fmla="*/ 28 w 576"/>
                  <a:gd name="T49" fmla="*/ 290 h 290"/>
                  <a:gd name="T50" fmla="*/ 37 w 576"/>
                  <a:gd name="T51" fmla="*/ 290 h 290"/>
                  <a:gd name="T52" fmla="*/ 44 w 576"/>
                  <a:gd name="T53" fmla="*/ 287 h 290"/>
                  <a:gd name="T54" fmla="*/ 287 w 576"/>
                  <a:gd name="T55" fmla="*/ 73 h 290"/>
                  <a:gd name="T56" fmla="*/ 531 w 576"/>
                  <a:gd name="T57" fmla="*/ 287 h 290"/>
                  <a:gd name="T58" fmla="*/ 539 w 576"/>
                  <a:gd name="T59" fmla="*/ 290 h 290"/>
                  <a:gd name="T60" fmla="*/ 548 w 576"/>
                  <a:gd name="T61" fmla="*/ 290 h 290"/>
                  <a:gd name="T62" fmla="*/ 554 w 576"/>
                  <a:gd name="T63" fmla="*/ 285 h 290"/>
                  <a:gd name="T64" fmla="*/ 573 w 576"/>
                  <a:gd name="T65" fmla="*/ 265 h 290"/>
                  <a:gd name="T66" fmla="*/ 576 w 576"/>
                  <a:gd name="T67" fmla="*/ 258 h 290"/>
                  <a:gd name="T68" fmla="*/ 575 w 576"/>
                  <a:gd name="T69" fmla="*/ 249 h 290"/>
                  <a:gd name="T70" fmla="*/ 570 w 576"/>
                  <a:gd name="T71" fmla="*/ 24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 h="290">
                    <a:moveTo>
                      <a:pt x="570" y="242"/>
                    </a:moveTo>
                    <a:lnTo>
                      <a:pt x="470" y="153"/>
                    </a:lnTo>
                    <a:lnTo>
                      <a:pt x="470" y="61"/>
                    </a:lnTo>
                    <a:lnTo>
                      <a:pt x="470" y="57"/>
                    </a:lnTo>
                    <a:lnTo>
                      <a:pt x="466" y="52"/>
                    </a:lnTo>
                    <a:lnTo>
                      <a:pt x="463" y="48"/>
                    </a:lnTo>
                    <a:lnTo>
                      <a:pt x="459" y="46"/>
                    </a:lnTo>
                    <a:lnTo>
                      <a:pt x="453" y="45"/>
                    </a:lnTo>
                    <a:lnTo>
                      <a:pt x="427" y="45"/>
                    </a:lnTo>
                    <a:lnTo>
                      <a:pt x="422" y="46"/>
                    </a:lnTo>
                    <a:lnTo>
                      <a:pt x="417" y="48"/>
                    </a:lnTo>
                    <a:lnTo>
                      <a:pt x="414" y="52"/>
                    </a:lnTo>
                    <a:lnTo>
                      <a:pt x="412" y="57"/>
                    </a:lnTo>
                    <a:lnTo>
                      <a:pt x="411" y="61"/>
                    </a:lnTo>
                    <a:lnTo>
                      <a:pt x="411" y="102"/>
                    </a:lnTo>
                    <a:lnTo>
                      <a:pt x="299" y="4"/>
                    </a:lnTo>
                    <a:lnTo>
                      <a:pt x="292" y="0"/>
                    </a:lnTo>
                    <a:lnTo>
                      <a:pt x="284" y="0"/>
                    </a:lnTo>
                    <a:lnTo>
                      <a:pt x="276" y="4"/>
                    </a:lnTo>
                    <a:lnTo>
                      <a:pt x="5" y="242"/>
                    </a:lnTo>
                    <a:lnTo>
                      <a:pt x="1" y="249"/>
                    </a:lnTo>
                    <a:lnTo>
                      <a:pt x="0" y="258"/>
                    </a:lnTo>
                    <a:lnTo>
                      <a:pt x="3" y="265"/>
                    </a:lnTo>
                    <a:lnTo>
                      <a:pt x="21" y="285"/>
                    </a:lnTo>
                    <a:lnTo>
                      <a:pt x="28" y="290"/>
                    </a:lnTo>
                    <a:lnTo>
                      <a:pt x="37" y="290"/>
                    </a:lnTo>
                    <a:lnTo>
                      <a:pt x="44" y="287"/>
                    </a:lnTo>
                    <a:lnTo>
                      <a:pt x="287" y="73"/>
                    </a:lnTo>
                    <a:lnTo>
                      <a:pt x="531" y="287"/>
                    </a:lnTo>
                    <a:lnTo>
                      <a:pt x="539" y="290"/>
                    </a:lnTo>
                    <a:lnTo>
                      <a:pt x="548" y="290"/>
                    </a:lnTo>
                    <a:lnTo>
                      <a:pt x="554" y="285"/>
                    </a:lnTo>
                    <a:lnTo>
                      <a:pt x="573" y="265"/>
                    </a:lnTo>
                    <a:lnTo>
                      <a:pt x="576" y="258"/>
                    </a:lnTo>
                    <a:lnTo>
                      <a:pt x="575" y="249"/>
                    </a:lnTo>
                    <a:lnTo>
                      <a:pt x="570" y="2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lumMod val="65000"/>
                      <a:lumOff val="35000"/>
                    </a:prstClr>
                  </a:solidFill>
                </a:endParaRPr>
              </a:p>
            </p:txBody>
          </p:sp>
          <p:sp>
            <p:nvSpPr>
              <p:cNvPr id="39" name="Freeform 478"/>
              <p:cNvSpPr>
                <a:spLocks/>
              </p:cNvSpPr>
              <p:nvPr/>
            </p:nvSpPr>
            <p:spPr bwMode="auto">
              <a:xfrm>
                <a:off x="3519488" y="5527674"/>
                <a:ext cx="655638" cy="644525"/>
              </a:xfrm>
              <a:custGeom>
                <a:avLst/>
                <a:gdLst>
                  <a:gd name="T0" fmla="*/ 404 w 413"/>
                  <a:gd name="T1" fmla="*/ 171 h 406"/>
                  <a:gd name="T2" fmla="*/ 206 w 413"/>
                  <a:gd name="T3" fmla="*/ 0 h 406"/>
                  <a:gd name="T4" fmla="*/ 10 w 413"/>
                  <a:gd name="T5" fmla="*/ 171 h 406"/>
                  <a:gd name="T6" fmla="*/ 6 w 413"/>
                  <a:gd name="T7" fmla="*/ 175 h 406"/>
                  <a:gd name="T8" fmla="*/ 1 w 413"/>
                  <a:gd name="T9" fmla="*/ 182 h 406"/>
                  <a:gd name="T10" fmla="*/ 0 w 413"/>
                  <a:gd name="T11" fmla="*/ 191 h 406"/>
                  <a:gd name="T12" fmla="*/ 0 w 413"/>
                  <a:gd name="T13" fmla="*/ 390 h 406"/>
                  <a:gd name="T14" fmla="*/ 0 w 413"/>
                  <a:gd name="T15" fmla="*/ 396 h 406"/>
                  <a:gd name="T16" fmla="*/ 3 w 413"/>
                  <a:gd name="T17" fmla="*/ 400 h 406"/>
                  <a:gd name="T18" fmla="*/ 7 w 413"/>
                  <a:gd name="T19" fmla="*/ 403 h 406"/>
                  <a:gd name="T20" fmla="*/ 11 w 413"/>
                  <a:gd name="T21" fmla="*/ 405 h 406"/>
                  <a:gd name="T22" fmla="*/ 16 w 413"/>
                  <a:gd name="T23" fmla="*/ 406 h 406"/>
                  <a:gd name="T24" fmla="*/ 139 w 413"/>
                  <a:gd name="T25" fmla="*/ 406 h 406"/>
                  <a:gd name="T26" fmla="*/ 139 w 413"/>
                  <a:gd name="T27" fmla="*/ 249 h 406"/>
                  <a:gd name="T28" fmla="*/ 140 w 413"/>
                  <a:gd name="T29" fmla="*/ 245 h 406"/>
                  <a:gd name="T30" fmla="*/ 142 w 413"/>
                  <a:gd name="T31" fmla="*/ 240 h 406"/>
                  <a:gd name="T32" fmla="*/ 146 w 413"/>
                  <a:gd name="T33" fmla="*/ 237 h 406"/>
                  <a:gd name="T34" fmla="*/ 150 w 413"/>
                  <a:gd name="T35" fmla="*/ 235 h 406"/>
                  <a:gd name="T36" fmla="*/ 155 w 413"/>
                  <a:gd name="T37" fmla="*/ 234 h 406"/>
                  <a:gd name="T38" fmla="*/ 258 w 413"/>
                  <a:gd name="T39" fmla="*/ 234 h 406"/>
                  <a:gd name="T40" fmla="*/ 264 w 413"/>
                  <a:gd name="T41" fmla="*/ 235 h 406"/>
                  <a:gd name="T42" fmla="*/ 268 w 413"/>
                  <a:gd name="T43" fmla="*/ 237 h 406"/>
                  <a:gd name="T44" fmla="*/ 271 w 413"/>
                  <a:gd name="T45" fmla="*/ 240 h 406"/>
                  <a:gd name="T46" fmla="*/ 274 w 413"/>
                  <a:gd name="T47" fmla="*/ 245 h 406"/>
                  <a:gd name="T48" fmla="*/ 274 w 413"/>
                  <a:gd name="T49" fmla="*/ 249 h 406"/>
                  <a:gd name="T50" fmla="*/ 274 w 413"/>
                  <a:gd name="T51" fmla="*/ 406 h 406"/>
                  <a:gd name="T52" fmla="*/ 397 w 413"/>
                  <a:gd name="T53" fmla="*/ 406 h 406"/>
                  <a:gd name="T54" fmla="*/ 403 w 413"/>
                  <a:gd name="T55" fmla="*/ 405 h 406"/>
                  <a:gd name="T56" fmla="*/ 407 w 413"/>
                  <a:gd name="T57" fmla="*/ 403 h 406"/>
                  <a:gd name="T58" fmla="*/ 410 w 413"/>
                  <a:gd name="T59" fmla="*/ 400 h 406"/>
                  <a:gd name="T60" fmla="*/ 413 w 413"/>
                  <a:gd name="T61" fmla="*/ 396 h 406"/>
                  <a:gd name="T62" fmla="*/ 413 w 413"/>
                  <a:gd name="T63" fmla="*/ 390 h 406"/>
                  <a:gd name="T64" fmla="*/ 413 w 413"/>
                  <a:gd name="T65" fmla="*/ 191 h 406"/>
                  <a:gd name="T66" fmla="*/ 412 w 413"/>
                  <a:gd name="T67" fmla="*/ 182 h 406"/>
                  <a:gd name="T68" fmla="*/ 408 w 413"/>
                  <a:gd name="T69" fmla="*/ 175 h 406"/>
                  <a:gd name="T70" fmla="*/ 404 w 413"/>
                  <a:gd name="T71" fmla="*/ 17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3" h="406">
                    <a:moveTo>
                      <a:pt x="404" y="171"/>
                    </a:moveTo>
                    <a:lnTo>
                      <a:pt x="206" y="0"/>
                    </a:lnTo>
                    <a:lnTo>
                      <a:pt x="10" y="171"/>
                    </a:lnTo>
                    <a:lnTo>
                      <a:pt x="6" y="175"/>
                    </a:lnTo>
                    <a:lnTo>
                      <a:pt x="1" y="182"/>
                    </a:lnTo>
                    <a:lnTo>
                      <a:pt x="0" y="191"/>
                    </a:lnTo>
                    <a:lnTo>
                      <a:pt x="0" y="390"/>
                    </a:lnTo>
                    <a:lnTo>
                      <a:pt x="0" y="396"/>
                    </a:lnTo>
                    <a:lnTo>
                      <a:pt x="3" y="400"/>
                    </a:lnTo>
                    <a:lnTo>
                      <a:pt x="7" y="403"/>
                    </a:lnTo>
                    <a:lnTo>
                      <a:pt x="11" y="405"/>
                    </a:lnTo>
                    <a:lnTo>
                      <a:pt x="16" y="406"/>
                    </a:lnTo>
                    <a:lnTo>
                      <a:pt x="139" y="406"/>
                    </a:lnTo>
                    <a:lnTo>
                      <a:pt x="139" y="249"/>
                    </a:lnTo>
                    <a:lnTo>
                      <a:pt x="140" y="245"/>
                    </a:lnTo>
                    <a:lnTo>
                      <a:pt x="142" y="240"/>
                    </a:lnTo>
                    <a:lnTo>
                      <a:pt x="146" y="237"/>
                    </a:lnTo>
                    <a:lnTo>
                      <a:pt x="150" y="235"/>
                    </a:lnTo>
                    <a:lnTo>
                      <a:pt x="155" y="234"/>
                    </a:lnTo>
                    <a:lnTo>
                      <a:pt x="258" y="234"/>
                    </a:lnTo>
                    <a:lnTo>
                      <a:pt x="264" y="235"/>
                    </a:lnTo>
                    <a:lnTo>
                      <a:pt x="268" y="237"/>
                    </a:lnTo>
                    <a:lnTo>
                      <a:pt x="271" y="240"/>
                    </a:lnTo>
                    <a:lnTo>
                      <a:pt x="274" y="245"/>
                    </a:lnTo>
                    <a:lnTo>
                      <a:pt x="274" y="249"/>
                    </a:lnTo>
                    <a:lnTo>
                      <a:pt x="274" y="406"/>
                    </a:lnTo>
                    <a:lnTo>
                      <a:pt x="397" y="406"/>
                    </a:lnTo>
                    <a:lnTo>
                      <a:pt x="403" y="405"/>
                    </a:lnTo>
                    <a:lnTo>
                      <a:pt x="407" y="403"/>
                    </a:lnTo>
                    <a:lnTo>
                      <a:pt x="410" y="400"/>
                    </a:lnTo>
                    <a:lnTo>
                      <a:pt x="413" y="396"/>
                    </a:lnTo>
                    <a:lnTo>
                      <a:pt x="413" y="390"/>
                    </a:lnTo>
                    <a:lnTo>
                      <a:pt x="413" y="191"/>
                    </a:lnTo>
                    <a:lnTo>
                      <a:pt x="412" y="182"/>
                    </a:lnTo>
                    <a:lnTo>
                      <a:pt x="408" y="175"/>
                    </a:lnTo>
                    <a:lnTo>
                      <a:pt x="404"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lumMod val="65000"/>
                      <a:lumOff val="35000"/>
                    </a:prstClr>
                  </a:solidFill>
                </a:endParaRPr>
              </a:p>
            </p:txBody>
          </p:sp>
        </p:grpSp>
        <p:sp>
          <p:nvSpPr>
            <p:cNvPr id="37" name="TextBox 36"/>
            <p:cNvSpPr txBox="1"/>
            <p:nvPr/>
          </p:nvSpPr>
          <p:spPr>
            <a:xfrm>
              <a:off x="5770278" y="1845422"/>
              <a:ext cx="2489327" cy="353933"/>
            </a:xfrm>
            <a:prstGeom prst="rect">
              <a:avLst/>
            </a:prstGeom>
            <a:noFill/>
          </p:spPr>
          <p:txBody>
            <a:bodyPr wrap="square" lIns="45711" tIns="22855" rIns="45711" bIns="22855" rtlCol="0">
              <a:spAutoFit/>
            </a:bodyPr>
            <a:lstStyle/>
            <a:p>
              <a:pPr>
                <a:buClr>
                  <a:srgbClr val="44546A"/>
                </a:buClr>
              </a:pPr>
              <a:r>
                <a:rPr lang="en-US" sz="2000" b="1" dirty="0">
                  <a:solidFill>
                    <a:srgbClr val="44546A"/>
                  </a:solidFill>
                  <a:latin typeface="Open Sans" panose="020B0606030504020204" pitchFamily="34" charset="0"/>
                  <a:ea typeface="Open Sans" panose="020B0606030504020204" pitchFamily="34" charset="0"/>
                  <a:cs typeface="Open Sans" panose="020B0606030504020204" pitchFamily="34" charset="0"/>
                </a:rPr>
                <a:t>Home safety check</a:t>
              </a:r>
            </a:p>
          </p:txBody>
        </p:sp>
      </p:grpSp>
      <p:grpSp>
        <p:nvGrpSpPr>
          <p:cNvPr id="40" name="Group 39"/>
          <p:cNvGrpSpPr/>
          <p:nvPr/>
        </p:nvGrpSpPr>
        <p:grpSpPr>
          <a:xfrm>
            <a:off x="5831251" y="6537119"/>
            <a:ext cx="528691" cy="134678"/>
            <a:chOff x="5841888" y="6443197"/>
            <a:chExt cx="528691" cy="134678"/>
          </a:xfrm>
          <a:solidFill>
            <a:schemeClr val="accent2"/>
          </a:solidFill>
        </p:grpSpPr>
        <p:sp>
          <p:nvSpPr>
            <p:cNvPr id="41" name="Freeform 5"/>
            <p:cNvSpPr>
              <a:spLocks noEditPoints="1"/>
            </p:cNvSpPr>
            <p:nvPr userDrawn="1"/>
          </p:nvSpPr>
          <p:spPr bwMode="auto">
            <a:xfrm>
              <a:off x="5841888" y="6443197"/>
              <a:ext cx="496424" cy="134678"/>
            </a:xfrm>
            <a:custGeom>
              <a:avLst/>
              <a:gdLst>
                <a:gd name="T0" fmla="*/ 610 w 1071"/>
                <a:gd name="T1" fmla="*/ 283 h 288"/>
                <a:gd name="T2" fmla="*/ 486 w 1071"/>
                <a:gd name="T3" fmla="*/ 216 h 288"/>
                <a:gd name="T4" fmla="*/ 462 w 1071"/>
                <a:gd name="T5" fmla="*/ 108 h 288"/>
                <a:gd name="T6" fmla="*/ 518 w 1071"/>
                <a:gd name="T7" fmla="*/ 0 h 288"/>
                <a:gd name="T8" fmla="*/ 558 w 1071"/>
                <a:gd name="T9" fmla="*/ 60 h 288"/>
                <a:gd name="T10" fmla="*/ 603 w 1071"/>
                <a:gd name="T11" fmla="*/ 108 h 288"/>
                <a:gd name="T12" fmla="*/ 557 w 1071"/>
                <a:gd name="T13" fmla="*/ 195 h 288"/>
                <a:gd name="T14" fmla="*/ 607 w 1071"/>
                <a:gd name="T15" fmla="*/ 233 h 288"/>
                <a:gd name="T16" fmla="*/ 844 w 1071"/>
                <a:gd name="T17" fmla="*/ 135 h 288"/>
                <a:gd name="T18" fmla="*/ 638 w 1071"/>
                <a:gd name="T19" fmla="*/ 60 h 288"/>
                <a:gd name="T20" fmla="*/ 638 w 1071"/>
                <a:gd name="T21" fmla="*/ 283 h 288"/>
                <a:gd name="T22" fmla="*/ 710 w 1071"/>
                <a:gd name="T23" fmla="*/ 179 h 288"/>
                <a:gd name="T24" fmla="*/ 739 w 1071"/>
                <a:gd name="T25" fmla="*/ 99 h 288"/>
                <a:gd name="T26" fmla="*/ 774 w 1071"/>
                <a:gd name="T27" fmla="*/ 179 h 288"/>
                <a:gd name="T28" fmla="*/ 847 w 1071"/>
                <a:gd name="T29" fmla="*/ 283 h 288"/>
                <a:gd name="T30" fmla="*/ 340 w 1071"/>
                <a:gd name="T31" fmla="*/ 189 h 288"/>
                <a:gd name="T32" fmla="*/ 311 w 1071"/>
                <a:gd name="T33" fmla="*/ 190 h 288"/>
                <a:gd name="T34" fmla="*/ 431 w 1071"/>
                <a:gd name="T35" fmla="*/ 226 h 288"/>
                <a:gd name="T36" fmla="*/ 360 w 1071"/>
                <a:gd name="T37" fmla="*/ 288 h 288"/>
                <a:gd name="T38" fmla="*/ 195 w 1071"/>
                <a:gd name="T39" fmla="*/ 187 h 288"/>
                <a:gd name="T40" fmla="*/ 198 w 1071"/>
                <a:gd name="T41" fmla="*/ 283 h 288"/>
                <a:gd name="T42" fmla="*/ 0 w 1071"/>
                <a:gd name="T43" fmla="*/ 215 h 288"/>
                <a:gd name="T44" fmla="*/ 126 w 1071"/>
                <a:gd name="T45" fmla="*/ 148 h 288"/>
                <a:gd name="T46" fmla="*/ 84 w 1071"/>
                <a:gd name="T47" fmla="*/ 99 h 288"/>
                <a:gd name="T48" fmla="*/ 20 w 1071"/>
                <a:gd name="T49" fmla="*/ 65 h 288"/>
                <a:gd name="T50" fmla="*/ 197 w 1071"/>
                <a:gd name="T51" fmla="*/ 138 h 288"/>
                <a:gd name="T52" fmla="*/ 237 w 1071"/>
                <a:gd name="T53" fmla="*/ 149 h 288"/>
                <a:gd name="T54" fmla="*/ 445 w 1071"/>
                <a:gd name="T55" fmla="*/ 120 h 288"/>
                <a:gd name="T56" fmla="*/ 125 w 1071"/>
                <a:gd name="T57" fmla="*/ 242 h 288"/>
                <a:gd name="T58" fmla="*/ 115 w 1071"/>
                <a:gd name="T59" fmla="*/ 186 h 288"/>
                <a:gd name="T60" fmla="*/ 104 w 1071"/>
                <a:gd name="T61" fmla="*/ 244 h 288"/>
                <a:gd name="T62" fmla="*/ 332 w 1071"/>
                <a:gd name="T63" fmla="*/ 151 h 288"/>
                <a:gd name="T64" fmla="*/ 350 w 1071"/>
                <a:gd name="T65" fmla="*/ 95 h 288"/>
                <a:gd name="T66" fmla="*/ 311 w 1071"/>
                <a:gd name="T67" fmla="*/ 150 h 288"/>
                <a:gd name="T68" fmla="*/ 1071 w 1071"/>
                <a:gd name="T69" fmla="*/ 283 h 288"/>
                <a:gd name="T70" fmla="*/ 873 w 1071"/>
                <a:gd name="T71" fmla="*/ 215 h 288"/>
                <a:gd name="T72" fmla="*/ 999 w 1071"/>
                <a:gd name="T73" fmla="*/ 148 h 288"/>
                <a:gd name="T74" fmla="*/ 958 w 1071"/>
                <a:gd name="T75" fmla="*/ 99 h 288"/>
                <a:gd name="T76" fmla="*/ 893 w 1071"/>
                <a:gd name="T77" fmla="*/ 65 h 288"/>
                <a:gd name="T78" fmla="*/ 1070 w 1071"/>
                <a:gd name="T79" fmla="*/ 138 h 288"/>
                <a:gd name="T80" fmla="*/ 1071 w 1071"/>
                <a:gd name="T81" fmla="*/ 283 h 288"/>
                <a:gd name="T82" fmla="*/ 998 w 1071"/>
                <a:gd name="T83" fmla="*/ 186 h 288"/>
                <a:gd name="T84" fmla="*/ 943 w 1071"/>
                <a:gd name="T85" fmla="*/ 216 h 288"/>
                <a:gd name="T86" fmla="*/ 998 w 1071"/>
                <a:gd name="T87"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88">
                  <a:moveTo>
                    <a:pt x="607" y="233"/>
                  </a:moveTo>
                  <a:cubicBezTo>
                    <a:pt x="610" y="283"/>
                    <a:pt x="610" y="283"/>
                    <a:pt x="610" y="283"/>
                  </a:cubicBezTo>
                  <a:cubicBezTo>
                    <a:pt x="604" y="284"/>
                    <a:pt x="587" y="288"/>
                    <a:pt x="562" y="288"/>
                  </a:cubicBezTo>
                  <a:cubicBezTo>
                    <a:pt x="513" y="288"/>
                    <a:pt x="486" y="267"/>
                    <a:pt x="486" y="216"/>
                  </a:cubicBezTo>
                  <a:cubicBezTo>
                    <a:pt x="486" y="176"/>
                    <a:pt x="487" y="132"/>
                    <a:pt x="488" y="108"/>
                  </a:cubicBezTo>
                  <a:cubicBezTo>
                    <a:pt x="462" y="108"/>
                    <a:pt x="462" y="108"/>
                    <a:pt x="462" y="108"/>
                  </a:cubicBezTo>
                  <a:cubicBezTo>
                    <a:pt x="462" y="97"/>
                    <a:pt x="462" y="82"/>
                    <a:pt x="462" y="70"/>
                  </a:cubicBezTo>
                  <a:cubicBezTo>
                    <a:pt x="500" y="64"/>
                    <a:pt x="513" y="42"/>
                    <a:pt x="518" y="0"/>
                  </a:cubicBezTo>
                  <a:cubicBezTo>
                    <a:pt x="561" y="0"/>
                    <a:pt x="561" y="0"/>
                    <a:pt x="561" y="0"/>
                  </a:cubicBezTo>
                  <a:cubicBezTo>
                    <a:pt x="559" y="17"/>
                    <a:pt x="558" y="43"/>
                    <a:pt x="558" y="60"/>
                  </a:cubicBezTo>
                  <a:cubicBezTo>
                    <a:pt x="603" y="60"/>
                    <a:pt x="603" y="60"/>
                    <a:pt x="603" y="60"/>
                  </a:cubicBezTo>
                  <a:cubicBezTo>
                    <a:pt x="603" y="108"/>
                    <a:pt x="603" y="108"/>
                    <a:pt x="603" y="108"/>
                  </a:cubicBezTo>
                  <a:cubicBezTo>
                    <a:pt x="557" y="108"/>
                    <a:pt x="557" y="108"/>
                    <a:pt x="557" y="108"/>
                  </a:cubicBezTo>
                  <a:cubicBezTo>
                    <a:pt x="557" y="195"/>
                    <a:pt x="557" y="195"/>
                    <a:pt x="557" y="195"/>
                  </a:cubicBezTo>
                  <a:cubicBezTo>
                    <a:pt x="557" y="229"/>
                    <a:pt x="564" y="238"/>
                    <a:pt x="587" y="238"/>
                  </a:cubicBezTo>
                  <a:cubicBezTo>
                    <a:pt x="594" y="238"/>
                    <a:pt x="603" y="236"/>
                    <a:pt x="607" y="233"/>
                  </a:cubicBezTo>
                  <a:close/>
                  <a:moveTo>
                    <a:pt x="844" y="179"/>
                  </a:moveTo>
                  <a:cubicBezTo>
                    <a:pt x="844" y="160"/>
                    <a:pt x="844" y="135"/>
                    <a:pt x="844" y="135"/>
                  </a:cubicBezTo>
                  <a:cubicBezTo>
                    <a:pt x="844" y="78"/>
                    <a:pt x="820" y="53"/>
                    <a:pt x="749" y="53"/>
                  </a:cubicBezTo>
                  <a:cubicBezTo>
                    <a:pt x="710" y="53"/>
                    <a:pt x="682" y="60"/>
                    <a:pt x="638" y="60"/>
                  </a:cubicBezTo>
                  <a:cubicBezTo>
                    <a:pt x="641" y="99"/>
                    <a:pt x="641" y="149"/>
                    <a:pt x="640" y="179"/>
                  </a:cubicBezTo>
                  <a:cubicBezTo>
                    <a:pt x="641" y="210"/>
                    <a:pt x="639" y="265"/>
                    <a:pt x="638" y="283"/>
                  </a:cubicBezTo>
                  <a:cubicBezTo>
                    <a:pt x="713" y="283"/>
                    <a:pt x="713" y="283"/>
                    <a:pt x="713" y="283"/>
                  </a:cubicBezTo>
                  <a:cubicBezTo>
                    <a:pt x="712" y="265"/>
                    <a:pt x="710" y="214"/>
                    <a:pt x="710" y="179"/>
                  </a:cubicBezTo>
                  <a:cubicBezTo>
                    <a:pt x="710" y="159"/>
                    <a:pt x="711" y="135"/>
                    <a:pt x="711" y="103"/>
                  </a:cubicBezTo>
                  <a:cubicBezTo>
                    <a:pt x="719" y="100"/>
                    <a:pt x="728" y="99"/>
                    <a:pt x="739" y="99"/>
                  </a:cubicBezTo>
                  <a:cubicBezTo>
                    <a:pt x="765" y="99"/>
                    <a:pt x="774" y="111"/>
                    <a:pt x="774" y="145"/>
                  </a:cubicBezTo>
                  <a:cubicBezTo>
                    <a:pt x="774" y="145"/>
                    <a:pt x="774" y="166"/>
                    <a:pt x="774" y="179"/>
                  </a:cubicBezTo>
                  <a:cubicBezTo>
                    <a:pt x="774" y="210"/>
                    <a:pt x="773" y="265"/>
                    <a:pt x="772" y="283"/>
                  </a:cubicBezTo>
                  <a:cubicBezTo>
                    <a:pt x="847" y="283"/>
                    <a:pt x="847" y="283"/>
                    <a:pt x="847" y="283"/>
                  </a:cubicBezTo>
                  <a:cubicBezTo>
                    <a:pt x="845" y="265"/>
                    <a:pt x="844" y="214"/>
                    <a:pt x="844" y="179"/>
                  </a:cubicBezTo>
                  <a:close/>
                  <a:moveTo>
                    <a:pt x="340" y="189"/>
                  </a:moveTo>
                  <a:cubicBezTo>
                    <a:pt x="332" y="189"/>
                    <a:pt x="318" y="189"/>
                    <a:pt x="311" y="188"/>
                  </a:cubicBezTo>
                  <a:cubicBezTo>
                    <a:pt x="311" y="190"/>
                    <a:pt x="311" y="190"/>
                    <a:pt x="311" y="190"/>
                  </a:cubicBezTo>
                  <a:cubicBezTo>
                    <a:pt x="311" y="222"/>
                    <a:pt x="332" y="242"/>
                    <a:pt x="371" y="242"/>
                  </a:cubicBezTo>
                  <a:cubicBezTo>
                    <a:pt x="395" y="242"/>
                    <a:pt x="416" y="235"/>
                    <a:pt x="431" y="226"/>
                  </a:cubicBezTo>
                  <a:cubicBezTo>
                    <a:pt x="434" y="276"/>
                    <a:pt x="434" y="276"/>
                    <a:pt x="434" y="276"/>
                  </a:cubicBezTo>
                  <a:cubicBezTo>
                    <a:pt x="419" y="283"/>
                    <a:pt x="389" y="288"/>
                    <a:pt x="360" y="288"/>
                  </a:cubicBezTo>
                  <a:cubicBezTo>
                    <a:pt x="281" y="288"/>
                    <a:pt x="243" y="261"/>
                    <a:pt x="237" y="188"/>
                  </a:cubicBezTo>
                  <a:cubicBezTo>
                    <a:pt x="228" y="187"/>
                    <a:pt x="214" y="187"/>
                    <a:pt x="195" y="187"/>
                  </a:cubicBezTo>
                  <a:cubicBezTo>
                    <a:pt x="195" y="200"/>
                    <a:pt x="194" y="211"/>
                    <a:pt x="194" y="220"/>
                  </a:cubicBezTo>
                  <a:cubicBezTo>
                    <a:pt x="194" y="238"/>
                    <a:pt x="195" y="265"/>
                    <a:pt x="198" y="283"/>
                  </a:cubicBezTo>
                  <a:cubicBezTo>
                    <a:pt x="154" y="283"/>
                    <a:pt x="121" y="288"/>
                    <a:pt x="87" y="288"/>
                  </a:cubicBezTo>
                  <a:cubicBezTo>
                    <a:pt x="22" y="288"/>
                    <a:pt x="0" y="261"/>
                    <a:pt x="0" y="215"/>
                  </a:cubicBezTo>
                  <a:cubicBezTo>
                    <a:pt x="0" y="171"/>
                    <a:pt x="36" y="147"/>
                    <a:pt x="115" y="147"/>
                  </a:cubicBezTo>
                  <a:cubicBezTo>
                    <a:pt x="118" y="147"/>
                    <a:pt x="123" y="147"/>
                    <a:pt x="126" y="148"/>
                  </a:cubicBezTo>
                  <a:cubicBezTo>
                    <a:pt x="126" y="143"/>
                    <a:pt x="126" y="143"/>
                    <a:pt x="126" y="143"/>
                  </a:cubicBezTo>
                  <a:cubicBezTo>
                    <a:pt x="126" y="112"/>
                    <a:pt x="116" y="99"/>
                    <a:pt x="84" y="99"/>
                  </a:cubicBezTo>
                  <a:cubicBezTo>
                    <a:pt x="62" y="99"/>
                    <a:pt x="38" y="107"/>
                    <a:pt x="23" y="115"/>
                  </a:cubicBezTo>
                  <a:cubicBezTo>
                    <a:pt x="20" y="65"/>
                    <a:pt x="20" y="65"/>
                    <a:pt x="20" y="65"/>
                  </a:cubicBezTo>
                  <a:cubicBezTo>
                    <a:pt x="38" y="58"/>
                    <a:pt x="68" y="53"/>
                    <a:pt x="102" y="53"/>
                  </a:cubicBezTo>
                  <a:cubicBezTo>
                    <a:pt x="171" y="53"/>
                    <a:pt x="197" y="75"/>
                    <a:pt x="197" y="138"/>
                  </a:cubicBezTo>
                  <a:cubicBezTo>
                    <a:pt x="197" y="141"/>
                    <a:pt x="197" y="145"/>
                    <a:pt x="197" y="148"/>
                  </a:cubicBezTo>
                  <a:cubicBezTo>
                    <a:pt x="213" y="148"/>
                    <a:pt x="226" y="149"/>
                    <a:pt x="237" y="149"/>
                  </a:cubicBezTo>
                  <a:cubicBezTo>
                    <a:pt x="244" y="87"/>
                    <a:pt x="275" y="53"/>
                    <a:pt x="352" y="53"/>
                  </a:cubicBezTo>
                  <a:cubicBezTo>
                    <a:pt x="416" y="53"/>
                    <a:pt x="445" y="80"/>
                    <a:pt x="445" y="120"/>
                  </a:cubicBezTo>
                  <a:cubicBezTo>
                    <a:pt x="445" y="167"/>
                    <a:pt x="410" y="189"/>
                    <a:pt x="340" y="189"/>
                  </a:cubicBezTo>
                  <a:close/>
                  <a:moveTo>
                    <a:pt x="125" y="242"/>
                  </a:moveTo>
                  <a:cubicBezTo>
                    <a:pt x="124" y="226"/>
                    <a:pt x="124" y="205"/>
                    <a:pt x="125" y="186"/>
                  </a:cubicBezTo>
                  <a:cubicBezTo>
                    <a:pt x="122" y="186"/>
                    <a:pt x="118" y="186"/>
                    <a:pt x="115" y="186"/>
                  </a:cubicBezTo>
                  <a:cubicBezTo>
                    <a:pt x="82" y="186"/>
                    <a:pt x="69" y="197"/>
                    <a:pt x="69" y="216"/>
                  </a:cubicBezTo>
                  <a:cubicBezTo>
                    <a:pt x="69" y="236"/>
                    <a:pt x="80" y="244"/>
                    <a:pt x="104" y="244"/>
                  </a:cubicBezTo>
                  <a:cubicBezTo>
                    <a:pt x="111" y="244"/>
                    <a:pt x="119" y="243"/>
                    <a:pt x="125" y="242"/>
                  </a:cubicBezTo>
                  <a:close/>
                  <a:moveTo>
                    <a:pt x="332" y="151"/>
                  </a:moveTo>
                  <a:cubicBezTo>
                    <a:pt x="362" y="151"/>
                    <a:pt x="377" y="141"/>
                    <a:pt x="377" y="119"/>
                  </a:cubicBezTo>
                  <a:cubicBezTo>
                    <a:pt x="377" y="103"/>
                    <a:pt x="366" y="95"/>
                    <a:pt x="350" y="95"/>
                  </a:cubicBezTo>
                  <a:cubicBezTo>
                    <a:pt x="321" y="95"/>
                    <a:pt x="311" y="118"/>
                    <a:pt x="311" y="149"/>
                  </a:cubicBezTo>
                  <a:cubicBezTo>
                    <a:pt x="311" y="150"/>
                    <a:pt x="311" y="150"/>
                    <a:pt x="311" y="150"/>
                  </a:cubicBezTo>
                  <a:cubicBezTo>
                    <a:pt x="317" y="151"/>
                    <a:pt x="325" y="151"/>
                    <a:pt x="332" y="151"/>
                  </a:cubicBezTo>
                  <a:close/>
                  <a:moveTo>
                    <a:pt x="1071" y="283"/>
                  </a:moveTo>
                  <a:cubicBezTo>
                    <a:pt x="1028" y="283"/>
                    <a:pt x="994" y="288"/>
                    <a:pt x="960" y="288"/>
                  </a:cubicBezTo>
                  <a:cubicBezTo>
                    <a:pt x="896" y="288"/>
                    <a:pt x="873" y="261"/>
                    <a:pt x="873" y="215"/>
                  </a:cubicBezTo>
                  <a:cubicBezTo>
                    <a:pt x="873" y="171"/>
                    <a:pt x="909" y="147"/>
                    <a:pt x="988" y="147"/>
                  </a:cubicBezTo>
                  <a:cubicBezTo>
                    <a:pt x="991" y="147"/>
                    <a:pt x="997" y="147"/>
                    <a:pt x="999" y="148"/>
                  </a:cubicBezTo>
                  <a:cubicBezTo>
                    <a:pt x="999" y="143"/>
                    <a:pt x="999" y="143"/>
                    <a:pt x="999" y="143"/>
                  </a:cubicBezTo>
                  <a:cubicBezTo>
                    <a:pt x="999" y="112"/>
                    <a:pt x="989" y="99"/>
                    <a:pt x="958" y="99"/>
                  </a:cubicBezTo>
                  <a:cubicBezTo>
                    <a:pt x="935" y="99"/>
                    <a:pt x="912" y="107"/>
                    <a:pt x="896" y="115"/>
                  </a:cubicBezTo>
                  <a:cubicBezTo>
                    <a:pt x="893" y="65"/>
                    <a:pt x="893" y="65"/>
                    <a:pt x="893" y="65"/>
                  </a:cubicBezTo>
                  <a:cubicBezTo>
                    <a:pt x="911" y="58"/>
                    <a:pt x="941" y="53"/>
                    <a:pt x="975" y="53"/>
                  </a:cubicBezTo>
                  <a:cubicBezTo>
                    <a:pt x="1044" y="53"/>
                    <a:pt x="1070" y="75"/>
                    <a:pt x="1070" y="138"/>
                  </a:cubicBezTo>
                  <a:cubicBezTo>
                    <a:pt x="1070" y="171"/>
                    <a:pt x="1068" y="200"/>
                    <a:pt x="1068" y="220"/>
                  </a:cubicBezTo>
                  <a:cubicBezTo>
                    <a:pt x="1068" y="238"/>
                    <a:pt x="1068" y="265"/>
                    <a:pt x="1071" y="283"/>
                  </a:cubicBezTo>
                  <a:close/>
                  <a:moveTo>
                    <a:pt x="998" y="242"/>
                  </a:moveTo>
                  <a:cubicBezTo>
                    <a:pt x="997" y="226"/>
                    <a:pt x="998" y="205"/>
                    <a:pt x="998" y="186"/>
                  </a:cubicBezTo>
                  <a:cubicBezTo>
                    <a:pt x="995" y="186"/>
                    <a:pt x="991" y="186"/>
                    <a:pt x="988" y="186"/>
                  </a:cubicBezTo>
                  <a:cubicBezTo>
                    <a:pt x="956" y="186"/>
                    <a:pt x="943" y="197"/>
                    <a:pt x="943" y="216"/>
                  </a:cubicBezTo>
                  <a:cubicBezTo>
                    <a:pt x="943" y="236"/>
                    <a:pt x="953" y="244"/>
                    <a:pt x="977" y="244"/>
                  </a:cubicBezTo>
                  <a:cubicBezTo>
                    <a:pt x="984" y="244"/>
                    <a:pt x="993" y="243"/>
                    <a:pt x="998" y="2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Freeform 6"/>
            <p:cNvSpPr>
              <a:spLocks noChangeAspect="1" noEditPoints="1"/>
            </p:cNvSpPr>
            <p:nvPr userDrawn="1"/>
          </p:nvSpPr>
          <p:spPr bwMode="auto">
            <a:xfrm>
              <a:off x="6346127" y="6468230"/>
              <a:ext cx="24452" cy="26333"/>
            </a:xfrm>
            <a:custGeom>
              <a:avLst/>
              <a:gdLst>
                <a:gd name="T0" fmla="*/ 5 w 37"/>
                <a:gd name="T1" fmla="*/ 33 h 39"/>
                <a:gd name="T2" fmla="*/ 1 w 37"/>
                <a:gd name="T3" fmla="*/ 27 h 39"/>
                <a:gd name="T4" fmla="*/ 0 w 37"/>
                <a:gd name="T5" fmla="*/ 20 h 39"/>
                <a:gd name="T6" fmla="*/ 1 w 37"/>
                <a:gd name="T7" fmla="*/ 12 h 39"/>
                <a:gd name="T8" fmla="*/ 5 w 37"/>
                <a:gd name="T9" fmla="*/ 6 h 39"/>
                <a:gd name="T10" fmla="*/ 11 w 37"/>
                <a:gd name="T11" fmla="*/ 2 h 39"/>
                <a:gd name="T12" fmla="*/ 18 w 37"/>
                <a:gd name="T13" fmla="*/ 0 h 39"/>
                <a:gd name="T14" fmla="*/ 26 w 37"/>
                <a:gd name="T15" fmla="*/ 2 h 39"/>
                <a:gd name="T16" fmla="*/ 32 w 37"/>
                <a:gd name="T17" fmla="*/ 6 h 39"/>
                <a:gd name="T18" fmla="*/ 36 w 37"/>
                <a:gd name="T19" fmla="*/ 12 h 39"/>
                <a:gd name="T20" fmla="*/ 37 w 37"/>
                <a:gd name="T21" fmla="*/ 20 h 39"/>
                <a:gd name="T22" fmla="*/ 36 w 37"/>
                <a:gd name="T23" fmla="*/ 27 h 39"/>
                <a:gd name="T24" fmla="*/ 32 w 37"/>
                <a:gd name="T25" fmla="*/ 33 h 39"/>
                <a:gd name="T26" fmla="*/ 26 w 37"/>
                <a:gd name="T27" fmla="*/ 38 h 39"/>
                <a:gd name="T28" fmla="*/ 18 w 37"/>
                <a:gd name="T29" fmla="*/ 39 h 39"/>
                <a:gd name="T30" fmla="*/ 11 w 37"/>
                <a:gd name="T31" fmla="*/ 38 h 39"/>
                <a:gd name="T32" fmla="*/ 5 w 37"/>
                <a:gd name="T33" fmla="*/ 33 h 39"/>
                <a:gd name="T34" fmla="*/ 12 w 37"/>
                <a:gd name="T35" fmla="*/ 35 h 39"/>
                <a:gd name="T36" fmla="*/ 18 w 37"/>
                <a:gd name="T37" fmla="*/ 36 h 39"/>
                <a:gd name="T38" fmla="*/ 25 w 37"/>
                <a:gd name="T39" fmla="*/ 35 h 39"/>
                <a:gd name="T40" fmla="*/ 30 w 37"/>
                <a:gd name="T41" fmla="*/ 31 h 39"/>
                <a:gd name="T42" fmla="*/ 33 w 37"/>
                <a:gd name="T43" fmla="*/ 26 h 39"/>
                <a:gd name="T44" fmla="*/ 34 w 37"/>
                <a:gd name="T45" fmla="*/ 20 h 39"/>
                <a:gd name="T46" fmla="*/ 33 w 37"/>
                <a:gd name="T47" fmla="*/ 13 h 39"/>
                <a:gd name="T48" fmla="*/ 30 w 37"/>
                <a:gd name="T49" fmla="*/ 8 h 39"/>
                <a:gd name="T50" fmla="*/ 25 w 37"/>
                <a:gd name="T51" fmla="*/ 5 h 39"/>
                <a:gd name="T52" fmla="*/ 18 w 37"/>
                <a:gd name="T53" fmla="*/ 3 h 39"/>
                <a:gd name="T54" fmla="*/ 12 w 37"/>
                <a:gd name="T55" fmla="*/ 5 h 39"/>
                <a:gd name="T56" fmla="*/ 7 w 37"/>
                <a:gd name="T57" fmla="*/ 8 h 39"/>
                <a:gd name="T58" fmla="*/ 4 w 37"/>
                <a:gd name="T59" fmla="*/ 13 h 39"/>
                <a:gd name="T60" fmla="*/ 3 w 37"/>
                <a:gd name="T61" fmla="*/ 20 h 39"/>
                <a:gd name="T62" fmla="*/ 5 w 37"/>
                <a:gd name="T63" fmla="*/ 29 h 39"/>
                <a:gd name="T64" fmla="*/ 12 w 37"/>
                <a:gd name="T65" fmla="*/ 35 h 39"/>
                <a:gd name="T66" fmla="*/ 11 w 37"/>
                <a:gd name="T67" fmla="*/ 8 h 39"/>
                <a:gd name="T68" fmla="*/ 15 w 37"/>
                <a:gd name="T69" fmla="*/ 7 h 39"/>
                <a:gd name="T70" fmla="*/ 18 w 37"/>
                <a:gd name="T71" fmla="*/ 7 h 39"/>
                <a:gd name="T72" fmla="*/ 25 w 37"/>
                <a:gd name="T73" fmla="*/ 9 h 39"/>
                <a:gd name="T74" fmla="*/ 27 w 37"/>
                <a:gd name="T75" fmla="*/ 14 h 39"/>
                <a:gd name="T76" fmla="*/ 27 w 37"/>
                <a:gd name="T77" fmla="*/ 17 h 39"/>
                <a:gd name="T78" fmla="*/ 25 w 37"/>
                <a:gd name="T79" fmla="*/ 19 h 39"/>
                <a:gd name="T80" fmla="*/ 24 w 37"/>
                <a:gd name="T81" fmla="*/ 21 h 39"/>
                <a:gd name="T82" fmla="*/ 22 w 37"/>
                <a:gd name="T83" fmla="*/ 21 h 39"/>
                <a:gd name="T84" fmla="*/ 22 w 37"/>
                <a:gd name="T85" fmla="*/ 21 h 39"/>
                <a:gd name="T86" fmla="*/ 28 w 37"/>
                <a:gd name="T87" fmla="*/ 31 h 39"/>
                <a:gd name="T88" fmla="*/ 27 w 37"/>
                <a:gd name="T89" fmla="*/ 31 h 39"/>
                <a:gd name="T90" fmla="*/ 26 w 37"/>
                <a:gd name="T91" fmla="*/ 31 h 39"/>
                <a:gd name="T92" fmla="*/ 24 w 37"/>
                <a:gd name="T93" fmla="*/ 31 h 39"/>
                <a:gd name="T94" fmla="*/ 23 w 37"/>
                <a:gd name="T95" fmla="*/ 30 h 39"/>
                <a:gd name="T96" fmla="*/ 18 w 37"/>
                <a:gd name="T97" fmla="*/ 22 h 39"/>
                <a:gd name="T98" fmla="*/ 15 w 37"/>
                <a:gd name="T99" fmla="*/ 22 h 39"/>
                <a:gd name="T100" fmla="*/ 15 w 37"/>
                <a:gd name="T101" fmla="*/ 31 h 39"/>
                <a:gd name="T102" fmla="*/ 11 w 37"/>
                <a:gd name="T103" fmla="*/ 31 h 39"/>
                <a:gd name="T104" fmla="*/ 11 w 37"/>
                <a:gd name="T105" fmla="*/ 8 h 39"/>
                <a:gd name="T106" fmla="*/ 19 w 37"/>
                <a:gd name="T107" fmla="*/ 19 h 39"/>
                <a:gd name="T108" fmla="*/ 23 w 37"/>
                <a:gd name="T109" fmla="*/ 14 h 39"/>
                <a:gd name="T110" fmla="*/ 22 w 37"/>
                <a:gd name="T111" fmla="*/ 12 h 39"/>
                <a:gd name="T112" fmla="*/ 18 w 37"/>
                <a:gd name="T113" fmla="*/ 11 h 39"/>
                <a:gd name="T114" fmla="*/ 16 w 37"/>
                <a:gd name="T115" fmla="*/ 11 h 39"/>
                <a:gd name="T116" fmla="*/ 15 w 37"/>
                <a:gd name="T117" fmla="*/ 11 h 39"/>
                <a:gd name="T118" fmla="*/ 15 w 37"/>
                <a:gd name="T119" fmla="*/ 11 h 39"/>
                <a:gd name="T120" fmla="*/ 15 w 37"/>
                <a:gd name="T121" fmla="*/ 19 h 39"/>
                <a:gd name="T122" fmla="*/ 19 w 37"/>
                <a:gd name="T1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9">
                  <a:moveTo>
                    <a:pt x="5" y="33"/>
                  </a:moveTo>
                  <a:cubicBezTo>
                    <a:pt x="3" y="32"/>
                    <a:pt x="2" y="30"/>
                    <a:pt x="1" y="27"/>
                  </a:cubicBezTo>
                  <a:cubicBezTo>
                    <a:pt x="0" y="25"/>
                    <a:pt x="0" y="22"/>
                    <a:pt x="0" y="20"/>
                  </a:cubicBezTo>
                  <a:cubicBezTo>
                    <a:pt x="0" y="17"/>
                    <a:pt x="0" y="14"/>
                    <a:pt x="1" y="12"/>
                  </a:cubicBezTo>
                  <a:cubicBezTo>
                    <a:pt x="2" y="10"/>
                    <a:pt x="3" y="8"/>
                    <a:pt x="5" y="6"/>
                  </a:cubicBezTo>
                  <a:cubicBezTo>
                    <a:pt x="6" y="4"/>
                    <a:pt x="8" y="3"/>
                    <a:pt x="11" y="2"/>
                  </a:cubicBezTo>
                  <a:cubicBezTo>
                    <a:pt x="13" y="1"/>
                    <a:pt x="15" y="0"/>
                    <a:pt x="18" y="0"/>
                  </a:cubicBezTo>
                  <a:cubicBezTo>
                    <a:pt x="21" y="0"/>
                    <a:pt x="24" y="1"/>
                    <a:pt x="26" y="2"/>
                  </a:cubicBezTo>
                  <a:cubicBezTo>
                    <a:pt x="29" y="3"/>
                    <a:pt x="30" y="4"/>
                    <a:pt x="32" y="6"/>
                  </a:cubicBezTo>
                  <a:cubicBezTo>
                    <a:pt x="34" y="8"/>
                    <a:pt x="35" y="10"/>
                    <a:pt x="36" y="12"/>
                  </a:cubicBezTo>
                  <a:cubicBezTo>
                    <a:pt x="37" y="14"/>
                    <a:pt x="37" y="17"/>
                    <a:pt x="37" y="20"/>
                  </a:cubicBezTo>
                  <a:cubicBezTo>
                    <a:pt x="37" y="22"/>
                    <a:pt x="37" y="25"/>
                    <a:pt x="36" y="27"/>
                  </a:cubicBezTo>
                  <a:cubicBezTo>
                    <a:pt x="35" y="30"/>
                    <a:pt x="34" y="32"/>
                    <a:pt x="32" y="33"/>
                  </a:cubicBezTo>
                  <a:cubicBezTo>
                    <a:pt x="30" y="35"/>
                    <a:pt x="28" y="37"/>
                    <a:pt x="26" y="38"/>
                  </a:cubicBezTo>
                  <a:cubicBezTo>
                    <a:pt x="24" y="39"/>
                    <a:pt x="21" y="39"/>
                    <a:pt x="18" y="39"/>
                  </a:cubicBezTo>
                  <a:cubicBezTo>
                    <a:pt x="15" y="39"/>
                    <a:pt x="13" y="39"/>
                    <a:pt x="11" y="38"/>
                  </a:cubicBezTo>
                  <a:cubicBezTo>
                    <a:pt x="8" y="37"/>
                    <a:pt x="6" y="35"/>
                    <a:pt x="5" y="33"/>
                  </a:cubicBezTo>
                  <a:close/>
                  <a:moveTo>
                    <a:pt x="12" y="35"/>
                  </a:moveTo>
                  <a:cubicBezTo>
                    <a:pt x="14" y="36"/>
                    <a:pt x="16" y="36"/>
                    <a:pt x="18" y="36"/>
                  </a:cubicBezTo>
                  <a:cubicBezTo>
                    <a:pt x="21" y="36"/>
                    <a:pt x="23" y="36"/>
                    <a:pt x="25" y="35"/>
                  </a:cubicBezTo>
                  <a:cubicBezTo>
                    <a:pt x="27" y="34"/>
                    <a:pt x="28" y="33"/>
                    <a:pt x="30" y="31"/>
                  </a:cubicBezTo>
                  <a:cubicBezTo>
                    <a:pt x="31" y="30"/>
                    <a:pt x="32" y="28"/>
                    <a:pt x="33" y="26"/>
                  </a:cubicBezTo>
                  <a:cubicBezTo>
                    <a:pt x="33" y="24"/>
                    <a:pt x="34" y="22"/>
                    <a:pt x="34" y="20"/>
                  </a:cubicBezTo>
                  <a:cubicBezTo>
                    <a:pt x="34" y="17"/>
                    <a:pt x="33" y="15"/>
                    <a:pt x="33" y="13"/>
                  </a:cubicBezTo>
                  <a:cubicBezTo>
                    <a:pt x="32" y="11"/>
                    <a:pt x="31" y="10"/>
                    <a:pt x="30" y="8"/>
                  </a:cubicBezTo>
                  <a:cubicBezTo>
                    <a:pt x="28" y="7"/>
                    <a:pt x="27" y="5"/>
                    <a:pt x="25" y="5"/>
                  </a:cubicBezTo>
                  <a:cubicBezTo>
                    <a:pt x="23" y="4"/>
                    <a:pt x="21" y="3"/>
                    <a:pt x="18" y="3"/>
                  </a:cubicBezTo>
                  <a:cubicBezTo>
                    <a:pt x="16" y="3"/>
                    <a:pt x="14" y="4"/>
                    <a:pt x="12" y="5"/>
                  </a:cubicBezTo>
                  <a:cubicBezTo>
                    <a:pt x="10" y="5"/>
                    <a:pt x="9" y="7"/>
                    <a:pt x="7" y="8"/>
                  </a:cubicBezTo>
                  <a:cubicBezTo>
                    <a:pt x="6" y="10"/>
                    <a:pt x="5" y="11"/>
                    <a:pt x="4" y="13"/>
                  </a:cubicBezTo>
                  <a:cubicBezTo>
                    <a:pt x="4" y="15"/>
                    <a:pt x="3" y="17"/>
                    <a:pt x="3" y="20"/>
                  </a:cubicBezTo>
                  <a:cubicBezTo>
                    <a:pt x="3" y="23"/>
                    <a:pt x="4" y="26"/>
                    <a:pt x="5" y="29"/>
                  </a:cubicBezTo>
                  <a:cubicBezTo>
                    <a:pt x="7" y="31"/>
                    <a:pt x="9" y="33"/>
                    <a:pt x="12" y="35"/>
                  </a:cubicBezTo>
                  <a:close/>
                  <a:moveTo>
                    <a:pt x="11" y="8"/>
                  </a:moveTo>
                  <a:cubicBezTo>
                    <a:pt x="13" y="8"/>
                    <a:pt x="14" y="7"/>
                    <a:pt x="15" y="7"/>
                  </a:cubicBezTo>
                  <a:cubicBezTo>
                    <a:pt x="16" y="7"/>
                    <a:pt x="17" y="7"/>
                    <a:pt x="18" y="7"/>
                  </a:cubicBezTo>
                  <a:cubicBezTo>
                    <a:pt x="21" y="7"/>
                    <a:pt x="23" y="8"/>
                    <a:pt x="25" y="9"/>
                  </a:cubicBezTo>
                  <a:cubicBezTo>
                    <a:pt x="26" y="11"/>
                    <a:pt x="27" y="12"/>
                    <a:pt x="27" y="14"/>
                  </a:cubicBezTo>
                  <a:cubicBezTo>
                    <a:pt x="27" y="15"/>
                    <a:pt x="27" y="16"/>
                    <a:pt x="27" y="17"/>
                  </a:cubicBezTo>
                  <a:cubicBezTo>
                    <a:pt x="26" y="18"/>
                    <a:pt x="26" y="18"/>
                    <a:pt x="25" y="19"/>
                  </a:cubicBezTo>
                  <a:cubicBezTo>
                    <a:pt x="25" y="20"/>
                    <a:pt x="24" y="20"/>
                    <a:pt x="24" y="21"/>
                  </a:cubicBezTo>
                  <a:cubicBezTo>
                    <a:pt x="23" y="21"/>
                    <a:pt x="22" y="21"/>
                    <a:pt x="22" y="21"/>
                  </a:cubicBezTo>
                  <a:cubicBezTo>
                    <a:pt x="22" y="21"/>
                    <a:pt x="22" y="21"/>
                    <a:pt x="22" y="21"/>
                  </a:cubicBezTo>
                  <a:cubicBezTo>
                    <a:pt x="28" y="31"/>
                    <a:pt x="28" y="31"/>
                    <a:pt x="28" y="31"/>
                  </a:cubicBezTo>
                  <a:cubicBezTo>
                    <a:pt x="27" y="31"/>
                    <a:pt x="27" y="31"/>
                    <a:pt x="27" y="31"/>
                  </a:cubicBezTo>
                  <a:cubicBezTo>
                    <a:pt x="26" y="31"/>
                    <a:pt x="26" y="31"/>
                    <a:pt x="26" y="31"/>
                  </a:cubicBezTo>
                  <a:cubicBezTo>
                    <a:pt x="25" y="31"/>
                    <a:pt x="24" y="31"/>
                    <a:pt x="24" y="31"/>
                  </a:cubicBezTo>
                  <a:cubicBezTo>
                    <a:pt x="23" y="31"/>
                    <a:pt x="23" y="30"/>
                    <a:pt x="23" y="30"/>
                  </a:cubicBezTo>
                  <a:cubicBezTo>
                    <a:pt x="18" y="22"/>
                    <a:pt x="18" y="22"/>
                    <a:pt x="18" y="22"/>
                  </a:cubicBezTo>
                  <a:cubicBezTo>
                    <a:pt x="15" y="22"/>
                    <a:pt x="15" y="22"/>
                    <a:pt x="15" y="22"/>
                  </a:cubicBezTo>
                  <a:cubicBezTo>
                    <a:pt x="15" y="31"/>
                    <a:pt x="15" y="31"/>
                    <a:pt x="15" y="31"/>
                  </a:cubicBezTo>
                  <a:cubicBezTo>
                    <a:pt x="11" y="31"/>
                    <a:pt x="11" y="31"/>
                    <a:pt x="11" y="31"/>
                  </a:cubicBezTo>
                  <a:lnTo>
                    <a:pt x="11" y="8"/>
                  </a:lnTo>
                  <a:close/>
                  <a:moveTo>
                    <a:pt x="19" y="19"/>
                  </a:moveTo>
                  <a:cubicBezTo>
                    <a:pt x="22" y="19"/>
                    <a:pt x="23" y="17"/>
                    <a:pt x="23" y="14"/>
                  </a:cubicBezTo>
                  <a:cubicBezTo>
                    <a:pt x="23" y="13"/>
                    <a:pt x="23" y="12"/>
                    <a:pt x="22" y="12"/>
                  </a:cubicBezTo>
                  <a:cubicBezTo>
                    <a:pt x="21" y="11"/>
                    <a:pt x="20" y="11"/>
                    <a:pt x="18" y="11"/>
                  </a:cubicBezTo>
                  <a:cubicBezTo>
                    <a:pt x="17" y="11"/>
                    <a:pt x="17" y="11"/>
                    <a:pt x="16" y="11"/>
                  </a:cubicBezTo>
                  <a:cubicBezTo>
                    <a:pt x="16" y="11"/>
                    <a:pt x="15" y="11"/>
                    <a:pt x="15" y="11"/>
                  </a:cubicBezTo>
                  <a:cubicBezTo>
                    <a:pt x="15" y="11"/>
                    <a:pt x="15" y="11"/>
                    <a:pt x="15" y="11"/>
                  </a:cubicBezTo>
                  <a:cubicBezTo>
                    <a:pt x="15" y="19"/>
                    <a:pt x="15" y="19"/>
                    <a:pt x="15" y="19"/>
                  </a:cubicBezTo>
                  <a:lnTo>
                    <a:pt x="19"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43"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srgbClr val="3F3F3F"/>
                </a:solidFill>
                <a:latin typeface="Open Sans" panose="020B0606030504020204" pitchFamily="34" charset="0"/>
                <a:ea typeface="Open Sans" panose="020B0606030504020204" pitchFamily="34" charset="0"/>
                <a:cs typeface="Open Sans" panose="020B0606030504020204" pitchFamily="34" charset="0"/>
              </a:rPr>
              <a:pPr algn="r"/>
              <a:t>12</a:t>
            </a:fld>
            <a:endPar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7225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539" y="1048085"/>
            <a:ext cx="5717674" cy="6976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normAutofit/>
          </a:bodyPr>
          <a:lstStyle/>
          <a:p>
            <a:pPr algn="ctr"/>
            <a:r>
              <a:rPr lang="en-US" altLang="en-US" sz="4800" dirty="0">
                <a:solidFill>
                  <a:srgbClr val="00337F"/>
                </a:solidFill>
                <a:effectLst>
                  <a:outerShdw blurRad="38100" dist="38100" dir="2700000" algn="tl">
                    <a:srgbClr val="000000">
                      <a:alpha val="43137"/>
                    </a:srgbClr>
                  </a:outerShdw>
                </a:effectLst>
                <a:latin typeface="+mn-lt"/>
                <a:ea typeface="+mn-ea"/>
                <a:cs typeface="+mn-cs"/>
              </a:rPr>
              <a:t>Special Features </a:t>
            </a:r>
          </a:p>
        </p:txBody>
      </p:sp>
      <p:sp>
        <p:nvSpPr>
          <p:cNvPr id="4" name="Slide Number Placeholder 3"/>
          <p:cNvSpPr>
            <a:spLocks noGrp="1"/>
          </p:cNvSpPr>
          <p:nvPr>
            <p:ph type="sldNum" sz="quarter" idx="12"/>
          </p:nvPr>
        </p:nvSpPr>
        <p:spPr/>
        <p:txBody>
          <a:bodyPr/>
          <a:lstStyle/>
          <a:p>
            <a:fld id="{B93A5F3A-C1DE-424A-9F3D-AD4AB00002EA}" type="slidenum">
              <a:rPr lang="en-US" smtClean="0"/>
              <a:t>13</a:t>
            </a:fld>
            <a:endParaRPr lang="en-US" dirty="0"/>
          </a:p>
        </p:txBody>
      </p:sp>
      <p:graphicFrame>
        <p:nvGraphicFramePr>
          <p:cNvPr id="6" name="Diagram 5"/>
          <p:cNvGraphicFramePr/>
          <p:nvPr>
            <p:extLst>
              <p:ext uri="{D42A27DB-BD31-4B8C-83A1-F6EECF244321}">
                <p14:modId xmlns:p14="http://schemas.microsoft.com/office/powerpoint/2010/main" val="1358227381"/>
              </p:ext>
            </p:extLst>
          </p:nvPr>
        </p:nvGraphicFramePr>
        <p:xfrm>
          <a:off x="679114" y="1958532"/>
          <a:ext cx="10630570" cy="4500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043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8" y="1"/>
            <a:ext cx="3981400" cy="6925585"/>
          </a:xfrm>
          <a:prstGeom prst="rect">
            <a:avLst/>
          </a:prstGeom>
          <a:solidFill>
            <a:srgbClr val="A277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171929"/>
            <a:endParaRPr lang="en-US" sz="2300" b="1" dirty="0">
              <a:solidFill>
                <a:srgbClr val="FFFFFF"/>
              </a:solidFill>
              <a:latin typeface="Open Sans Bold"/>
              <a:cs typeface="Open Sans Bold"/>
            </a:endParaRPr>
          </a:p>
        </p:txBody>
      </p:sp>
      <p:sp>
        <p:nvSpPr>
          <p:cNvPr id="4" name="Content Placeholder 2"/>
          <p:cNvSpPr txBox="1">
            <a:spLocks/>
          </p:cNvSpPr>
          <p:nvPr/>
        </p:nvSpPr>
        <p:spPr>
          <a:xfrm>
            <a:off x="240366" y="2710647"/>
            <a:ext cx="3503844" cy="1224353"/>
          </a:xfrm>
          <a:prstGeom prst="rect">
            <a:avLst/>
          </a:prstGeom>
        </p:spPr>
        <p:txBody>
          <a:bodyPr vert="horz" lIns="0" tIns="0" rIns="0" bIns="0" rtlCol="0">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spcBef>
                <a:spcPts val="1600"/>
              </a:spcBef>
            </a:pPr>
            <a:r>
              <a:rPr lang="en-US" sz="4000" b="1" dirty="0">
                <a:solidFill>
                  <a:srgbClr val="FFFFFF"/>
                </a:solidFill>
                <a:latin typeface="Domaine Display Bold" panose="020A0803080505060203" pitchFamily="18" charset="0"/>
                <a:ea typeface="Domaine Display Bold" panose="020A0803080505060203" pitchFamily="18" charset="0"/>
                <a:cs typeface="Domaine Display Bold" panose="020A0803080505060203" pitchFamily="18" charset="0"/>
              </a:rPr>
              <a:t>Important</a:t>
            </a:r>
            <a:br>
              <a:rPr lang="en-US" sz="4000" b="1" dirty="0">
                <a:solidFill>
                  <a:srgbClr val="FFFFFF"/>
                </a:solidFill>
                <a:latin typeface="Domaine Display Bold" panose="020A0803080505060203" pitchFamily="18" charset="0"/>
                <a:ea typeface="Domaine Display Bold" panose="020A0803080505060203" pitchFamily="18" charset="0"/>
                <a:cs typeface="Domaine Display Bold" panose="020A0803080505060203" pitchFamily="18" charset="0"/>
              </a:rPr>
            </a:br>
            <a:r>
              <a:rPr lang="en-US" sz="4000" b="1" dirty="0">
                <a:solidFill>
                  <a:srgbClr val="FFFFFF"/>
                </a:solidFill>
                <a:latin typeface="Domaine Display Bold" panose="020A0803080505060203" pitchFamily="18" charset="0"/>
                <a:ea typeface="Domaine Display Bold" panose="020A0803080505060203" pitchFamily="18" charset="0"/>
                <a:cs typeface="Domaine Display Bold" panose="020A0803080505060203" pitchFamily="18" charset="0"/>
              </a:rPr>
              <a:t>information!</a:t>
            </a:r>
          </a:p>
        </p:txBody>
      </p:sp>
      <p:cxnSp>
        <p:nvCxnSpPr>
          <p:cNvPr id="5" name="Straight Connector 4"/>
          <p:cNvCxnSpPr/>
          <p:nvPr/>
        </p:nvCxnSpPr>
        <p:spPr>
          <a:xfrm>
            <a:off x="1560488" y="4023896"/>
            <a:ext cx="863600"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41571" y="4552350"/>
            <a:ext cx="6992710" cy="1061819"/>
          </a:xfrm>
          <a:prstGeom prst="rect">
            <a:avLst/>
          </a:prstGeom>
          <a:noFill/>
        </p:spPr>
        <p:txBody>
          <a:bodyPr wrap="square" lIns="45711" tIns="22855" rIns="45711" bIns="22855" rtlCol="0">
            <a:spAutoFit/>
          </a:bodyPr>
          <a:lstStyle/>
          <a:p>
            <a:pPr algn="ctr"/>
            <a:r>
              <a:rPr lang="en-US" b="1" dirty="0">
                <a:solidFill>
                  <a:prstClr val="black"/>
                </a:solidFill>
                <a:latin typeface="Open Sans Semibold" charset="0"/>
                <a:ea typeface="Open Sans Semibold" charset="0"/>
                <a:cs typeface="Open Sans Semibold" charset="0"/>
              </a:rPr>
              <a:t>Need help with looking up covered drugs or questions call us at </a:t>
            </a:r>
          </a:p>
          <a:p>
            <a:pPr algn="ct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1-888-267-2637, </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8 a.m. to 4:30 p.m. CT,               Monday through Friday</a:t>
            </a:r>
          </a:p>
        </p:txBody>
      </p:sp>
      <p:cxnSp>
        <p:nvCxnSpPr>
          <p:cNvPr id="13" name="Straight Connector 12"/>
          <p:cNvCxnSpPr/>
          <p:nvPr/>
        </p:nvCxnSpPr>
        <p:spPr>
          <a:xfrm>
            <a:off x="6526656" y="3103072"/>
            <a:ext cx="2855508" cy="0"/>
          </a:xfrm>
          <a:prstGeom prst="line">
            <a:avLst/>
          </a:prstGeom>
          <a:ln w="25400" cmpd="sng">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18616" y="1598844"/>
            <a:ext cx="4894262" cy="1123374"/>
          </a:xfrm>
          <a:prstGeom prst="rect">
            <a:avLst/>
          </a:prstGeom>
          <a:noFill/>
        </p:spPr>
        <p:txBody>
          <a:bodyPr wrap="square" lIns="45711" tIns="22855" rIns="45711" bIns="22855" rtlCol="0">
            <a:spAutoFit/>
          </a:bodyPr>
          <a:lstStyle/>
          <a:p>
            <a:pPr algn="ctr" defTabSz="1171929">
              <a:buClr>
                <a:srgbClr val="414141"/>
              </a:buClr>
            </a:pPr>
            <a:r>
              <a:rPr lang="en-US" sz="3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Aetna</a:t>
            </a:r>
          </a:p>
          <a:p>
            <a:pPr algn="ctr" defTabSz="2343858">
              <a:buClr>
                <a:srgbClr val="414141"/>
              </a:buClr>
            </a:pP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1-888-267-2637  (TTY: 711),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8 a.m. to 6 p.m. all time zones, Monday through Friday </a:t>
            </a:r>
            <a:endPar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Group 20"/>
          <p:cNvGrpSpPr/>
          <p:nvPr/>
        </p:nvGrpSpPr>
        <p:grpSpPr>
          <a:xfrm>
            <a:off x="7596631" y="877806"/>
            <a:ext cx="672120" cy="691754"/>
            <a:chOff x="5792788" y="4413251"/>
            <a:chExt cx="706438" cy="727075"/>
          </a:xfrm>
          <a:solidFill>
            <a:srgbClr val="A277B5"/>
          </a:solidFill>
        </p:grpSpPr>
        <p:sp>
          <p:nvSpPr>
            <p:cNvPr id="22" name="Freeform 124"/>
            <p:cNvSpPr>
              <a:spLocks/>
            </p:cNvSpPr>
            <p:nvPr/>
          </p:nvSpPr>
          <p:spPr bwMode="auto">
            <a:xfrm>
              <a:off x="5832476" y="4446588"/>
              <a:ext cx="214313" cy="261938"/>
            </a:xfrm>
            <a:custGeom>
              <a:avLst/>
              <a:gdLst>
                <a:gd name="T0" fmla="*/ 446 w 945"/>
                <a:gd name="T1" fmla="*/ 0 h 1157"/>
                <a:gd name="T2" fmla="*/ 484 w 945"/>
                <a:gd name="T3" fmla="*/ 2 h 1157"/>
                <a:gd name="T4" fmla="*/ 522 w 945"/>
                <a:gd name="T5" fmla="*/ 9 h 1157"/>
                <a:gd name="T6" fmla="*/ 558 w 945"/>
                <a:gd name="T7" fmla="*/ 20 h 1157"/>
                <a:gd name="T8" fmla="*/ 593 w 945"/>
                <a:gd name="T9" fmla="*/ 36 h 1157"/>
                <a:gd name="T10" fmla="*/ 626 w 945"/>
                <a:gd name="T11" fmla="*/ 56 h 1157"/>
                <a:gd name="T12" fmla="*/ 656 w 945"/>
                <a:gd name="T13" fmla="*/ 79 h 1157"/>
                <a:gd name="T14" fmla="*/ 684 w 945"/>
                <a:gd name="T15" fmla="*/ 106 h 1157"/>
                <a:gd name="T16" fmla="*/ 708 w 945"/>
                <a:gd name="T17" fmla="*/ 136 h 1157"/>
                <a:gd name="T18" fmla="*/ 729 w 945"/>
                <a:gd name="T19" fmla="*/ 170 h 1157"/>
                <a:gd name="T20" fmla="*/ 745 w 945"/>
                <a:gd name="T21" fmla="*/ 207 h 1157"/>
                <a:gd name="T22" fmla="*/ 924 w 945"/>
                <a:gd name="T23" fmla="*/ 673 h 1157"/>
                <a:gd name="T24" fmla="*/ 935 w 945"/>
                <a:gd name="T25" fmla="*/ 712 h 1157"/>
                <a:gd name="T26" fmla="*/ 943 w 945"/>
                <a:gd name="T27" fmla="*/ 750 h 1157"/>
                <a:gd name="T28" fmla="*/ 945 w 945"/>
                <a:gd name="T29" fmla="*/ 789 h 1157"/>
                <a:gd name="T30" fmla="*/ 943 w 945"/>
                <a:gd name="T31" fmla="*/ 828 h 1157"/>
                <a:gd name="T32" fmla="*/ 935 w 945"/>
                <a:gd name="T33" fmla="*/ 865 h 1157"/>
                <a:gd name="T34" fmla="*/ 924 w 945"/>
                <a:gd name="T35" fmla="*/ 901 h 1157"/>
                <a:gd name="T36" fmla="*/ 908 w 945"/>
                <a:gd name="T37" fmla="*/ 937 h 1157"/>
                <a:gd name="T38" fmla="*/ 889 w 945"/>
                <a:gd name="T39" fmla="*/ 969 h 1157"/>
                <a:gd name="T40" fmla="*/ 865 w 945"/>
                <a:gd name="T41" fmla="*/ 1000 h 1157"/>
                <a:gd name="T42" fmla="*/ 839 w 945"/>
                <a:gd name="T43" fmla="*/ 1027 h 1157"/>
                <a:gd name="T44" fmla="*/ 808 w 945"/>
                <a:gd name="T45" fmla="*/ 1052 h 1157"/>
                <a:gd name="T46" fmla="*/ 775 w 945"/>
                <a:gd name="T47" fmla="*/ 1072 h 1157"/>
                <a:gd name="T48" fmla="*/ 738 w 945"/>
                <a:gd name="T49" fmla="*/ 1088 h 1157"/>
                <a:gd name="T50" fmla="*/ 615 w 945"/>
                <a:gd name="T51" fmla="*/ 1136 h 1157"/>
                <a:gd name="T52" fmla="*/ 576 w 945"/>
                <a:gd name="T53" fmla="*/ 1147 h 1157"/>
                <a:gd name="T54" fmla="*/ 537 w 945"/>
                <a:gd name="T55" fmla="*/ 1155 h 1157"/>
                <a:gd name="T56" fmla="*/ 499 w 945"/>
                <a:gd name="T57" fmla="*/ 1157 h 1157"/>
                <a:gd name="T58" fmla="*/ 460 w 945"/>
                <a:gd name="T59" fmla="*/ 1155 h 1157"/>
                <a:gd name="T60" fmla="*/ 422 w 945"/>
                <a:gd name="T61" fmla="*/ 1147 h 1157"/>
                <a:gd name="T62" fmla="*/ 386 w 945"/>
                <a:gd name="T63" fmla="*/ 1136 h 1157"/>
                <a:gd name="T64" fmla="*/ 351 w 945"/>
                <a:gd name="T65" fmla="*/ 1120 h 1157"/>
                <a:gd name="T66" fmla="*/ 318 w 945"/>
                <a:gd name="T67" fmla="*/ 1101 h 1157"/>
                <a:gd name="T68" fmla="*/ 288 w 945"/>
                <a:gd name="T69" fmla="*/ 1077 h 1157"/>
                <a:gd name="T70" fmla="*/ 260 w 945"/>
                <a:gd name="T71" fmla="*/ 1051 h 1157"/>
                <a:gd name="T72" fmla="*/ 236 w 945"/>
                <a:gd name="T73" fmla="*/ 1020 h 1157"/>
                <a:gd name="T74" fmla="*/ 216 w 945"/>
                <a:gd name="T75" fmla="*/ 987 h 1157"/>
                <a:gd name="T76" fmla="*/ 199 w 945"/>
                <a:gd name="T77" fmla="*/ 950 h 1157"/>
                <a:gd name="T78" fmla="*/ 21 w 945"/>
                <a:gd name="T79" fmla="*/ 484 h 1157"/>
                <a:gd name="T80" fmla="*/ 9 w 945"/>
                <a:gd name="T81" fmla="*/ 445 h 1157"/>
                <a:gd name="T82" fmla="*/ 2 w 945"/>
                <a:gd name="T83" fmla="*/ 406 h 1157"/>
                <a:gd name="T84" fmla="*/ 0 w 945"/>
                <a:gd name="T85" fmla="*/ 368 h 1157"/>
                <a:gd name="T86" fmla="*/ 2 w 945"/>
                <a:gd name="T87" fmla="*/ 329 h 1157"/>
                <a:gd name="T88" fmla="*/ 9 w 945"/>
                <a:gd name="T89" fmla="*/ 291 h 1157"/>
                <a:gd name="T90" fmla="*/ 20 w 945"/>
                <a:gd name="T91" fmla="*/ 255 h 1157"/>
                <a:gd name="T92" fmla="*/ 36 w 945"/>
                <a:gd name="T93" fmla="*/ 220 h 1157"/>
                <a:gd name="T94" fmla="*/ 56 w 945"/>
                <a:gd name="T95" fmla="*/ 187 h 1157"/>
                <a:gd name="T96" fmla="*/ 79 w 945"/>
                <a:gd name="T97" fmla="*/ 157 h 1157"/>
                <a:gd name="T98" fmla="*/ 106 w 945"/>
                <a:gd name="T99" fmla="*/ 129 h 1157"/>
                <a:gd name="T100" fmla="*/ 136 w 945"/>
                <a:gd name="T101" fmla="*/ 105 h 1157"/>
                <a:gd name="T102" fmla="*/ 170 w 945"/>
                <a:gd name="T103" fmla="*/ 84 h 1157"/>
                <a:gd name="T104" fmla="*/ 206 w 945"/>
                <a:gd name="T105" fmla="*/ 68 h 1157"/>
                <a:gd name="T106" fmla="*/ 330 w 945"/>
                <a:gd name="T107" fmla="*/ 20 h 1157"/>
                <a:gd name="T108" fmla="*/ 368 w 945"/>
                <a:gd name="T109" fmla="*/ 9 h 1157"/>
                <a:gd name="T110" fmla="*/ 407 w 945"/>
                <a:gd name="T111" fmla="*/ 2 h 1157"/>
                <a:gd name="T112" fmla="*/ 446 w 945"/>
                <a:gd name="T113"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5" h="1157">
                  <a:moveTo>
                    <a:pt x="446" y="0"/>
                  </a:moveTo>
                  <a:lnTo>
                    <a:pt x="484" y="2"/>
                  </a:lnTo>
                  <a:lnTo>
                    <a:pt x="522" y="9"/>
                  </a:lnTo>
                  <a:lnTo>
                    <a:pt x="558" y="20"/>
                  </a:lnTo>
                  <a:lnTo>
                    <a:pt x="593" y="36"/>
                  </a:lnTo>
                  <a:lnTo>
                    <a:pt x="626" y="56"/>
                  </a:lnTo>
                  <a:lnTo>
                    <a:pt x="656" y="79"/>
                  </a:lnTo>
                  <a:lnTo>
                    <a:pt x="684" y="106"/>
                  </a:lnTo>
                  <a:lnTo>
                    <a:pt x="708" y="136"/>
                  </a:lnTo>
                  <a:lnTo>
                    <a:pt x="729" y="170"/>
                  </a:lnTo>
                  <a:lnTo>
                    <a:pt x="745" y="207"/>
                  </a:lnTo>
                  <a:lnTo>
                    <a:pt x="924" y="673"/>
                  </a:lnTo>
                  <a:lnTo>
                    <a:pt x="935" y="712"/>
                  </a:lnTo>
                  <a:lnTo>
                    <a:pt x="943" y="750"/>
                  </a:lnTo>
                  <a:lnTo>
                    <a:pt x="945" y="789"/>
                  </a:lnTo>
                  <a:lnTo>
                    <a:pt x="943" y="828"/>
                  </a:lnTo>
                  <a:lnTo>
                    <a:pt x="935" y="865"/>
                  </a:lnTo>
                  <a:lnTo>
                    <a:pt x="924" y="901"/>
                  </a:lnTo>
                  <a:lnTo>
                    <a:pt x="908" y="937"/>
                  </a:lnTo>
                  <a:lnTo>
                    <a:pt x="889" y="969"/>
                  </a:lnTo>
                  <a:lnTo>
                    <a:pt x="865" y="1000"/>
                  </a:lnTo>
                  <a:lnTo>
                    <a:pt x="839" y="1027"/>
                  </a:lnTo>
                  <a:lnTo>
                    <a:pt x="808" y="1052"/>
                  </a:lnTo>
                  <a:lnTo>
                    <a:pt x="775" y="1072"/>
                  </a:lnTo>
                  <a:lnTo>
                    <a:pt x="738" y="1088"/>
                  </a:lnTo>
                  <a:lnTo>
                    <a:pt x="615" y="1136"/>
                  </a:lnTo>
                  <a:lnTo>
                    <a:pt x="576" y="1147"/>
                  </a:lnTo>
                  <a:lnTo>
                    <a:pt x="537" y="1155"/>
                  </a:lnTo>
                  <a:lnTo>
                    <a:pt x="499" y="1157"/>
                  </a:lnTo>
                  <a:lnTo>
                    <a:pt x="460" y="1155"/>
                  </a:lnTo>
                  <a:lnTo>
                    <a:pt x="422" y="1147"/>
                  </a:lnTo>
                  <a:lnTo>
                    <a:pt x="386" y="1136"/>
                  </a:lnTo>
                  <a:lnTo>
                    <a:pt x="351" y="1120"/>
                  </a:lnTo>
                  <a:lnTo>
                    <a:pt x="318" y="1101"/>
                  </a:lnTo>
                  <a:lnTo>
                    <a:pt x="288" y="1077"/>
                  </a:lnTo>
                  <a:lnTo>
                    <a:pt x="260" y="1051"/>
                  </a:lnTo>
                  <a:lnTo>
                    <a:pt x="236" y="1020"/>
                  </a:lnTo>
                  <a:lnTo>
                    <a:pt x="216" y="987"/>
                  </a:lnTo>
                  <a:lnTo>
                    <a:pt x="199" y="950"/>
                  </a:lnTo>
                  <a:lnTo>
                    <a:pt x="21" y="484"/>
                  </a:lnTo>
                  <a:lnTo>
                    <a:pt x="9" y="445"/>
                  </a:lnTo>
                  <a:lnTo>
                    <a:pt x="2" y="406"/>
                  </a:lnTo>
                  <a:lnTo>
                    <a:pt x="0" y="368"/>
                  </a:lnTo>
                  <a:lnTo>
                    <a:pt x="2" y="329"/>
                  </a:lnTo>
                  <a:lnTo>
                    <a:pt x="9" y="291"/>
                  </a:lnTo>
                  <a:lnTo>
                    <a:pt x="20" y="255"/>
                  </a:lnTo>
                  <a:lnTo>
                    <a:pt x="36" y="220"/>
                  </a:lnTo>
                  <a:lnTo>
                    <a:pt x="56" y="187"/>
                  </a:lnTo>
                  <a:lnTo>
                    <a:pt x="79" y="157"/>
                  </a:lnTo>
                  <a:lnTo>
                    <a:pt x="106" y="129"/>
                  </a:lnTo>
                  <a:lnTo>
                    <a:pt x="136" y="105"/>
                  </a:lnTo>
                  <a:lnTo>
                    <a:pt x="170" y="84"/>
                  </a:lnTo>
                  <a:lnTo>
                    <a:pt x="206" y="68"/>
                  </a:lnTo>
                  <a:lnTo>
                    <a:pt x="330" y="20"/>
                  </a:lnTo>
                  <a:lnTo>
                    <a:pt x="368" y="9"/>
                  </a:lnTo>
                  <a:lnTo>
                    <a:pt x="407" y="2"/>
                  </a:lnTo>
                  <a:lnTo>
                    <a:pt x="4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sp>
          <p:nvSpPr>
            <p:cNvPr id="23" name="Freeform 125"/>
            <p:cNvSpPr>
              <a:spLocks/>
            </p:cNvSpPr>
            <p:nvPr/>
          </p:nvSpPr>
          <p:spPr bwMode="auto">
            <a:xfrm>
              <a:off x="6107113" y="4875213"/>
              <a:ext cx="249238" cy="244475"/>
            </a:xfrm>
            <a:custGeom>
              <a:avLst/>
              <a:gdLst>
                <a:gd name="T0" fmla="*/ 422 w 1097"/>
                <a:gd name="T1" fmla="*/ 0 h 1082"/>
                <a:gd name="T2" fmla="*/ 460 w 1097"/>
                <a:gd name="T3" fmla="*/ 4 h 1082"/>
                <a:gd name="T4" fmla="*/ 497 w 1097"/>
                <a:gd name="T5" fmla="*/ 11 h 1082"/>
                <a:gd name="T6" fmla="*/ 534 w 1097"/>
                <a:gd name="T7" fmla="*/ 23 h 1082"/>
                <a:gd name="T8" fmla="*/ 569 w 1097"/>
                <a:gd name="T9" fmla="*/ 40 h 1082"/>
                <a:gd name="T10" fmla="*/ 603 w 1097"/>
                <a:gd name="T11" fmla="*/ 62 h 1082"/>
                <a:gd name="T12" fmla="*/ 634 w 1097"/>
                <a:gd name="T13" fmla="*/ 87 h 1082"/>
                <a:gd name="T14" fmla="*/ 997 w 1097"/>
                <a:gd name="T15" fmla="*/ 429 h 1082"/>
                <a:gd name="T16" fmla="*/ 1025 w 1097"/>
                <a:gd name="T17" fmla="*/ 459 h 1082"/>
                <a:gd name="T18" fmla="*/ 1047 w 1097"/>
                <a:gd name="T19" fmla="*/ 491 h 1082"/>
                <a:gd name="T20" fmla="*/ 1066 w 1097"/>
                <a:gd name="T21" fmla="*/ 525 h 1082"/>
                <a:gd name="T22" fmla="*/ 1081 w 1097"/>
                <a:gd name="T23" fmla="*/ 561 h 1082"/>
                <a:gd name="T24" fmla="*/ 1091 w 1097"/>
                <a:gd name="T25" fmla="*/ 598 h 1082"/>
                <a:gd name="T26" fmla="*/ 1096 w 1097"/>
                <a:gd name="T27" fmla="*/ 636 h 1082"/>
                <a:gd name="T28" fmla="*/ 1097 w 1097"/>
                <a:gd name="T29" fmla="*/ 674 h 1082"/>
                <a:gd name="T30" fmla="*/ 1094 w 1097"/>
                <a:gd name="T31" fmla="*/ 711 h 1082"/>
                <a:gd name="T32" fmla="*/ 1086 w 1097"/>
                <a:gd name="T33" fmla="*/ 749 h 1082"/>
                <a:gd name="T34" fmla="*/ 1073 w 1097"/>
                <a:gd name="T35" fmla="*/ 786 h 1082"/>
                <a:gd name="T36" fmla="*/ 1057 w 1097"/>
                <a:gd name="T37" fmla="*/ 821 h 1082"/>
                <a:gd name="T38" fmla="*/ 1036 w 1097"/>
                <a:gd name="T39" fmla="*/ 854 h 1082"/>
                <a:gd name="T40" fmla="*/ 1010 w 1097"/>
                <a:gd name="T41" fmla="*/ 886 h 1082"/>
                <a:gd name="T42" fmla="*/ 920 w 1097"/>
                <a:gd name="T43" fmla="*/ 981 h 1082"/>
                <a:gd name="T44" fmla="*/ 890 w 1097"/>
                <a:gd name="T45" fmla="*/ 1009 h 1082"/>
                <a:gd name="T46" fmla="*/ 859 w 1097"/>
                <a:gd name="T47" fmla="*/ 1032 h 1082"/>
                <a:gd name="T48" fmla="*/ 824 w 1097"/>
                <a:gd name="T49" fmla="*/ 1050 h 1082"/>
                <a:gd name="T50" fmla="*/ 788 w 1097"/>
                <a:gd name="T51" fmla="*/ 1065 h 1082"/>
                <a:gd name="T52" fmla="*/ 752 w 1097"/>
                <a:gd name="T53" fmla="*/ 1075 h 1082"/>
                <a:gd name="T54" fmla="*/ 714 w 1097"/>
                <a:gd name="T55" fmla="*/ 1081 h 1082"/>
                <a:gd name="T56" fmla="*/ 675 w 1097"/>
                <a:gd name="T57" fmla="*/ 1082 h 1082"/>
                <a:gd name="T58" fmla="*/ 638 w 1097"/>
                <a:gd name="T59" fmla="*/ 1078 h 1082"/>
                <a:gd name="T60" fmla="*/ 600 w 1097"/>
                <a:gd name="T61" fmla="*/ 1071 h 1082"/>
                <a:gd name="T62" fmla="*/ 563 w 1097"/>
                <a:gd name="T63" fmla="*/ 1059 h 1082"/>
                <a:gd name="T64" fmla="*/ 529 w 1097"/>
                <a:gd name="T65" fmla="*/ 1041 h 1082"/>
                <a:gd name="T66" fmla="*/ 495 w 1097"/>
                <a:gd name="T67" fmla="*/ 1020 h 1082"/>
                <a:gd name="T68" fmla="*/ 465 w 1097"/>
                <a:gd name="T69" fmla="*/ 994 h 1082"/>
                <a:gd name="T70" fmla="*/ 101 w 1097"/>
                <a:gd name="T71" fmla="*/ 651 h 1082"/>
                <a:gd name="T72" fmla="*/ 74 w 1097"/>
                <a:gd name="T73" fmla="*/ 623 h 1082"/>
                <a:gd name="T74" fmla="*/ 50 w 1097"/>
                <a:gd name="T75" fmla="*/ 590 h 1082"/>
                <a:gd name="T76" fmla="*/ 32 w 1097"/>
                <a:gd name="T77" fmla="*/ 557 h 1082"/>
                <a:gd name="T78" fmla="*/ 18 w 1097"/>
                <a:gd name="T79" fmla="*/ 521 h 1082"/>
                <a:gd name="T80" fmla="*/ 7 w 1097"/>
                <a:gd name="T81" fmla="*/ 483 h 1082"/>
                <a:gd name="T82" fmla="*/ 1 w 1097"/>
                <a:gd name="T83" fmla="*/ 446 h 1082"/>
                <a:gd name="T84" fmla="*/ 0 w 1097"/>
                <a:gd name="T85" fmla="*/ 408 h 1082"/>
                <a:gd name="T86" fmla="*/ 3 w 1097"/>
                <a:gd name="T87" fmla="*/ 370 h 1082"/>
                <a:gd name="T88" fmla="*/ 11 w 1097"/>
                <a:gd name="T89" fmla="*/ 333 h 1082"/>
                <a:gd name="T90" fmla="*/ 24 w 1097"/>
                <a:gd name="T91" fmla="*/ 296 h 1082"/>
                <a:gd name="T92" fmla="*/ 41 w 1097"/>
                <a:gd name="T93" fmla="*/ 260 h 1082"/>
                <a:gd name="T94" fmla="*/ 62 w 1097"/>
                <a:gd name="T95" fmla="*/ 228 h 1082"/>
                <a:gd name="T96" fmla="*/ 88 w 1097"/>
                <a:gd name="T97" fmla="*/ 196 h 1082"/>
                <a:gd name="T98" fmla="*/ 178 w 1097"/>
                <a:gd name="T99" fmla="*/ 101 h 1082"/>
                <a:gd name="T100" fmla="*/ 208 w 1097"/>
                <a:gd name="T101" fmla="*/ 73 h 1082"/>
                <a:gd name="T102" fmla="*/ 240 w 1097"/>
                <a:gd name="T103" fmla="*/ 50 h 1082"/>
                <a:gd name="T104" fmla="*/ 274 w 1097"/>
                <a:gd name="T105" fmla="*/ 31 h 1082"/>
                <a:gd name="T106" fmla="*/ 310 w 1097"/>
                <a:gd name="T107" fmla="*/ 17 h 1082"/>
                <a:gd name="T108" fmla="*/ 346 w 1097"/>
                <a:gd name="T109" fmla="*/ 7 h 1082"/>
                <a:gd name="T110" fmla="*/ 384 w 1097"/>
                <a:gd name="T111" fmla="*/ 1 h 1082"/>
                <a:gd name="T112" fmla="*/ 422 w 1097"/>
                <a:gd name="T113"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97" h="1082">
                  <a:moveTo>
                    <a:pt x="422" y="0"/>
                  </a:moveTo>
                  <a:lnTo>
                    <a:pt x="460" y="4"/>
                  </a:lnTo>
                  <a:lnTo>
                    <a:pt x="497" y="11"/>
                  </a:lnTo>
                  <a:lnTo>
                    <a:pt x="534" y="23"/>
                  </a:lnTo>
                  <a:lnTo>
                    <a:pt x="569" y="40"/>
                  </a:lnTo>
                  <a:lnTo>
                    <a:pt x="603" y="62"/>
                  </a:lnTo>
                  <a:lnTo>
                    <a:pt x="634" y="87"/>
                  </a:lnTo>
                  <a:lnTo>
                    <a:pt x="997" y="429"/>
                  </a:lnTo>
                  <a:lnTo>
                    <a:pt x="1025" y="459"/>
                  </a:lnTo>
                  <a:lnTo>
                    <a:pt x="1047" y="491"/>
                  </a:lnTo>
                  <a:lnTo>
                    <a:pt x="1066" y="525"/>
                  </a:lnTo>
                  <a:lnTo>
                    <a:pt x="1081" y="561"/>
                  </a:lnTo>
                  <a:lnTo>
                    <a:pt x="1091" y="598"/>
                  </a:lnTo>
                  <a:lnTo>
                    <a:pt x="1096" y="636"/>
                  </a:lnTo>
                  <a:lnTo>
                    <a:pt x="1097" y="674"/>
                  </a:lnTo>
                  <a:lnTo>
                    <a:pt x="1094" y="711"/>
                  </a:lnTo>
                  <a:lnTo>
                    <a:pt x="1086" y="749"/>
                  </a:lnTo>
                  <a:lnTo>
                    <a:pt x="1073" y="786"/>
                  </a:lnTo>
                  <a:lnTo>
                    <a:pt x="1057" y="821"/>
                  </a:lnTo>
                  <a:lnTo>
                    <a:pt x="1036" y="854"/>
                  </a:lnTo>
                  <a:lnTo>
                    <a:pt x="1010" y="886"/>
                  </a:lnTo>
                  <a:lnTo>
                    <a:pt x="920" y="981"/>
                  </a:lnTo>
                  <a:lnTo>
                    <a:pt x="890" y="1009"/>
                  </a:lnTo>
                  <a:lnTo>
                    <a:pt x="859" y="1032"/>
                  </a:lnTo>
                  <a:lnTo>
                    <a:pt x="824" y="1050"/>
                  </a:lnTo>
                  <a:lnTo>
                    <a:pt x="788" y="1065"/>
                  </a:lnTo>
                  <a:lnTo>
                    <a:pt x="752" y="1075"/>
                  </a:lnTo>
                  <a:lnTo>
                    <a:pt x="714" y="1081"/>
                  </a:lnTo>
                  <a:lnTo>
                    <a:pt x="675" y="1082"/>
                  </a:lnTo>
                  <a:lnTo>
                    <a:pt x="638" y="1078"/>
                  </a:lnTo>
                  <a:lnTo>
                    <a:pt x="600" y="1071"/>
                  </a:lnTo>
                  <a:lnTo>
                    <a:pt x="563" y="1059"/>
                  </a:lnTo>
                  <a:lnTo>
                    <a:pt x="529" y="1041"/>
                  </a:lnTo>
                  <a:lnTo>
                    <a:pt x="495" y="1020"/>
                  </a:lnTo>
                  <a:lnTo>
                    <a:pt x="465" y="994"/>
                  </a:lnTo>
                  <a:lnTo>
                    <a:pt x="101" y="651"/>
                  </a:lnTo>
                  <a:lnTo>
                    <a:pt x="74" y="623"/>
                  </a:lnTo>
                  <a:lnTo>
                    <a:pt x="50" y="590"/>
                  </a:lnTo>
                  <a:lnTo>
                    <a:pt x="32" y="557"/>
                  </a:lnTo>
                  <a:lnTo>
                    <a:pt x="18" y="521"/>
                  </a:lnTo>
                  <a:lnTo>
                    <a:pt x="7" y="483"/>
                  </a:lnTo>
                  <a:lnTo>
                    <a:pt x="1" y="446"/>
                  </a:lnTo>
                  <a:lnTo>
                    <a:pt x="0" y="408"/>
                  </a:lnTo>
                  <a:lnTo>
                    <a:pt x="3" y="370"/>
                  </a:lnTo>
                  <a:lnTo>
                    <a:pt x="11" y="333"/>
                  </a:lnTo>
                  <a:lnTo>
                    <a:pt x="24" y="296"/>
                  </a:lnTo>
                  <a:lnTo>
                    <a:pt x="41" y="260"/>
                  </a:lnTo>
                  <a:lnTo>
                    <a:pt x="62" y="228"/>
                  </a:lnTo>
                  <a:lnTo>
                    <a:pt x="88" y="196"/>
                  </a:lnTo>
                  <a:lnTo>
                    <a:pt x="178" y="101"/>
                  </a:lnTo>
                  <a:lnTo>
                    <a:pt x="208" y="73"/>
                  </a:lnTo>
                  <a:lnTo>
                    <a:pt x="240" y="50"/>
                  </a:lnTo>
                  <a:lnTo>
                    <a:pt x="274" y="31"/>
                  </a:lnTo>
                  <a:lnTo>
                    <a:pt x="310" y="17"/>
                  </a:lnTo>
                  <a:lnTo>
                    <a:pt x="346" y="7"/>
                  </a:lnTo>
                  <a:lnTo>
                    <a:pt x="384" y="1"/>
                  </a:lnTo>
                  <a:lnTo>
                    <a:pt x="4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sp>
          <p:nvSpPr>
            <p:cNvPr id="24" name="Freeform 126"/>
            <p:cNvSpPr>
              <a:spLocks/>
            </p:cNvSpPr>
            <p:nvPr/>
          </p:nvSpPr>
          <p:spPr bwMode="auto">
            <a:xfrm>
              <a:off x="5792788" y="4467226"/>
              <a:ext cx="501650" cy="673100"/>
            </a:xfrm>
            <a:custGeom>
              <a:avLst/>
              <a:gdLst>
                <a:gd name="T0" fmla="*/ 616 w 2209"/>
                <a:gd name="T1" fmla="*/ 455 h 2967"/>
                <a:gd name="T2" fmla="*/ 590 w 2209"/>
                <a:gd name="T3" fmla="*/ 482 h 2967"/>
                <a:gd name="T4" fmla="*/ 578 w 2209"/>
                <a:gd name="T5" fmla="*/ 502 h 2967"/>
                <a:gd name="T6" fmla="*/ 549 w 2209"/>
                <a:gd name="T7" fmla="*/ 580 h 2967"/>
                <a:gd name="T8" fmla="*/ 540 w 2209"/>
                <a:gd name="T9" fmla="*/ 634 h 2967"/>
                <a:gd name="T10" fmla="*/ 536 w 2209"/>
                <a:gd name="T11" fmla="*/ 754 h 2967"/>
                <a:gd name="T12" fmla="*/ 548 w 2209"/>
                <a:gd name="T13" fmla="*/ 881 h 2967"/>
                <a:gd name="T14" fmla="*/ 581 w 2209"/>
                <a:gd name="T15" fmla="*/ 1034 h 2967"/>
                <a:gd name="T16" fmla="*/ 608 w 2209"/>
                <a:gd name="T17" fmla="*/ 1128 h 2967"/>
                <a:gd name="T18" fmla="*/ 668 w 2209"/>
                <a:gd name="T19" fmla="*/ 1288 h 2967"/>
                <a:gd name="T20" fmla="*/ 745 w 2209"/>
                <a:gd name="T21" fmla="*/ 1452 h 2967"/>
                <a:gd name="T22" fmla="*/ 839 w 2209"/>
                <a:gd name="T23" fmla="*/ 1617 h 2967"/>
                <a:gd name="T24" fmla="*/ 886 w 2209"/>
                <a:gd name="T25" fmla="*/ 1692 h 2967"/>
                <a:gd name="T26" fmla="*/ 958 w 2209"/>
                <a:gd name="T27" fmla="*/ 1796 h 2967"/>
                <a:gd name="T28" fmla="*/ 1081 w 2209"/>
                <a:gd name="T29" fmla="*/ 1948 h 2967"/>
                <a:gd name="T30" fmla="*/ 1203 w 2209"/>
                <a:gd name="T31" fmla="*/ 2078 h 2967"/>
                <a:gd name="T32" fmla="*/ 1326 w 2209"/>
                <a:gd name="T33" fmla="*/ 2190 h 2967"/>
                <a:gd name="T34" fmla="*/ 1450 w 2209"/>
                <a:gd name="T35" fmla="*/ 2282 h 2967"/>
                <a:gd name="T36" fmla="*/ 1524 w 2209"/>
                <a:gd name="T37" fmla="*/ 2329 h 2967"/>
                <a:gd name="T38" fmla="*/ 1595 w 2209"/>
                <a:gd name="T39" fmla="*/ 2366 h 2967"/>
                <a:gd name="T40" fmla="*/ 1709 w 2209"/>
                <a:gd name="T41" fmla="*/ 2411 h 2967"/>
                <a:gd name="T42" fmla="*/ 1788 w 2209"/>
                <a:gd name="T43" fmla="*/ 2428 h 2967"/>
                <a:gd name="T44" fmla="*/ 1856 w 2209"/>
                <a:gd name="T45" fmla="*/ 2428 h 2967"/>
                <a:gd name="T46" fmla="*/ 1879 w 2209"/>
                <a:gd name="T47" fmla="*/ 2424 h 2967"/>
                <a:gd name="T48" fmla="*/ 1890 w 2209"/>
                <a:gd name="T49" fmla="*/ 2420 h 2967"/>
                <a:gd name="T50" fmla="*/ 1915 w 2209"/>
                <a:gd name="T51" fmla="*/ 2409 h 2967"/>
                <a:gd name="T52" fmla="*/ 2209 w 2209"/>
                <a:gd name="T53" fmla="*/ 2858 h 2967"/>
                <a:gd name="T54" fmla="*/ 2134 w 2209"/>
                <a:gd name="T55" fmla="*/ 2899 h 2967"/>
                <a:gd name="T56" fmla="*/ 2039 w 2209"/>
                <a:gd name="T57" fmla="*/ 2936 h 2967"/>
                <a:gd name="T58" fmla="*/ 1937 w 2209"/>
                <a:gd name="T59" fmla="*/ 2957 h 2967"/>
                <a:gd name="T60" fmla="*/ 1843 w 2209"/>
                <a:gd name="T61" fmla="*/ 2967 h 2967"/>
                <a:gd name="T62" fmla="*/ 1733 w 2209"/>
                <a:gd name="T63" fmla="*/ 2961 h 2967"/>
                <a:gd name="T64" fmla="*/ 1619 w 2209"/>
                <a:gd name="T65" fmla="*/ 2942 h 2967"/>
                <a:gd name="T66" fmla="*/ 1479 w 2209"/>
                <a:gd name="T67" fmla="*/ 2899 h 2967"/>
                <a:gd name="T68" fmla="*/ 1363 w 2209"/>
                <a:gd name="T69" fmla="*/ 2849 h 2967"/>
                <a:gd name="T70" fmla="*/ 1220 w 2209"/>
                <a:gd name="T71" fmla="*/ 2772 h 2967"/>
                <a:gd name="T72" fmla="*/ 1102 w 2209"/>
                <a:gd name="T73" fmla="*/ 2694 h 2967"/>
                <a:gd name="T74" fmla="*/ 985 w 2209"/>
                <a:gd name="T75" fmla="*/ 2604 h 2967"/>
                <a:gd name="T76" fmla="*/ 870 w 2209"/>
                <a:gd name="T77" fmla="*/ 2503 h 2967"/>
                <a:gd name="T78" fmla="*/ 730 w 2209"/>
                <a:gd name="T79" fmla="*/ 2361 h 2967"/>
                <a:gd name="T80" fmla="*/ 622 w 2209"/>
                <a:gd name="T81" fmla="*/ 2236 h 2967"/>
                <a:gd name="T82" fmla="*/ 518 w 2209"/>
                <a:gd name="T83" fmla="*/ 2102 h 2967"/>
                <a:gd name="T84" fmla="*/ 394 w 2209"/>
                <a:gd name="T85" fmla="*/ 1918 h 2967"/>
                <a:gd name="T86" fmla="*/ 307 w 2209"/>
                <a:gd name="T87" fmla="*/ 1770 h 2967"/>
                <a:gd name="T88" fmla="*/ 230 w 2209"/>
                <a:gd name="T89" fmla="*/ 1622 h 2967"/>
                <a:gd name="T90" fmla="*/ 148 w 2209"/>
                <a:gd name="T91" fmla="*/ 1434 h 2967"/>
                <a:gd name="T92" fmla="*/ 96 w 2209"/>
                <a:gd name="T93" fmla="*/ 1288 h 2967"/>
                <a:gd name="T94" fmla="*/ 56 w 2209"/>
                <a:gd name="T95" fmla="*/ 1142 h 2967"/>
                <a:gd name="T96" fmla="*/ 20 w 2209"/>
                <a:gd name="T97" fmla="*/ 970 h 2967"/>
                <a:gd name="T98" fmla="*/ 4 w 2209"/>
                <a:gd name="T99" fmla="*/ 834 h 2967"/>
                <a:gd name="T100" fmla="*/ 0 w 2209"/>
                <a:gd name="T101" fmla="*/ 703 h 2967"/>
                <a:gd name="T102" fmla="*/ 7 w 2209"/>
                <a:gd name="T103" fmla="*/ 579 h 2967"/>
                <a:gd name="T104" fmla="*/ 26 w 2209"/>
                <a:gd name="T105" fmla="*/ 463 h 2967"/>
                <a:gd name="T106" fmla="*/ 59 w 2209"/>
                <a:gd name="T107" fmla="*/ 355 h 2967"/>
                <a:gd name="T108" fmla="*/ 94 w 2209"/>
                <a:gd name="T109" fmla="*/ 269 h 2967"/>
                <a:gd name="T110" fmla="*/ 147 w 2209"/>
                <a:gd name="T111" fmla="*/ 179 h 2967"/>
                <a:gd name="T112" fmla="*/ 203 w 2209"/>
                <a:gd name="T113" fmla="*/ 109 h 2967"/>
                <a:gd name="T114" fmla="*/ 276 w 2209"/>
                <a:gd name="T115" fmla="*/ 38 h 2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9" h="2967">
                  <a:moveTo>
                    <a:pt x="330" y="0"/>
                  </a:moveTo>
                  <a:lnTo>
                    <a:pt x="624" y="449"/>
                  </a:lnTo>
                  <a:lnTo>
                    <a:pt x="616" y="455"/>
                  </a:lnTo>
                  <a:lnTo>
                    <a:pt x="608" y="461"/>
                  </a:lnTo>
                  <a:lnTo>
                    <a:pt x="597" y="473"/>
                  </a:lnTo>
                  <a:lnTo>
                    <a:pt x="590" y="482"/>
                  </a:lnTo>
                  <a:lnTo>
                    <a:pt x="579" y="500"/>
                  </a:lnTo>
                  <a:lnTo>
                    <a:pt x="578" y="502"/>
                  </a:lnTo>
                  <a:lnTo>
                    <a:pt x="578" y="502"/>
                  </a:lnTo>
                  <a:lnTo>
                    <a:pt x="564" y="534"/>
                  </a:lnTo>
                  <a:lnTo>
                    <a:pt x="556" y="554"/>
                  </a:lnTo>
                  <a:lnTo>
                    <a:pt x="549" y="580"/>
                  </a:lnTo>
                  <a:lnTo>
                    <a:pt x="543" y="615"/>
                  </a:lnTo>
                  <a:lnTo>
                    <a:pt x="543" y="615"/>
                  </a:lnTo>
                  <a:lnTo>
                    <a:pt x="540" y="634"/>
                  </a:lnTo>
                  <a:lnTo>
                    <a:pt x="538" y="661"/>
                  </a:lnTo>
                  <a:lnTo>
                    <a:pt x="536" y="703"/>
                  </a:lnTo>
                  <a:lnTo>
                    <a:pt x="536" y="754"/>
                  </a:lnTo>
                  <a:lnTo>
                    <a:pt x="538" y="792"/>
                  </a:lnTo>
                  <a:lnTo>
                    <a:pt x="542" y="833"/>
                  </a:lnTo>
                  <a:lnTo>
                    <a:pt x="548" y="881"/>
                  </a:lnTo>
                  <a:lnTo>
                    <a:pt x="554" y="918"/>
                  </a:lnTo>
                  <a:lnTo>
                    <a:pt x="567" y="976"/>
                  </a:lnTo>
                  <a:lnTo>
                    <a:pt x="581" y="1034"/>
                  </a:lnTo>
                  <a:lnTo>
                    <a:pt x="581" y="1034"/>
                  </a:lnTo>
                  <a:lnTo>
                    <a:pt x="590" y="1068"/>
                  </a:lnTo>
                  <a:lnTo>
                    <a:pt x="608" y="1128"/>
                  </a:lnTo>
                  <a:lnTo>
                    <a:pt x="621" y="1164"/>
                  </a:lnTo>
                  <a:lnTo>
                    <a:pt x="643" y="1225"/>
                  </a:lnTo>
                  <a:lnTo>
                    <a:pt x="668" y="1288"/>
                  </a:lnTo>
                  <a:lnTo>
                    <a:pt x="696" y="1350"/>
                  </a:lnTo>
                  <a:lnTo>
                    <a:pt x="719" y="1401"/>
                  </a:lnTo>
                  <a:lnTo>
                    <a:pt x="745" y="1452"/>
                  </a:lnTo>
                  <a:lnTo>
                    <a:pt x="778" y="1515"/>
                  </a:lnTo>
                  <a:lnTo>
                    <a:pt x="814" y="1578"/>
                  </a:lnTo>
                  <a:lnTo>
                    <a:pt x="839" y="1617"/>
                  </a:lnTo>
                  <a:lnTo>
                    <a:pt x="839" y="1617"/>
                  </a:lnTo>
                  <a:lnTo>
                    <a:pt x="880" y="1683"/>
                  </a:lnTo>
                  <a:lnTo>
                    <a:pt x="886" y="1692"/>
                  </a:lnTo>
                  <a:lnTo>
                    <a:pt x="880" y="1684"/>
                  </a:lnTo>
                  <a:lnTo>
                    <a:pt x="920" y="1742"/>
                  </a:lnTo>
                  <a:lnTo>
                    <a:pt x="958" y="1796"/>
                  </a:lnTo>
                  <a:lnTo>
                    <a:pt x="991" y="1838"/>
                  </a:lnTo>
                  <a:lnTo>
                    <a:pt x="1036" y="1894"/>
                  </a:lnTo>
                  <a:lnTo>
                    <a:pt x="1081" y="1948"/>
                  </a:lnTo>
                  <a:lnTo>
                    <a:pt x="1113" y="1985"/>
                  </a:lnTo>
                  <a:lnTo>
                    <a:pt x="1156" y="2031"/>
                  </a:lnTo>
                  <a:lnTo>
                    <a:pt x="1203" y="2078"/>
                  </a:lnTo>
                  <a:lnTo>
                    <a:pt x="1250" y="2124"/>
                  </a:lnTo>
                  <a:lnTo>
                    <a:pt x="1278" y="2149"/>
                  </a:lnTo>
                  <a:lnTo>
                    <a:pt x="1326" y="2190"/>
                  </a:lnTo>
                  <a:lnTo>
                    <a:pt x="1373" y="2226"/>
                  </a:lnTo>
                  <a:lnTo>
                    <a:pt x="1403" y="2249"/>
                  </a:lnTo>
                  <a:lnTo>
                    <a:pt x="1450" y="2282"/>
                  </a:lnTo>
                  <a:lnTo>
                    <a:pt x="1498" y="2314"/>
                  </a:lnTo>
                  <a:lnTo>
                    <a:pt x="1498" y="2314"/>
                  </a:lnTo>
                  <a:lnTo>
                    <a:pt x="1524" y="2329"/>
                  </a:lnTo>
                  <a:lnTo>
                    <a:pt x="1572" y="2355"/>
                  </a:lnTo>
                  <a:lnTo>
                    <a:pt x="1595" y="2366"/>
                  </a:lnTo>
                  <a:lnTo>
                    <a:pt x="1595" y="2366"/>
                  </a:lnTo>
                  <a:lnTo>
                    <a:pt x="1642" y="2386"/>
                  </a:lnTo>
                  <a:lnTo>
                    <a:pt x="1672" y="2398"/>
                  </a:lnTo>
                  <a:lnTo>
                    <a:pt x="1709" y="2411"/>
                  </a:lnTo>
                  <a:lnTo>
                    <a:pt x="1744" y="2420"/>
                  </a:lnTo>
                  <a:lnTo>
                    <a:pt x="1767" y="2425"/>
                  </a:lnTo>
                  <a:lnTo>
                    <a:pt x="1788" y="2428"/>
                  </a:lnTo>
                  <a:lnTo>
                    <a:pt x="1816" y="2430"/>
                  </a:lnTo>
                  <a:lnTo>
                    <a:pt x="1829" y="2430"/>
                  </a:lnTo>
                  <a:lnTo>
                    <a:pt x="1856" y="2428"/>
                  </a:lnTo>
                  <a:lnTo>
                    <a:pt x="1856" y="2429"/>
                  </a:lnTo>
                  <a:lnTo>
                    <a:pt x="1868" y="2427"/>
                  </a:lnTo>
                  <a:lnTo>
                    <a:pt x="1879" y="2424"/>
                  </a:lnTo>
                  <a:lnTo>
                    <a:pt x="1879" y="2424"/>
                  </a:lnTo>
                  <a:lnTo>
                    <a:pt x="1890" y="2420"/>
                  </a:lnTo>
                  <a:lnTo>
                    <a:pt x="1890" y="2420"/>
                  </a:lnTo>
                  <a:lnTo>
                    <a:pt x="1912" y="2411"/>
                  </a:lnTo>
                  <a:lnTo>
                    <a:pt x="1915" y="2409"/>
                  </a:lnTo>
                  <a:lnTo>
                    <a:pt x="1915" y="2409"/>
                  </a:lnTo>
                  <a:lnTo>
                    <a:pt x="1925" y="2405"/>
                  </a:lnTo>
                  <a:lnTo>
                    <a:pt x="1947" y="2460"/>
                  </a:lnTo>
                  <a:lnTo>
                    <a:pt x="2209" y="2858"/>
                  </a:lnTo>
                  <a:lnTo>
                    <a:pt x="2179" y="2874"/>
                  </a:lnTo>
                  <a:lnTo>
                    <a:pt x="2157" y="2887"/>
                  </a:lnTo>
                  <a:lnTo>
                    <a:pt x="2134" y="2899"/>
                  </a:lnTo>
                  <a:lnTo>
                    <a:pt x="2099" y="2915"/>
                  </a:lnTo>
                  <a:lnTo>
                    <a:pt x="2075" y="2924"/>
                  </a:lnTo>
                  <a:lnTo>
                    <a:pt x="2039" y="2936"/>
                  </a:lnTo>
                  <a:lnTo>
                    <a:pt x="2013" y="2943"/>
                  </a:lnTo>
                  <a:lnTo>
                    <a:pt x="1976" y="2952"/>
                  </a:lnTo>
                  <a:lnTo>
                    <a:pt x="1937" y="2957"/>
                  </a:lnTo>
                  <a:lnTo>
                    <a:pt x="1911" y="2961"/>
                  </a:lnTo>
                  <a:lnTo>
                    <a:pt x="1871" y="2965"/>
                  </a:lnTo>
                  <a:lnTo>
                    <a:pt x="1843" y="2967"/>
                  </a:lnTo>
                  <a:lnTo>
                    <a:pt x="1803" y="2967"/>
                  </a:lnTo>
                  <a:lnTo>
                    <a:pt x="1775" y="2965"/>
                  </a:lnTo>
                  <a:lnTo>
                    <a:pt x="1733" y="2961"/>
                  </a:lnTo>
                  <a:lnTo>
                    <a:pt x="1691" y="2955"/>
                  </a:lnTo>
                  <a:lnTo>
                    <a:pt x="1664" y="2951"/>
                  </a:lnTo>
                  <a:lnTo>
                    <a:pt x="1619" y="2942"/>
                  </a:lnTo>
                  <a:lnTo>
                    <a:pt x="1594" y="2935"/>
                  </a:lnTo>
                  <a:lnTo>
                    <a:pt x="1549" y="2923"/>
                  </a:lnTo>
                  <a:lnTo>
                    <a:pt x="1479" y="2899"/>
                  </a:lnTo>
                  <a:lnTo>
                    <a:pt x="1433" y="2881"/>
                  </a:lnTo>
                  <a:lnTo>
                    <a:pt x="1386" y="2861"/>
                  </a:lnTo>
                  <a:lnTo>
                    <a:pt x="1363" y="2849"/>
                  </a:lnTo>
                  <a:lnTo>
                    <a:pt x="1316" y="2826"/>
                  </a:lnTo>
                  <a:lnTo>
                    <a:pt x="1268" y="2801"/>
                  </a:lnTo>
                  <a:lnTo>
                    <a:pt x="1220" y="2772"/>
                  </a:lnTo>
                  <a:lnTo>
                    <a:pt x="1198" y="2759"/>
                  </a:lnTo>
                  <a:lnTo>
                    <a:pt x="1150" y="2727"/>
                  </a:lnTo>
                  <a:lnTo>
                    <a:pt x="1102" y="2694"/>
                  </a:lnTo>
                  <a:lnTo>
                    <a:pt x="1054" y="2658"/>
                  </a:lnTo>
                  <a:lnTo>
                    <a:pt x="1034" y="2643"/>
                  </a:lnTo>
                  <a:lnTo>
                    <a:pt x="985" y="2604"/>
                  </a:lnTo>
                  <a:lnTo>
                    <a:pt x="937" y="2563"/>
                  </a:lnTo>
                  <a:lnTo>
                    <a:pt x="889" y="2521"/>
                  </a:lnTo>
                  <a:lnTo>
                    <a:pt x="870" y="2503"/>
                  </a:lnTo>
                  <a:lnTo>
                    <a:pt x="823" y="2457"/>
                  </a:lnTo>
                  <a:lnTo>
                    <a:pt x="776" y="2411"/>
                  </a:lnTo>
                  <a:lnTo>
                    <a:pt x="730" y="2361"/>
                  </a:lnTo>
                  <a:lnTo>
                    <a:pt x="712" y="2341"/>
                  </a:lnTo>
                  <a:lnTo>
                    <a:pt x="666" y="2289"/>
                  </a:lnTo>
                  <a:lnTo>
                    <a:pt x="622" y="2236"/>
                  </a:lnTo>
                  <a:lnTo>
                    <a:pt x="577" y="2180"/>
                  </a:lnTo>
                  <a:lnTo>
                    <a:pt x="533" y="2122"/>
                  </a:lnTo>
                  <a:lnTo>
                    <a:pt x="518" y="2102"/>
                  </a:lnTo>
                  <a:lnTo>
                    <a:pt x="475" y="2042"/>
                  </a:lnTo>
                  <a:lnTo>
                    <a:pt x="432" y="1978"/>
                  </a:lnTo>
                  <a:lnTo>
                    <a:pt x="394" y="1918"/>
                  </a:lnTo>
                  <a:lnTo>
                    <a:pt x="380" y="1895"/>
                  </a:lnTo>
                  <a:lnTo>
                    <a:pt x="343" y="1833"/>
                  </a:lnTo>
                  <a:lnTo>
                    <a:pt x="307" y="1770"/>
                  </a:lnTo>
                  <a:lnTo>
                    <a:pt x="273" y="1707"/>
                  </a:lnTo>
                  <a:lnTo>
                    <a:pt x="242" y="1645"/>
                  </a:lnTo>
                  <a:lnTo>
                    <a:pt x="230" y="1622"/>
                  </a:lnTo>
                  <a:lnTo>
                    <a:pt x="201" y="1558"/>
                  </a:lnTo>
                  <a:lnTo>
                    <a:pt x="174" y="1496"/>
                  </a:lnTo>
                  <a:lnTo>
                    <a:pt x="148" y="1434"/>
                  </a:lnTo>
                  <a:lnTo>
                    <a:pt x="126" y="1373"/>
                  </a:lnTo>
                  <a:lnTo>
                    <a:pt x="117" y="1349"/>
                  </a:lnTo>
                  <a:lnTo>
                    <a:pt x="96" y="1288"/>
                  </a:lnTo>
                  <a:lnTo>
                    <a:pt x="78" y="1228"/>
                  </a:lnTo>
                  <a:lnTo>
                    <a:pt x="62" y="1168"/>
                  </a:lnTo>
                  <a:lnTo>
                    <a:pt x="56" y="1142"/>
                  </a:lnTo>
                  <a:lnTo>
                    <a:pt x="41" y="1084"/>
                  </a:lnTo>
                  <a:lnTo>
                    <a:pt x="29" y="1026"/>
                  </a:lnTo>
                  <a:lnTo>
                    <a:pt x="20" y="970"/>
                  </a:lnTo>
                  <a:lnTo>
                    <a:pt x="16" y="943"/>
                  </a:lnTo>
                  <a:lnTo>
                    <a:pt x="9" y="888"/>
                  </a:lnTo>
                  <a:lnTo>
                    <a:pt x="4" y="834"/>
                  </a:lnTo>
                  <a:lnTo>
                    <a:pt x="3" y="807"/>
                  </a:lnTo>
                  <a:lnTo>
                    <a:pt x="0" y="754"/>
                  </a:lnTo>
                  <a:lnTo>
                    <a:pt x="0" y="703"/>
                  </a:lnTo>
                  <a:lnTo>
                    <a:pt x="2" y="654"/>
                  </a:lnTo>
                  <a:lnTo>
                    <a:pt x="3" y="627"/>
                  </a:lnTo>
                  <a:lnTo>
                    <a:pt x="7" y="579"/>
                  </a:lnTo>
                  <a:lnTo>
                    <a:pt x="14" y="533"/>
                  </a:lnTo>
                  <a:lnTo>
                    <a:pt x="18" y="507"/>
                  </a:lnTo>
                  <a:lnTo>
                    <a:pt x="26" y="463"/>
                  </a:lnTo>
                  <a:lnTo>
                    <a:pt x="33" y="436"/>
                  </a:lnTo>
                  <a:lnTo>
                    <a:pt x="44" y="395"/>
                  </a:lnTo>
                  <a:lnTo>
                    <a:pt x="59" y="355"/>
                  </a:lnTo>
                  <a:lnTo>
                    <a:pt x="67" y="330"/>
                  </a:lnTo>
                  <a:lnTo>
                    <a:pt x="83" y="293"/>
                  </a:lnTo>
                  <a:lnTo>
                    <a:pt x="94" y="269"/>
                  </a:lnTo>
                  <a:lnTo>
                    <a:pt x="113" y="234"/>
                  </a:lnTo>
                  <a:lnTo>
                    <a:pt x="126" y="211"/>
                  </a:lnTo>
                  <a:lnTo>
                    <a:pt x="147" y="179"/>
                  </a:lnTo>
                  <a:lnTo>
                    <a:pt x="162" y="158"/>
                  </a:lnTo>
                  <a:lnTo>
                    <a:pt x="186" y="128"/>
                  </a:lnTo>
                  <a:lnTo>
                    <a:pt x="203" y="109"/>
                  </a:lnTo>
                  <a:lnTo>
                    <a:pt x="229" y="81"/>
                  </a:lnTo>
                  <a:lnTo>
                    <a:pt x="248" y="64"/>
                  </a:lnTo>
                  <a:lnTo>
                    <a:pt x="276" y="38"/>
                  </a:lnTo>
                  <a:lnTo>
                    <a:pt x="297" y="23"/>
                  </a:lnTo>
                  <a:lnTo>
                    <a:pt x="3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sp>
          <p:nvSpPr>
            <p:cNvPr id="25" name="Freeform 127"/>
            <p:cNvSpPr>
              <a:spLocks/>
            </p:cNvSpPr>
            <p:nvPr/>
          </p:nvSpPr>
          <p:spPr bwMode="auto">
            <a:xfrm>
              <a:off x="6132513" y="4413251"/>
              <a:ext cx="366713" cy="438150"/>
            </a:xfrm>
            <a:custGeom>
              <a:avLst/>
              <a:gdLst>
                <a:gd name="T0" fmla="*/ 513 w 1620"/>
                <a:gd name="T1" fmla="*/ 3 h 1931"/>
                <a:gd name="T2" fmla="*/ 671 w 1620"/>
                <a:gd name="T3" fmla="*/ 25 h 1931"/>
                <a:gd name="T4" fmla="*/ 823 w 1620"/>
                <a:gd name="T5" fmla="*/ 65 h 1931"/>
                <a:gd name="T6" fmla="*/ 966 w 1620"/>
                <a:gd name="T7" fmla="*/ 122 h 1931"/>
                <a:gd name="T8" fmla="*/ 1101 w 1620"/>
                <a:gd name="T9" fmla="*/ 197 h 1931"/>
                <a:gd name="T10" fmla="*/ 1224 w 1620"/>
                <a:gd name="T11" fmla="*/ 289 h 1931"/>
                <a:gd name="T12" fmla="*/ 1334 w 1620"/>
                <a:gd name="T13" fmla="*/ 397 h 1931"/>
                <a:gd name="T14" fmla="*/ 1429 w 1620"/>
                <a:gd name="T15" fmla="*/ 521 h 1931"/>
                <a:gd name="T16" fmla="*/ 1507 w 1620"/>
                <a:gd name="T17" fmla="*/ 657 h 1931"/>
                <a:gd name="T18" fmla="*/ 1564 w 1620"/>
                <a:gd name="T19" fmla="*/ 802 h 1931"/>
                <a:gd name="T20" fmla="*/ 1602 w 1620"/>
                <a:gd name="T21" fmla="*/ 950 h 1931"/>
                <a:gd name="T22" fmla="*/ 1619 w 1620"/>
                <a:gd name="T23" fmla="*/ 1104 h 1931"/>
                <a:gd name="T24" fmla="*/ 1616 w 1620"/>
                <a:gd name="T25" fmla="*/ 1260 h 1931"/>
                <a:gd name="T26" fmla="*/ 1594 w 1620"/>
                <a:gd name="T27" fmla="*/ 1416 h 1931"/>
                <a:gd name="T28" fmla="*/ 1551 w 1620"/>
                <a:gd name="T29" fmla="*/ 1570 h 1931"/>
                <a:gd name="T30" fmla="*/ 1488 w 1620"/>
                <a:gd name="T31" fmla="*/ 1723 h 1931"/>
                <a:gd name="T32" fmla="*/ 1404 w 1620"/>
                <a:gd name="T33" fmla="*/ 1872 h 1931"/>
                <a:gd name="T34" fmla="*/ 1375 w 1620"/>
                <a:gd name="T35" fmla="*/ 1903 h 1931"/>
                <a:gd name="T36" fmla="*/ 1338 w 1620"/>
                <a:gd name="T37" fmla="*/ 1924 h 1931"/>
                <a:gd name="T38" fmla="*/ 1296 w 1620"/>
                <a:gd name="T39" fmla="*/ 1931 h 1931"/>
                <a:gd name="T40" fmla="*/ 1250 w 1620"/>
                <a:gd name="T41" fmla="*/ 1922 h 1931"/>
                <a:gd name="T42" fmla="*/ 1207 w 1620"/>
                <a:gd name="T43" fmla="*/ 1894 h 1931"/>
                <a:gd name="T44" fmla="*/ 1179 w 1620"/>
                <a:gd name="T45" fmla="*/ 1853 h 1931"/>
                <a:gd name="T46" fmla="*/ 1168 w 1620"/>
                <a:gd name="T47" fmla="*/ 1806 h 1931"/>
                <a:gd name="T48" fmla="*/ 1177 w 1620"/>
                <a:gd name="T49" fmla="*/ 1757 h 1931"/>
                <a:gd name="T50" fmla="*/ 1228 w 1620"/>
                <a:gd name="T51" fmla="*/ 1667 h 1931"/>
                <a:gd name="T52" fmla="*/ 1291 w 1620"/>
                <a:gd name="T53" fmla="*/ 1532 h 1931"/>
                <a:gd name="T54" fmla="*/ 1335 w 1620"/>
                <a:gd name="T55" fmla="*/ 1393 h 1931"/>
                <a:gd name="T56" fmla="*/ 1358 w 1620"/>
                <a:gd name="T57" fmla="*/ 1254 h 1931"/>
                <a:gd name="T58" fmla="*/ 1363 w 1620"/>
                <a:gd name="T59" fmla="*/ 1114 h 1931"/>
                <a:gd name="T60" fmla="*/ 1345 w 1620"/>
                <a:gd name="T61" fmla="*/ 979 h 1931"/>
                <a:gd name="T62" fmla="*/ 1309 w 1620"/>
                <a:gd name="T63" fmla="*/ 848 h 1931"/>
                <a:gd name="T64" fmla="*/ 1252 w 1620"/>
                <a:gd name="T65" fmla="*/ 722 h 1931"/>
                <a:gd name="T66" fmla="*/ 1175 w 1620"/>
                <a:gd name="T67" fmla="*/ 607 h 1931"/>
                <a:gd name="T68" fmla="*/ 1083 w 1620"/>
                <a:gd name="T69" fmla="*/ 507 h 1931"/>
                <a:gd name="T70" fmla="*/ 977 w 1620"/>
                <a:gd name="T71" fmla="*/ 423 h 1931"/>
                <a:gd name="T72" fmla="*/ 860 w 1620"/>
                <a:gd name="T73" fmla="*/ 356 h 1931"/>
                <a:gd name="T74" fmla="*/ 731 w 1620"/>
                <a:gd name="T75" fmla="*/ 305 h 1931"/>
                <a:gd name="T76" fmla="*/ 596 w 1620"/>
                <a:gd name="T77" fmla="*/ 272 h 1931"/>
                <a:gd name="T78" fmla="*/ 453 w 1620"/>
                <a:gd name="T79" fmla="*/ 257 h 1931"/>
                <a:gd name="T80" fmla="*/ 307 w 1620"/>
                <a:gd name="T81" fmla="*/ 262 h 1931"/>
                <a:gd name="T82" fmla="*/ 157 w 1620"/>
                <a:gd name="T83" fmla="*/ 286 h 1931"/>
                <a:gd name="T84" fmla="*/ 106 w 1620"/>
                <a:gd name="T85" fmla="*/ 288 h 1931"/>
                <a:gd name="T86" fmla="*/ 60 w 1620"/>
                <a:gd name="T87" fmla="*/ 269 h 1931"/>
                <a:gd name="T88" fmla="*/ 25 w 1620"/>
                <a:gd name="T89" fmla="*/ 236 h 1931"/>
                <a:gd name="T90" fmla="*/ 3 w 1620"/>
                <a:gd name="T91" fmla="*/ 190 h 1931"/>
                <a:gd name="T92" fmla="*/ 2 w 1620"/>
                <a:gd name="T93" fmla="*/ 139 h 1931"/>
                <a:gd name="T94" fmla="*/ 21 w 1620"/>
                <a:gd name="T95" fmla="*/ 93 h 1931"/>
                <a:gd name="T96" fmla="*/ 54 w 1620"/>
                <a:gd name="T97" fmla="*/ 56 h 1931"/>
                <a:gd name="T98" fmla="*/ 100 w 1620"/>
                <a:gd name="T99" fmla="*/ 36 h 1931"/>
                <a:gd name="T100" fmla="*/ 267 w 1620"/>
                <a:gd name="T101" fmla="*/ 8 h 1931"/>
                <a:gd name="T102" fmla="*/ 432 w 1620"/>
                <a:gd name="T103" fmla="*/ 0 h 1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20" h="1931">
                  <a:moveTo>
                    <a:pt x="432" y="0"/>
                  </a:moveTo>
                  <a:lnTo>
                    <a:pt x="513" y="3"/>
                  </a:lnTo>
                  <a:lnTo>
                    <a:pt x="593" y="12"/>
                  </a:lnTo>
                  <a:lnTo>
                    <a:pt x="671" y="25"/>
                  </a:lnTo>
                  <a:lnTo>
                    <a:pt x="748" y="42"/>
                  </a:lnTo>
                  <a:lnTo>
                    <a:pt x="823" y="65"/>
                  </a:lnTo>
                  <a:lnTo>
                    <a:pt x="896" y="91"/>
                  </a:lnTo>
                  <a:lnTo>
                    <a:pt x="966" y="122"/>
                  </a:lnTo>
                  <a:lnTo>
                    <a:pt x="1036" y="157"/>
                  </a:lnTo>
                  <a:lnTo>
                    <a:pt x="1101" y="197"/>
                  </a:lnTo>
                  <a:lnTo>
                    <a:pt x="1164" y="241"/>
                  </a:lnTo>
                  <a:lnTo>
                    <a:pt x="1224" y="289"/>
                  </a:lnTo>
                  <a:lnTo>
                    <a:pt x="1280" y="341"/>
                  </a:lnTo>
                  <a:lnTo>
                    <a:pt x="1334" y="397"/>
                  </a:lnTo>
                  <a:lnTo>
                    <a:pt x="1383" y="458"/>
                  </a:lnTo>
                  <a:lnTo>
                    <a:pt x="1429" y="521"/>
                  </a:lnTo>
                  <a:lnTo>
                    <a:pt x="1470" y="588"/>
                  </a:lnTo>
                  <a:lnTo>
                    <a:pt x="1507" y="657"/>
                  </a:lnTo>
                  <a:lnTo>
                    <a:pt x="1539" y="728"/>
                  </a:lnTo>
                  <a:lnTo>
                    <a:pt x="1564" y="802"/>
                  </a:lnTo>
                  <a:lnTo>
                    <a:pt x="1586" y="875"/>
                  </a:lnTo>
                  <a:lnTo>
                    <a:pt x="1602" y="950"/>
                  </a:lnTo>
                  <a:lnTo>
                    <a:pt x="1613" y="1027"/>
                  </a:lnTo>
                  <a:lnTo>
                    <a:pt x="1619" y="1104"/>
                  </a:lnTo>
                  <a:lnTo>
                    <a:pt x="1620" y="1181"/>
                  </a:lnTo>
                  <a:lnTo>
                    <a:pt x="1616" y="1260"/>
                  </a:lnTo>
                  <a:lnTo>
                    <a:pt x="1608" y="1337"/>
                  </a:lnTo>
                  <a:lnTo>
                    <a:pt x="1594" y="1416"/>
                  </a:lnTo>
                  <a:lnTo>
                    <a:pt x="1574" y="1494"/>
                  </a:lnTo>
                  <a:lnTo>
                    <a:pt x="1551" y="1570"/>
                  </a:lnTo>
                  <a:lnTo>
                    <a:pt x="1521" y="1648"/>
                  </a:lnTo>
                  <a:lnTo>
                    <a:pt x="1488" y="1723"/>
                  </a:lnTo>
                  <a:lnTo>
                    <a:pt x="1449" y="1798"/>
                  </a:lnTo>
                  <a:lnTo>
                    <a:pt x="1404" y="1872"/>
                  </a:lnTo>
                  <a:lnTo>
                    <a:pt x="1391" y="1889"/>
                  </a:lnTo>
                  <a:lnTo>
                    <a:pt x="1375" y="1903"/>
                  </a:lnTo>
                  <a:lnTo>
                    <a:pt x="1357" y="1916"/>
                  </a:lnTo>
                  <a:lnTo>
                    <a:pt x="1338" y="1924"/>
                  </a:lnTo>
                  <a:lnTo>
                    <a:pt x="1318" y="1929"/>
                  </a:lnTo>
                  <a:lnTo>
                    <a:pt x="1296" y="1931"/>
                  </a:lnTo>
                  <a:lnTo>
                    <a:pt x="1273" y="1929"/>
                  </a:lnTo>
                  <a:lnTo>
                    <a:pt x="1250" y="1922"/>
                  </a:lnTo>
                  <a:lnTo>
                    <a:pt x="1227" y="1910"/>
                  </a:lnTo>
                  <a:lnTo>
                    <a:pt x="1207" y="1894"/>
                  </a:lnTo>
                  <a:lnTo>
                    <a:pt x="1190" y="1875"/>
                  </a:lnTo>
                  <a:lnTo>
                    <a:pt x="1179" y="1853"/>
                  </a:lnTo>
                  <a:lnTo>
                    <a:pt x="1171" y="1830"/>
                  </a:lnTo>
                  <a:lnTo>
                    <a:pt x="1168" y="1806"/>
                  </a:lnTo>
                  <a:lnTo>
                    <a:pt x="1170" y="1780"/>
                  </a:lnTo>
                  <a:lnTo>
                    <a:pt x="1177" y="1757"/>
                  </a:lnTo>
                  <a:lnTo>
                    <a:pt x="1188" y="1733"/>
                  </a:lnTo>
                  <a:lnTo>
                    <a:pt x="1228" y="1667"/>
                  </a:lnTo>
                  <a:lnTo>
                    <a:pt x="1263" y="1600"/>
                  </a:lnTo>
                  <a:lnTo>
                    <a:pt x="1291" y="1532"/>
                  </a:lnTo>
                  <a:lnTo>
                    <a:pt x="1316" y="1462"/>
                  </a:lnTo>
                  <a:lnTo>
                    <a:pt x="1335" y="1393"/>
                  </a:lnTo>
                  <a:lnTo>
                    <a:pt x="1349" y="1323"/>
                  </a:lnTo>
                  <a:lnTo>
                    <a:pt x="1358" y="1254"/>
                  </a:lnTo>
                  <a:lnTo>
                    <a:pt x="1364" y="1184"/>
                  </a:lnTo>
                  <a:lnTo>
                    <a:pt x="1363" y="1114"/>
                  </a:lnTo>
                  <a:lnTo>
                    <a:pt x="1356" y="1046"/>
                  </a:lnTo>
                  <a:lnTo>
                    <a:pt x="1345" y="979"/>
                  </a:lnTo>
                  <a:lnTo>
                    <a:pt x="1330" y="913"/>
                  </a:lnTo>
                  <a:lnTo>
                    <a:pt x="1309" y="848"/>
                  </a:lnTo>
                  <a:lnTo>
                    <a:pt x="1283" y="784"/>
                  </a:lnTo>
                  <a:lnTo>
                    <a:pt x="1252" y="722"/>
                  </a:lnTo>
                  <a:lnTo>
                    <a:pt x="1215" y="663"/>
                  </a:lnTo>
                  <a:lnTo>
                    <a:pt x="1175" y="607"/>
                  </a:lnTo>
                  <a:lnTo>
                    <a:pt x="1130" y="555"/>
                  </a:lnTo>
                  <a:lnTo>
                    <a:pt x="1083" y="507"/>
                  </a:lnTo>
                  <a:lnTo>
                    <a:pt x="1032" y="464"/>
                  </a:lnTo>
                  <a:lnTo>
                    <a:pt x="977" y="423"/>
                  </a:lnTo>
                  <a:lnTo>
                    <a:pt x="920" y="387"/>
                  </a:lnTo>
                  <a:lnTo>
                    <a:pt x="860" y="356"/>
                  </a:lnTo>
                  <a:lnTo>
                    <a:pt x="796" y="328"/>
                  </a:lnTo>
                  <a:lnTo>
                    <a:pt x="731" y="305"/>
                  </a:lnTo>
                  <a:lnTo>
                    <a:pt x="665" y="285"/>
                  </a:lnTo>
                  <a:lnTo>
                    <a:pt x="596" y="272"/>
                  </a:lnTo>
                  <a:lnTo>
                    <a:pt x="526" y="262"/>
                  </a:lnTo>
                  <a:lnTo>
                    <a:pt x="453" y="257"/>
                  </a:lnTo>
                  <a:lnTo>
                    <a:pt x="381" y="257"/>
                  </a:lnTo>
                  <a:lnTo>
                    <a:pt x="307" y="262"/>
                  </a:lnTo>
                  <a:lnTo>
                    <a:pt x="232" y="271"/>
                  </a:lnTo>
                  <a:lnTo>
                    <a:pt x="157" y="286"/>
                  </a:lnTo>
                  <a:lnTo>
                    <a:pt x="132" y="290"/>
                  </a:lnTo>
                  <a:lnTo>
                    <a:pt x="106" y="288"/>
                  </a:lnTo>
                  <a:lnTo>
                    <a:pt x="83" y="280"/>
                  </a:lnTo>
                  <a:lnTo>
                    <a:pt x="60" y="269"/>
                  </a:lnTo>
                  <a:lnTo>
                    <a:pt x="41" y="255"/>
                  </a:lnTo>
                  <a:lnTo>
                    <a:pt x="25" y="236"/>
                  </a:lnTo>
                  <a:lnTo>
                    <a:pt x="12" y="214"/>
                  </a:lnTo>
                  <a:lnTo>
                    <a:pt x="3" y="190"/>
                  </a:lnTo>
                  <a:lnTo>
                    <a:pt x="0" y="164"/>
                  </a:lnTo>
                  <a:lnTo>
                    <a:pt x="2" y="139"/>
                  </a:lnTo>
                  <a:lnTo>
                    <a:pt x="9" y="114"/>
                  </a:lnTo>
                  <a:lnTo>
                    <a:pt x="21" y="93"/>
                  </a:lnTo>
                  <a:lnTo>
                    <a:pt x="35" y="74"/>
                  </a:lnTo>
                  <a:lnTo>
                    <a:pt x="54" y="56"/>
                  </a:lnTo>
                  <a:lnTo>
                    <a:pt x="76" y="44"/>
                  </a:lnTo>
                  <a:lnTo>
                    <a:pt x="100" y="36"/>
                  </a:lnTo>
                  <a:lnTo>
                    <a:pt x="183" y="20"/>
                  </a:lnTo>
                  <a:lnTo>
                    <a:pt x="267" y="8"/>
                  </a:lnTo>
                  <a:lnTo>
                    <a:pt x="349"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sp>
          <p:nvSpPr>
            <p:cNvPr id="26" name="Freeform 128"/>
            <p:cNvSpPr>
              <a:spLocks/>
            </p:cNvSpPr>
            <p:nvPr/>
          </p:nvSpPr>
          <p:spPr bwMode="auto">
            <a:xfrm>
              <a:off x="6119813" y="4525963"/>
              <a:ext cx="255588" cy="301625"/>
            </a:xfrm>
            <a:custGeom>
              <a:avLst/>
              <a:gdLst>
                <a:gd name="T0" fmla="*/ 364 w 1125"/>
                <a:gd name="T1" fmla="*/ 2 h 1327"/>
                <a:gd name="T2" fmla="*/ 490 w 1125"/>
                <a:gd name="T3" fmla="*/ 20 h 1327"/>
                <a:gd name="T4" fmla="*/ 610 w 1125"/>
                <a:gd name="T5" fmla="*/ 54 h 1327"/>
                <a:gd name="T6" fmla="*/ 723 w 1125"/>
                <a:gd name="T7" fmla="*/ 106 h 1327"/>
                <a:gd name="T8" fmla="*/ 826 w 1125"/>
                <a:gd name="T9" fmla="*/ 174 h 1327"/>
                <a:gd name="T10" fmla="*/ 917 w 1125"/>
                <a:gd name="T11" fmla="*/ 258 h 1327"/>
                <a:gd name="T12" fmla="*/ 994 w 1125"/>
                <a:gd name="T13" fmla="*/ 357 h 1327"/>
                <a:gd name="T14" fmla="*/ 1060 w 1125"/>
                <a:gd name="T15" fmla="*/ 477 h 1327"/>
                <a:gd name="T16" fmla="*/ 1103 w 1125"/>
                <a:gd name="T17" fmla="*/ 604 h 1327"/>
                <a:gd name="T18" fmla="*/ 1123 w 1125"/>
                <a:gd name="T19" fmla="*/ 736 h 1327"/>
                <a:gd name="T20" fmla="*/ 1122 w 1125"/>
                <a:gd name="T21" fmla="*/ 871 h 1327"/>
                <a:gd name="T22" fmla="*/ 1098 w 1125"/>
                <a:gd name="T23" fmla="*/ 1006 h 1327"/>
                <a:gd name="T24" fmla="*/ 1052 w 1125"/>
                <a:gd name="T25" fmla="*/ 1140 h 1327"/>
                <a:gd name="T26" fmla="*/ 984 w 1125"/>
                <a:gd name="T27" fmla="*/ 1268 h 1327"/>
                <a:gd name="T28" fmla="*/ 954 w 1125"/>
                <a:gd name="T29" fmla="*/ 1301 h 1327"/>
                <a:gd name="T30" fmla="*/ 917 w 1125"/>
                <a:gd name="T31" fmla="*/ 1321 h 1327"/>
                <a:gd name="T32" fmla="*/ 875 w 1125"/>
                <a:gd name="T33" fmla="*/ 1327 h 1327"/>
                <a:gd name="T34" fmla="*/ 828 w 1125"/>
                <a:gd name="T35" fmla="*/ 1319 h 1327"/>
                <a:gd name="T36" fmla="*/ 786 w 1125"/>
                <a:gd name="T37" fmla="*/ 1291 h 1327"/>
                <a:gd name="T38" fmla="*/ 758 w 1125"/>
                <a:gd name="T39" fmla="*/ 1251 h 1327"/>
                <a:gd name="T40" fmla="*/ 747 w 1125"/>
                <a:gd name="T41" fmla="*/ 1203 h 1327"/>
                <a:gd name="T42" fmla="*/ 755 w 1125"/>
                <a:gd name="T43" fmla="*/ 1154 h 1327"/>
                <a:gd name="T44" fmla="*/ 797 w 1125"/>
                <a:gd name="T45" fmla="*/ 1079 h 1327"/>
                <a:gd name="T46" fmla="*/ 841 w 1125"/>
                <a:gd name="T47" fmla="*/ 971 h 1327"/>
                <a:gd name="T48" fmla="*/ 865 w 1125"/>
                <a:gd name="T49" fmla="*/ 861 h 1327"/>
                <a:gd name="T50" fmla="*/ 867 w 1125"/>
                <a:gd name="T51" fmla="*/ 752 h 1327"/>
                <a:gd name="T52" fmla="*/ 848 w 1125"/>
                <a:gd name="T53" fmla="*/ 646 h 1327"/>
                <a:gd name="T54" fmla="*/ 809 w 1125"/>
                <a:gd name="T55" fmla="*/ 546 h 1327"/>
                <a:gd name="T56" fmla="*/ 749 w 1125"/>
                <a:gd name="T57" fmla="*/ 456 h 1327"/>
                <a:gd name="T58" fmla="*/ 674 w 1125"/>
                <a:gd name="T59" fmla="*/ 382 h 1327"/>
                <a:gd name="T60" fmla="*/ 588 w 1125"/>
                <a:gd name="T61" fmla="*/ 325 h 1327"/>
                <a:gd name="T62" fmla="*/ 489 w 1125"/>
                <a:gd name="T63" fmla="*/ 284 h 1327"/>
                <a:gd name="T64" fmla="*/ 383 w 1125"/>
                <a:gd name="T65" fmla="*/ 262 h 1327"/>
                <a:gd name="T66" fmla="*/ 272 w 1125"/>
                <a:gd name="T67" fmla="*/ 258 h 1327"/>
                <a:gd name="T68" fmla="*/ 157 w 1125"/>
                <a:gd name="T69" fmla="*/ 274 h 1327"/>
                <a:gd name="T70" fmla="*/ 106 w 1125"/>
                <a:gd name="T71" fmla="*/ 275 h 1327"/>
                <a:gd name="T72" fmla="*/ 60 w 1125"/>
                <a:gd name="T73" fmla="*/ 258 h 1327"/>
                <a:gd name="T74" fmla="*/ 25 w 1125"/>
                <a:gd name="T75" fmla="*/ 223 h 1327"/>
                <a:gd name="T76" fmla="*/ 3 w 1125"/>
                <a:gd name="T77" fmla="*/ 177 h 1327"/>
                <a:gd name="T78" fmla="*/ 2 w 1125"/>
                <a:gd name="T79" fmla="*/ 127 h 1327"/>
                <a:gd name="T80" fmla="*/ 21 w 1125"/>
                <a:gd name="T81" fmla="*/ 81 h 1327"/>
                <a:gd name="T82" fmla="*/ 54 w 1125"/>
                <a:gd name="T83" fmla="*/ 44 h 1327"/>
                <a:gd name="T84" fmla="*/ 100 w 1125"/>
                <a:gd name="T85" fmla="*/ 24 h 1327"/>
                <a:gd name="T86" fmla="*/ 233 w 1125"/>
                <a:gd name="T87" fmla="*/ 3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5" h="1327">
                  <a:moveTo>
                    <a:pt x="299" y="0"/>
                  </a:moveTo>
                  <a:lnTo>
                    <a:pt x="364" y="2"/>
                  </a:lnTo>
                  <a:lnTo>
                    <a:pt x="428" y="8"/>
                  </a:lnTo>
                  <a:lnTo>
                    <a:pt x="490" y="20"/>
                  </a:lnTo>
                  <a:lnTo>
                    <a:pt x="551" y="35"/>
                  </a:lnTo>
                  <a:lnTo>
                    <a:pt x="610" y="54"/>
                  </a:lnTo>
                  <a:lnTo>
                    <a:pt x="667" y="78"/>
                  </a:lnTo>
                  <a:lnTo>
                    <a:pt x="723" y="106"/>
                  </a:lnTo>
                  <a:lnTo>
                    <a:pt x="775" y="138"/>
                  </a:lnTo>
                  <a:lnTo>
                    <a:pt x="826" y="174"/>
                  </a:lnTo>
                  <a:lnTo>
                    <a:pt x="873" y="214"/>
                  </a:lnTo>
                  <a:lnTo>
                    <a:pt x="917" y="258"/>
                  </a:lnTo>
                  <a:lnTo>
                    <a:pt x="957" y="306"/>
                  </a:lnTo>
                  <a:lnTo>
                    <a:pt x="994" y="357"/>
                  </a:lnTo>
                  <a:lnTo>
                    <a:pt x="1030" y="416"/>
                  </a:lnTo>
                  <a:lnTo>
                    <a:pt x="1060" y="477"/>
                  </a:lnTo>
                  <a:lnTo>
                    <a:pt x="1085" y="539"/>
                  </a:lnTo>
                  <a:lnTo>
                    <a:pt x="1103" y="604"/>
                  </a:lnTo>
                  <a:lnTo>
                    <a:pt x="1116" y="669"/>
                  </a:lnTo>
                  <a:lnTo>
                    <a:pt x="1123" y="736"/>
                  </a:lnTo>
                  <a:lnTo>
                    <a:pt x="1125" y="804"/>
                  </a:lnTo>
                  <a:lnTo>
                    <a:pt x="1122" y="871"/>
                  </a:lnTo>
                  <a:lnTo>
                    <a:pt x="1113" y="939"/>
                  </a:lnTo>
                  <a:lnTo>
                    <a:pt x="1098" y="1006"/>
                  </a:lnTo>
                  <a:lnTo>
                    <a:pt x="1078" y="1073"/>
                  </a:lnTo>
                  <a:lnTo>
                    <a:pt x="1052" y="1140"/>
                  </a:lnTo>
                  <a:lnTo>
                    <a:pt x="1021" y="1204"/>
                  </a:lnTo>
                  <a:lnTo>
                    <a:pt x="984" y="1268"/>
                  </a:lnTo>
                  <a:lnTo>
                    <a:pt x="970" y="1285"/>
                  </a:lnTo>
                  <a:lnTo>
                    <a:pt x="954" y="1301"/>
                  </a:lnTo>
                  <a:lnTo>
                    <a:pt x="936" y="1312"/>
                  </a:lnTo>
                  <a:lnTo>
                    <a:pt x="917" y="1321"/>
                  </a:lnTo>
                  <a:lnTo>
                    <a:pt x="896" y="1326"/>
                  </a:lnTo>
                  <a:lnTo>
                    <a:pt x="875" y="1327"/>
                  </a:lnTo>
                  <a:lnTo>
                    <a:pt x="851" y="1325"/>
                  </a:lnTo>
                  <a:lnTo>
                    <a:pt x="828" y="1319"/>
                  </a:lnTo>
                  <a:lnTo>
                    <a:pt x="807" y="1308"/>
                  </a:lnTo>
                  <a:lnTo>
                    <a:pt x="786" y="1291"/>
                  </a:lnTo>
                  <a:lnTo>
                    <a:pt x="770" y="1272"/>
                  </a:lnTo>
                  <a:lnTo>
                    <a:pt x="758" y="1251"/>
                  </a:lnTo>
                  <a:lnTo>
                    <a:pt x="750" y="1227"/>
                  </a:lnTo>
                  <a:lnTo>
                    <a:pt x="747" y="1203"/>
                  </a:lnTo>
                  <a:lnTo>
                    <a:pt x="749" y="1178"/>
                  </a:lnTo>
                  <a:lnTo>
                    <a:pt x="755" y="1154"/>
                  </a:lnTo>
                  <a:lnTo>
                    <a:pt x="767" y="1130"/>
                  </a:lnTo>
                  <a:lnTo>
                    <a:pt x="797" y="1079"/>
                  </a:lnTo>
                  <a:lnTo>
                    <a:pt x="822" y="1025"/>
                  </a:lnTo>
                  <a:lnTo>
                    <a:pt x="841" y="971"/>
                  </a:lnTo>
                  <a:lnTo>
                    <a:pt x="856" y="916"/>
                  </a:lnTo>
                  <a:lnTo>
                    <a:pt x="865" y="861"/>
                  </a:lnTo>
                  <a:lnTo>
                    <a:pt x="869" y="806"/>
                  </a:lnTo>
                  <a:lnTo>
                    <a:pt x="867" y="752"/>
                  </a:lnTo>
                  <a:lnTo>
                    <a:pt x="861" y="698"/>
                  </a:lnTo>
                  <a:lnTo>
                    <a:pt x="848" y="646"/>
                  </a:lnTo>
                  <a:lnTo>
                    <a:pt x="831" y="595"/>
                  </a:lnTo>
                  <a:lnTo>
                    <a:pt x="809" y="546"/>
                  </a:lnTo>
                  <a:lnTo>
                    <a:pt x="780" y="498"/>
                  </a:lnTo>
                  <a:lnTo>
                    <a:pt x="749" y="456"/>
                  </a:lnTo>
                  <a:lnTo>
                    <a:pt x="714" y="417"/>
                  </a:lnTo>
                  <a:lnTo>
                    <a:pt x="674" y="382"/>
                  </a:lnTo>
                  <a:lnTo>
                    <a:pt x="633" y="352"/>
                  </a:lnTo>
                  <a:lnTo>
                    <a:pt x="588" y="325"/>
                  </a:lnTo>
                  <a:lnTo>
                    <a:pt x="540" y="303"/>
                  </a:lnTo>
                  <a:lnTo>
                    <a:pt x="489" y="284"/>
                  </a:lnTo>
                  <a:lnTo>
                    <a:pt x="437" y="271"/>
                  </a:lnTo>
                  <a:lnTo>
                    <a:pt x="383" y="262"/>
                  </a:lnTo>
                  <a:lnTo>
                    <a:pt x="328" y="258"/>
                  </a:lnTo>
                  <a:lnTo>
                    <a:pt x="272" y="258"/>
                  </a:lnTo>
                  <a:lnTo>
                    <a:pt x="214" y="264"/>
                  </a:lnTo>
                  <a:lnTo>
                    <a:pt x="157" y="274"/>
                  </a:lnTo>
                  <a:lnTo>
                    <a:pt x="131" y="277"/>
                  </a:lnTo>
                  <a:lnTo>
                    <a:pt x="106" y="275"/>
                  </a:lnTo>
                  <a:lnTo>
                    <a:pt x="82" y="268"/>
                  </a:lnTo>
                  <a:lnTo>
                    <a:pt x="60" y="258"/>
                  </a:lnTo>
                  <a:lnTo>
                    <a:pt x="41" y="243"/>
                  </a:lnTo>
                  <a:lnTo>
                    <a:pt x="25" y="223"/>
                  </a:lnTo>
                  <a:lnTo>
                    <a:pt x="11" y="202"/>
                  </a:lnTo>
                  <a:lnTo>
                    <a:pt x="3" y="177"/>
                  </a:lnTo>
                  <a:lnTo>
                    <a:pt x="0" y="151"/>
                  </a:lnTo>
                  <a:lnTo>
                    <a:pt x="2" y="127"/>
                  </a:lnTo>
                  <a:lnTo>
                    <a:pt x="9" y="102"/>
                  </a:lnTo>
                  <a:lnTo>
                    <a:pt x="21" y="81"/>
                  </a:lnTo>
                  <a:lnTo>
                    <a:pt x="35" y="61"/>
                  </a:lnTo>
                  <a:lnTo>
                    <a:pt x="54" y="44"/>
                  </a:lnTo>
                  <a:lnTo>
                    <a:pt x="76" y="32"/>
                  </a:lnTo>
                  <a:lnTo>
                    <a:pt x="100" y="24"/>
                  </a:lnTo>
                  <a:lnTo>
                    <a:pt x="167" y="12"/>
                  </a:lnTo>
                  <a:lnTo>
                    <a:pt x="233" y="3"/>
                  </a:lnTo>
                  <a:lnTo>
                    <a:pt x="2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lumMod val="65000"/>
                    <a:lumOff val="35000"/>
                  </a:prstClr>
                </a:solidFill>
              </a:endParaRPr>
            </a:p>
          </p:txBody>
        </p:sp>
      </p:grpSp>
      <p:sp>
        <p:nvSpPr>
          <p:cNvPr id="27" name="TextBox 26"/>
          <p:cNvSpPr txBox="1"/>
          <p:nvPr/>
        </p:nvSpPr>
        <p:spPr>
          <a:xfrm>
            <a:off x="4308529" y="3887831"/>
            <a:ext cx="7222647" cy="415488"/>
          </a:xfrm>
          <a:prstGeom prst="rect">
            <a:avLst/>
          </a:prstGeom>
          <a:noFill/>
        </p:spPr>
        <p:txBody>
          <a:bodyPr wrap="square" lIns="45711" tIns="22855" rIns="45711" bIns="22855" rtlCol="0">
            <a:spAutoFit/>
          </a:bodyPr>
          <a:lstStyle/>
          <a:p>
            <a:pPr algn="ctr" defTabSz="2343858">
              <a:buClr>
                <a:srgbClr val="414141"/>
              </a:buClr>
            </a:pP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aetnamedicare.com</a:t>
            </a:r>
          </a:p>
        </p:txBody>
      </p:sp>
      <p:grpSp>
        <p:nvGrpSpPr>
          <p:cNvPr id="28" name="Group 27"/>
          <p:cNvGrpSpPr/>
          <p:nvPr/>
        </p:nvGrpSpPr>
        <p:grpSpPr>
          <a:xfrm>
            <a:off x="7562362" y="3231216"/>
            <a:ext cx="666647" cy="600528"/>
            <a:chOff x="18786475" y="-7097713"/>
            <a:chExt cx="5233988" cy="4714876"/>
          </a:xfrm>
          <a:solidFill>
            <a:srgbClr val="A277B5"/>
          </a:solidFill>
        </p:grpSpPr>
        <p:sp>
          <p:nvSpPr>
            <p:cNvPr id="29" name="Freeform 22"/>
            <p:cNvSpPr>
              <a:spLocks/>
            </p:cNvSpPr>
            <p:nvPr/>
          </p:nvSpPr>
          <p:spPr bwMode="auto">
            <a:xfrm>
              <a:off x="20100925" y="-3340100"/>
              <a:ext cx="2606675" cy="957263"/>
            </a:xfrm>
            <a:custGeom>
              <a:avLst/>
              <a:gdLst>
                <a:gd name="T0" fmla="*/ 429 w 1642"/>
                <a:gd name="T1" fmla="*/ 0 h 603"/>
                <a:gd name="T2" fmla="*/ 1218 w 1642"/>
                <a:gd name="T3" fmla="*/ 0 h 603"/>
                <a:gd name="T4" fmla="*/ 1218 w 1642"/>
                <a:gd name="T5" fmla="*/ 13 h 603"/>
                <a:gd name="T6" fmla="*/ 1225 w 1642"/>
                <a:gd name="T7" fmla="*/ 45 h 603"/>
                <a:gd name="T8" fmla="*/ 1231 w 1642"/>
                <a:gd name="T9" fmla="*/ 96 h 603"/>
                <a:gd name="T10" fmla="*/ 1244 w 1642"/>
                <a:gd name="T11" fmla="*/ 154 h 603"/>
                <a:gd name="T12" fmla="*/ 1263 w 1642"/>
                <a:gd name="T13" fmla="*/ 218 h 603"/>
                <a:gd name="T14" fmla="*/ 1295 w 1642"/>
                <a:gd name="T15" fmla="*/ 283 h 603"/>
                <a:gd name="T16" fmla="*/ 1340 w 1642"/>
                <a:gd name="T17" fmla="*/ 340 h 603"/>
                <a:gd name="T18" fmla="*/ 1392 w 1642"/>
                <a:gd name="T19" fmla="*/ 392 h 603"/>
                <a:gd name="T20" fmla="*/ 1462 w 1642"/>
                <a:gd name="T21" fmla="*/ 424 h 603"/>
                <a:gd name="T22" fmla="*/ 1546 w 1642"/>
                <a:gd name="T23" fmla="*/ 437 h 603"/>
                <a:gd name="T24" fmla="*/ 1603 w 1642"/>
                <a:gd name="T25" fmla="*/ 456 h 603"/>
                <a:gd name="T26" fmla="*/ 1635 w 1642"/>
                <a:gd name="T27" fmla="*/ 488 h 603"/>
                <a:gd name="T28" fmla="*/ 1642 w 1642"/>
                <a:gd name="T29" fmla="*/ 526 h 603"/>
                <a:gd name="T30" fmla="*/ 1635 w 1642"/>
                <a:gd name="T31" fmla="*/ 565 h 603"/>
                <a:gd name="T32" fmla="*/ 1597 w 1642"/>
                <a:gd name="T33" fmla="*/ 591 h 603"/>
                <a:gd name="T34" fmla="*/ 1546 w 1642"/>
                <a:gd name="T35" fmla="*/ 603 h 603"/>
                <a:gd name="T36" fmla="*/ 102 w 1642"/>
                <a:gd name="T37" fmla="*/ 603 h 603"/>
                <a:gd name="T38" fmla="*/ 45 w 1642"/>
                <a:gd name="T39" fmla="*/ 591 h 603"/>
                <a:gd name="T40" fmla="*/ 13 w 1642"/>
                <a:gd name="T41" fmla="*/ 565 h 603"/>
                <a:gd name="T42" fmla="*/ 0 w 1642"/>
                <a:gd name="T43" fmla="*/ 526 h 603"/>
                <a:gd name="T44" fmla="*/ 13 w 1642"/>
                <a:gd name="T45" fmla="*/ 488 h 603"/>
                <a:gd name="T46" fmla="*/ 45 w 1642"/>
                <a:gd name="T47" fmla="*/ 456 h 603"/>
                <a:gd name="T48" fmla="*/ 102 w 1642"/>
                <a:gd name="T49" fmla="*/ 437 h 603"/>
                <a:gd name="T50" fmla="*/ 186 w 1642"/>
                <a:gd name="T51" fmla="*/ 424 h 603"/>
                <a:gd name="T52" fmla="*/ 250 w 1642"/>
                <a:gd name="T53" fmla="*/ 392 h 603"/>
                <a:gd name="T54" fmla="*/ 308 w 1642"/>
                <a:gd name="T55" fmla="*/ 340 h 603"/>
                <a:gd name="T56" fmla="*/ 346 w 1642"/>
                <a:gd name="T57" fmla="*/ 283 h 603"/>
                <a:gd name="T58" fmla="*/ 378 w 1642"/>
                <a:gd name="T59" fmla="*/ 218 h 603"/>
                <a:gd name="T60" fmla="*/ 404 w 1642"/>
                <a:gd name="T61" fmla="*/ 154 h 603"/>
                <a:gd name="T62" fmla="*/ 417 w 1642"/>
                <a:gd name="T63" fmla="*/ 96 h 603"/>
                <a:gd name="T64" fmla="*/ 423 w 1642"/>
                <a:gd name="T65" fmla="*/ 45 h 603"/>
                <a:gd name="T66" fmla="*/ 429 w 1642"/>
                <a:gd name="T67" fmla="*/ 13 h 603"/>
                <a:gd name="T68" fmla="*/ 429 w 1642"/>
                <a:gd name="T6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2" h="603">
                  <a:moveTo>
                    <a:pt x="429" y="0"/>
                  </a:moveTo>
                  <a:lnTo>
                    <a:pt x="1218" y="0"/>
                  </a:lnTo>
                  <a:lnTo>
                    <a:pt x="1218" y="13"/>
                  </a:lnTo>
                  <a:lnTo>
                    <a:pt x="1225" y="45"/>
                  </a:lnTo>
                  <a:lnTo>
                    <a:pt x="1231" y="96"/>
                  </a:lnTo>
                  <a:lnTo>
                    <a:pt x="1244" y="154"/>
                  </a:lnTo>
                  <a:lnTo>
                    <a:pt x="1263" y="218"/>
                  </a:lnTo>
                  <a:lnTo>
                    <a:pt x="1295" y="283"/>
                  </a:lnTo>
                  <a:lnTo>
                    <a:pt x="1340" y="340"/>
                  </a:lnTo>
                  <a:lnTo>
                    <a:pt x="1392" y="392"/>
                  </a:lnTo>
                  <a:lnTo>
                    <a:pt x="1462" y="424"/>
                  </a:lnTo>
                  <a:lnTo>
                    <a:pt x="1546" y="437"/>
                  </a:lnTo>
                  <a:lnTo>
                    <a:pt x="1603" y="456"/>
                  </a:lnTo>
                  <a:lnTo>
                    <a:pt x="1635" y="488"/>
                  </a:lnTo>
                  <a:lnTo>
                    <a:pt x="1642" y="526"/>
                  </a:lnTo>
                  <a:lnTo>
                    <a:pt x="1635" y="565"/>
                  </a:lnTo>
                  <a:lnTo>
                    <a:pt x="1597" y="591"/>
                  </a:lnTo>
                  <a:lnTo>
                    <a:pt x="1546" y="603"/>
                  </a:lnTo>
                  <a:lnTo>
                    <a:pt x="102" y="603"/>
                  </a:lnTo>
                  <a:lnTo>
                    <a:pt x="45" y="591"/>
                  </a:lnTo>
                  <a:lnTo>
                    <a:pt x="13" y="565"/>
                  </a:lnTo>
                  <a:lnTo>
                    <a:pt x="0" y="526"/>
                  </a:lnTo>
                  <a:lnTo>
                    <a:pt x="13" y="488"/>
                  </a:lnTo>
                  <a:lnTo>
                    <a:pt x="45" y="456"/>
                  </a:lnTo>
                  <a:lnTo>
                    <a:pt x="102" y="437"/>
                  </a:lnTo>
                  <a:lnTo>
                    <a:pt x="186" y="424"/>
                  </a:lnTo>
                  <a:lnTo>
                    <a:pt x="250" y="392"/>
                  </a:lnTo>
                  <a:lnTo>
                    <a:pt x="308" y="340"/>
                  </a:lnTo>
                  <a:lnTo>
                    <a:pt x="346" y="283"/>
                  </a:lnTo>
                  <a:lnTo>
                    <a:pt x="378" y="218"/>
                  </a:lnTo>
                  <a:lnTo>
                    <a:pt x="404" y="154"/>
                  </a:lnTo>
                  <a:lnTo>
                    <a:pt x="417" y="96"/>
                  </a:lnTo>
                  <a:lnTo>
                    <a:pt x="423" y="45"/>
                  </a:lnTo>
                  <a:lnTo>
                    <a:pt x="429" y="13"/>
                  </a:lnTo>
                  <a:lnTo>
                    <a:pt x="4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30" name="Freeform 23"/>
            <p:cNvSpPr>
              <a:spLocks noEditPoints="1"/>
            </p:cNvSpPr>
            <p:nvPr/>
          </p:nvSpPr>
          <p:spPr bwMode="auto">
            <a:xfrm>
              <a:off x="18786475" y="-7097713"/>
              <a:ext cx="5233988" cy="3584575"/>
            </a:xfrm>
            <a:custGeom>
              <a:avLst/>
              <a:gdLst>
                <a:gd name="T0" fmla="*/ 1630 w 3297"/>
                <a:gd name="T1" fmla="*/ 2021 h 2258"/>
                <a:gd name="T2" fmla="*/ 1597 w 3297"/>
                <a:gd name="T3" fmla="*/ 2046 h 2258"/>
                <a:gd name="T4" fmla="*/ 1578 w 3297"/>
                <a:gd name="T5" fmla="*/ 2091 h 2258"/>
                <a:gd name="T6" fmla="*/ 1597 w 3297"/>
                <a:gd name="T7" fmla="*/ 2130 h 2258"/>
                <a:gd name="T8" fmla="*/ 1630 w 3297"/>
                <a:gd name="T9" fmla="*/ 2155 h 2258"/>
                <a:gd name="T10" fmla="*/ 1674 w 3297"/>
                <a:gd name="T11" fmla="*/ 2155 h 2258"/>
                <a:gd name="T12" fmla="*/ 1706 w 3297"/>
                <a:gd name="T13" fmla="*/ 2130 h 2258"/>
                <a:gd name="T14" fmla="*/ 1719 w 3297"/>
                <a:gd name="T15" fmla="*/ 2091 h 2258"/>
                <a:gd name="T16" fmla="*/ 1706 w 3297"/>
                <a:gd name="T17" fmla="*/ 2046 h 2258"/>
                <a:gd name="T18" fmla="*/ 1674 w 3297"/>
                <a:gd name="T19" fmla="*/ 2021 h 2258"/>
                <a:gd name="T20" fmla="*/ 469 w 3297"/>
                <a:gd name="T21" fmla="*/ 320 h 2258"/>
                <a:gd name="T22" fmla="*/ 366 w 3297"/>
                <a:gd name="T23" fmla="*/ 365 h 2258"/>
                <a:gd name="T24" fmla="*/ 327 w 3297"/>
                <a:gd name="T25" fmla="*/ 468 h 2258"/>
                <a:gd name="T26" fmla="*/ 340 w 3297"/>
                <a:gd name="T27" fmla="*/ 1847 h 2258"/>
                <a:gd name="T28" fmla="*/ 411 w 3297"/>
                <a:gd name="T29" fmla="*/ 1924 h 2258"/>
                <a:gd name="T30" fmla="*/ 2835 w 3297"/>
                <a:gd name="T31" fmla="*/ 1937 h 2258"/>
                <a:gd name="T32" fmla="*/ 2932 w 3297"/>
                <a:gd name="T33" fmla="*/ 1899 h 2258"/>
                <a:gd name="T34" fmla="*/ 2976 w 3297"/>
                <a:gd name="T35" fmla="*/ 1796 h 2258"/>
                <a:gd name="T36" fmla="*/ 2964 w 3297"/>
                <a:gd name="T37" fmla="*/ 410 h 2258"/>
                <a:gd name="T38" fmla="*/ 2887 w 3297"/>
                <a:gd name="T39" fmla="*/ 333 h 2258"/>
                <a:gd name="T40" fmla="*/ 469 w 3297"/>
                <a:gd name="T41" fmla="*/ 320 h 2258"/>
                <a:gd name="T42" fmla="*/ 2989 w 3297"/>
                <a:gd name="T43" fmla="*/ 0 h 2258"/>
                <a:gd name="T44" fmla="*/ 3175 w 3297"/>
                <a:gd name="T45" fmla="*/ 64 h 2258"/>
                <a:gd name="T46" fmla="*/ 3284 w 3297"/>
                <a:gd name="T47" fmla="*/ 211 h 2258"/>
                <a:gd name="T48" fmla="*/ 3297 w 3297"/>
                <a:gd name="T49" fmla="*/ 1950 h 2258"/>
                <a:gd name="T50" fmla="*/ 3239 w 3297"/>
                <a:gd name="T51" fmla="*/ 2130 h 2258"/>
                <a:gd name="T52" fmla="*/ 3086 w 3297"/>
                <a:gd name="T53" fmla="*/ 2245 h 2258"/>
                <a:gd name="T54" fmla="*/ 315 w 3297"/>
                <a:gd name="T55" fmla="*/ 2258 h 2258"/>
                <a:gd name="T56" fmla="*/ 129 w 3297"/>
                <a:gd name="T57" fmla="*/ 2200 h 2258"/>
                <a:gd name="T58" fmla="*/ 20 w 3297"/>
                <a:gd name="T59" fmla="*/ 2046 h 2258"/>
                <a:gd name="T60" fmla="*/ 0 w 3297"/>
                <a:gd name="T61" fmla="*/ 308 h 2258"/>
                <a:gd name="T62" fmla="*/ 64 w 3297"/>
                <a:gd name="T63" fmla="*/ 128 h 2258"/>
                <a:gd name="T64" fmla="*/ 212 w 3297"/>
                <a:gd name="T65" fmla="*/ 19 h 2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7" h="2258">
                  <a:moveTo>
                    <a:pt x="1649" y="2021"/>
                  </a:moveTo>
                  <a:lnTo>
                    <a:pt x="1630" y="2021"/>
                  </a:lnTo>
                  <a:lnTo>
                    <a:pt x="1610" y="2034"/>
                  </a:lnTo>
                  <a:lnTo>
                    <a:pt x="1597" y="2046"/>
                  </a:lnTo>
                  <a:lnTo>
                    <a:pt x="1585" y="2066"/>
                  </a:lnTo>
                  <a:lnTo>
                    <a:pt x="1578" y="2091"/>
                  </a:lnTo>
                  <a:lnTo>
                    <a:pt x="1585" y="2111"/>
                  </a:lnTo>
                  <a:lnTo>
                    <a:pt x="1597" y="2130"/>
                  </a:lnTo>
                  <a:lnTo>
                    <a:pt x="1610" y="2149"/>
                  </a:lnTo>
                  <a:lnTo>
                    <a:pt x="1630" y="2155"/>
                  </a:lnTo>
                  <a:lnTo>
                    <a:pt x="1649" y="2162"/>
                  </a:lnTo>
                  <a:lnTo>
                    <a:pt x="1674" y="2155"/>
                  </a:lnTo>
                  <a:lnTo>
                    <a:pt x="1694" y="2149"/>
                  </a:lnTo>
                  <a:lnTo>
                    <a:pt x="1706" y="2130"/>
                  </a:lnTo>
                  <a:lnTo>
                    <a:pt x="1719" y="2111"/>
                  </a:lnTo>
                  <a:lnTo>
                    <a:pt x="1719" y="2091"/>
                  </a:lnTo>
                  <a:lnTo>
                    <a:pt x="1719" y="2066"/>
                  </a:lnTo>
                  <a:lnTo>
                    <a:pt x="1706" y="2046"/>
                  </a:lnTo>
                  <a:lnTo>
                    <a:pt x="1694" y="2034"/>
                  </a:lnTo>
                  <a:lnTo>
                    <a:pt x="1674" y="2021"/>
                  </a:lnTo>
                  <a:lnTo>
                    <a:pt x="1649" y="2021"/>
                  </a:lnTo>
                  <a:close/>
                  <a:moveTo>
                    <a:pt x="469" y="320"/>
                  </a:moveTo>
                  <a:lnTo>
                    <a:pt x="411" y="333"/>
                  </a:lnTo>
                  <a:lnTo>
                    <a:pt x="366" y="365"/>
                  </a:lnTo>
                  <a:lnTo>
                    <a:pt x="340" y="410"/>
                  </a:lnTo>
                  <a:lnTo>
                    <a:pt x="327" y="468"/>
                  </a:lnTo>
                  <a:lnTo>
                    <a:pt x="327" y="1796"/>
                  </a:lnTo>
                  <a:lnTo>
                    <a:pt x="340" y="1847"/>
                  </a:lnTo>
                  <a:lnTo>
                    <a:pt x="366" y="1899"/>
                  </a:lnTo>
                  <a:lnTo>
                    <a:pt x="411" y="1924"/>
                  </a:lnTo>
                  <a:lnTo>
                    <a:pt x="469" y="1937"/>
                  </a:lnTo>
                  <a:lnTo>
                    <a:pt x="2835" y="1937"/>
                  </a:lnTo>
                  <a:lnTo>
                    <a:pt x="2887" y="1924"/>
                  </a:lnTo>
                  <a:lnTo>
                    <a:pt x="2932" y="1899"/>
                  </a:lnTo>
                  <a:lnTo>
                    <a:pt x="2964" y="1847"/>
                  </a:lnTo>
                  <a:lnTo>
                    <a:pt x="2976" y="1796"/>
                  </a:lnTo>
                  <a:lnTo>
                    <a:pt x="2976" y="468"/>
                  </a:lnTo>
                  <a:lnTo>
                    <a:pt x="2964" y="410"/>
                  </a:lnTo>
                  <a:lnTo>
                    <a:pt x="2932" y="365"/>
                  </a:lnTo>
                  <a:lnTo>
                    <a:pt x="2887" y="333"/>
                  </a:lnTo>
                  <a:lnTo>
                    <a:pt x="2835" y="320"/>
                  </a:lnTo>
                  <a:lnTo>
                    <a:pt x="469" y="320"/>
                  </a:lnTo>
                  <a:close/>
                  <a:moveTo>
                    <a:pt x="315" y="0"/>
                  </a:moveTo>
                  <a:lnTo>
                    <a:pt x="2989" y="0"/>
                  </a:lnTo>
                  <a:lnTo>
                    <a:pt x="3086" y="19"/>
                  </a:lnTo>
                  <a:lnTo>
                    <a:pt x="3175" y="64"/>
                  </a:lnTo>
                  <a:lnTo>
                    <a:pt x="3239" y="128"/>
                  </a:lnTo>
                  <a:lnTo>
                    <a:pt x="3284" y="211"/>
                  </a:lnTo>
                  <a:lnTo>
                    <a:pt x="3297" y="308"/>
                  </a:lnTo>
                  <a:lnTo>
                    <a:pt x="3297" y="1950"/>
                  </a:lnTo>
                  <a:lnTo>
                    <a:pt x="3284" y="2046"/>
                  </a:lnTo>
                  <a:lnTo>
                    <a:pt x="3239" y="2130"/>
                  </a:lnTo>
                  <a:lnTo>
                    <a:pt x="3175" y="2200"/>
                  </a:lnTo>
                  <a:lnTo>
                    <a:pt x="3086" y="2245"/>
                  </a:lnTo>
                  <a:lnTo>
                    <a:pt x="2989" y="2258"/>
                  </a:lnTo>
                  <a:lnTo>
                    <a:pt x="315" y="2258"/>
                  </a:lnTo>
                  <a:lnTo>
                    <a:pt x="212" y="2245"/>
                  </a:lnTo>
                  <a:lnTo>
                    <a:pt x="129" y="2200"/>
                  </a:lnTo>
                  <a:lnTo>
                    <a:pt x="64" y="2130"/>
                  </a:lnTo>
                  <a:lnTo>
                    <a:pt x="20" y="2046"/>
                  </a:lnTo>
                  <a:lnTo>
                    <a:pt x="0" y="1950"/>
                  </a:lnTo>
                  <a:lnTo>
                    <a:pt x="0" y="308"/>
                  </a:lnTo>
                  <a:lnTo>
                    <a:pt x="20" y="211"/>
                  </a:lnTo>
                  <a:lnTo>
                    <a:pt x="64" y="128"/>
                  </a:lnTo>
                  <a:lnTo>
                    <a:pt x="129" y="64"/>
                  </a:lnTo>
                  <a:lnTo>
                    <a:pt x="212" y="19"/>
                  </a:lnTo>
                  <a:lnTo>
                    <a:pt x="3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31" name="Freeform 24"/>
            <p:cNvSpPr>
              <a:spLocks/>
            </p:cNvSpPr>
            <p:nvPr/>
          </p:nvSpPr>
          <p:spPr bwMode="auto">
            <a:xfrm>
              <a:off x="20772438" y="-6181725"/>
              <a:ext cx="1181100" cy="1833563"/>
            </a:xfrm>
            <a:custGeom>
              <a:avLst/>
              <a:gdLst>
                <a:gd name="T0" fmla="*/ 0 w 744"/>
                <a:gd name="T1" fmla="*/ 0 h 1155"/>
                <a:gd name="T2" fmla="*/ 744 w 744"/>
                <a:gd name="T3" fmla="*/ 545 h 1155"/>
                <a:gd name="T4" fmla="*/ 423 w 744"/>
                <a:gd name="T5" fmla="*/ 597 h 1155"/>
                <a:gd name="T6" fmla="*/ 699 w 744"/>
                <a:gd name="T7" fmla="*/ 1084 h 1155"/>
                <a:gd name="T8" fmla="*/ 577 w 744"/>
                <a:gd name="T9" fmla="*/ 1155 h 1155"/>
                <a:gd name="T10" fmla="*/ 302 w 744"/>
                <a:gd name="T11" fmla="*/ 667 h 1155"/>
                <a:gd name="T12" fmla="*/ 90 w 744"/>
                <a:gd name="T13" fmla="*/ 911 h 1155"/>
                <a:gd name="T14" fmla="*/ 0 w 744"/>
                <a:gd name="T15" fmla="*/ 0 h 1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4" h="1155">
                  <a:moveTo>
                    <a:pt x="0" y="0"/>
                  </a:moveTo>
                  <a:lnTo>
                    <a:pt x="744" y="545"/>
                  </a:lnTo>
                  <a:lnTo>
                    <a:pt x="423" y="597"/>
                  </a:lnTo>
                  <a:lnTo>
                    <a:pt x="699" y="1084"/>
                  </a:lnTo>
                  <a:lnTo>
                    <a:pt x="577" y="1155"/>
                  </a:lnTo>
                  <a:lnTo>
                    <a:pt x="302" y="667"/>
                  </a:lnTo>
                  <a:lnTo>
                    <a:pt x="90" y="9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grpSp>
      <p:cxnSp>
        <p:nvCxnSpPr>
          <p:cNvPr id="32" name="Straight Connector 31"/>
          <p:cNvCxnSpPr/>
          <p:nvPr/>
        </p:nvCxnSpPr>
        <p:spPr>
          <a:xfrm>
            <a:off x="6510172" y="4386329"/>
            <a:ext cx="2855508" cy="0"/>
          </a:xfrm>
          <a:prstGeom prst="line">
            <a:avLst/>
          </a:prstGeom>
          <a:ln w="25400" cmpd="sng">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5831251" y="6537119"/>
            <a:ext cx="528691" cy="134678"/>
            <a:chOff x="5841888" y="6443197"/>
            <a:chExt cx="528691" cy="134678"/>
          </a:xfrm>
          <a:solidFill>
            <a:schemeClr val="accent2"/>
          </a:solidFill>
        </p:grpSpPr>
        <p:sp>
          <p:nvSpPr>
            <p:cNvPr id="36" name="Freeform 5"/>
            <p:cNvSpPr>
              <a:spLocks noEditPoints="1"/>
            </p:cNvSpPr>
            <p:nvPr userDrawn="1"/>
          </p:nvSpPr>
          <p:spPr bwMode="auto">
            <a:xfrm>
              <a:off x="5841888" y="6443197"/>
              <a:ext cx="496424" cy="134678"/>
            </a:xfrm>
            <a:custGeom>
              <a:avLst/>
              <a:gdLst>
                <a:gd name="T0" fmla="*/ 610 w 1071"/>
                <a:gd name="T1" fmla="*/ 283 h 288"/>
                <a:gd name="T2" fmla="*/ 486 w 1071"/>
                <a:gd name="T3" fmla="*/ 216 h 288"/>
                <a:gd name="T4" fmla="*/ 462 w 1071"/>
                <a:gd name="T5" fmla="*/ 108 h 288"/>
                <a:gd name="T6" fmla="*/ 518 w 1071"/>
                <a:gd name="T7" fmla="*/ 0 h 288"/>
                <a:gd name="T8" fmla="*/ 558 w 1071"/>
                <a:gd name="T9" fmla="*/ 60 h 288"/>
                <a:gd name="T10" fmla="*/ 603 w 1071"/>
                <a:gd name="T11" fmla="*/ 108 h 288"/>
                <a:gd name="T12" fmla="*/ 557 w 1071"/>
                <a:gd name="T13" fmla="*/ 195 h 288"/>
                <a:gd name="T14" fmla="*/ 607 w 1071"/>
                <a:gd name="T15" fmla="*/ 233 h 288"/>
                <a:gd name="T16" fmla="*/ 844 w 1071"/>
                <a:gd name="T17" fmla="*/ 135 h 288"/>
                <a:gd name="T18" fmla="*/ 638 w 1071"/>
                <a:gd name="T19" fmla="*/ 60 h 288"/>
                <a:gd name="T20" fmla="*/ 638 w 1071"/>
                <a:gd name="T21" fmla="*/ 283 h 288"/>
                <a:gd name="T22" fmla="*/ 710 w 1071"/>
                <a:gd name="T23" fmla="*/ 179 h 288"/>
                <a:gd name="T24" fmla="*/ 739 w 1071"/>
                <a:gd name="T25" fmla="*/ 99 h 288"/>
                <a:gd name="T26" fmla="*/ 774 w 1071"/>
                <a:gd name="T27" fmla="*/ 179 h 288"/>
                <a:gd name="T28" fmla="*/ 847 w 1071"/>
                <a:gd name="T29" fmla="*/ 283 h 288"/>
                <a:gd name="T30" fmla="*/ 340 w 1071"/>
                <a:gd name="T31" fmla="*/ 189 h 288"/>
                <a:gd name="T32" fmla="*/ 311 w 1071"/>
                <a:gd name="T33" fmla="*/ 190 h 288"/>
                <a:gd name="T34" fmla="*/ 431 w 1071"/>
                <a:gd name="T35" fmla="*/ 226 h 288"/>
                <a:gd name="T36" fmla="*/ 360 w 1071"/>
                <a:gd name="T37" fmla="*/ 288 h 288"/>
                <a:gd name="T38" fmla="*/ 195 w 1071"/>
                <a:gd name="T39" fmla="*/ 187 h 288"/>
                <a:gd name="T40" fmla="*/ 198 w 1071"/>
                <a:gd name="T41" fmla="*/ 283 h 288"/>
                <a:gd name="T42" fmla="*/ 0 w 1071"/>
                <a:gd name="T43" fmla="*/ 215 h 288"/>
                <a:gd name="T44" fmla="*/ 126 w 1071"/>
                <a:gd name="T45" fmla="*/ 148 h 288"/>
                <a:gd name="T46" fmla="*/ 84 w 1071"/>
                <a:gd name="T47" fmla="*/ 99 h 288"/>
                <a:gd name="T48" fmla="*/ 20 w 1071"/>
                <a:gd name="T49" fmla="*/ 65 h 288"/>
                <a:gd name="T50" fmla="*/ 197 w 1071"/>
                <a:gd name="T51" fmla="*/ 138 h 288"/>
                <a:gd name="T52" fmla="*/ 237 w 1071"/>
                <a:gd name="T53" fmla="*/ 149 h 288"/>
                <a:gd name="T54" fmla="*/ 445 w 1071"/>
                <a:gd name="T55" fmla="*/ 120 h 288"/>
                <a:gd name="T56" fmla="*/ 125 w 1071"/>
                <a:gd name="T57" fmla="*/ 242 h 288"/>
                <a:gd name="T58" fmla="*/ 115 w 1071"/>
                <a:gd name="T59" fmla="*/ 186 h 288"/>
                <a:gd name="T60" fmla="*/ 104 w 1071"/>
                <a:gd name="T61" fmla="*/ 244 h 288"/>
                <a:gd name="T62" fmla="*/ 332 w 1071"/>
                <a:gd name="T63" fmla="*/ 151 h 288"/>
                <a:gd name="T64" fmla="*/ 350 w 1071"/>
                <a:gd name="T65" fmla="*/ 95 h 288"/>
                <a:gd name="T66" fmla="*/ 311 w 1071"/>
                <a:gd name="T67" fmla="*/ 150 h 288"/>
                <a:gd name="T68" fmla="*/ 1071 w 1071"/>
                <a:gd name="T69" fmla="*/ 283 h 288"/>
                <a:gd name="T70" fmla="*/ 873 w 1071"/>
                <a:gd name="T71" fmla="*/ 215 h 288"/>
                <a:gd name="T72" fmla="*/ 999 w 1071"/>
                <a:gd name="T73" fmla="*/ 148 h 288"/>
                <a:gd name="T74" fmla="*/ 958 w 1071"/>
                <a:gd name="T75" fmla="*/ 99 h 288"/>
                <a:gd name="T76" fmla="*/ 893 w 1071"/>
                <a:gd name="T77" fmla="*/ 65 h 288"/>
                <a:gd name="T78" fmla="*/ 1070 w 1071"/>
                <a:gd name="T79" fmla="*/ 138 h 288"/>
                <a:gd name="T80" fmla="*/ 1071 w 1071"/>
                <a:gd name="T81" fmla="*/ 283 h 288"/>
                <a:gd name="T82" fmla="*/ 998 w 1071"/>
                <a:gd name="T83" fmla="*/ 186 h 288"/>
                <a:gd name="T84" fmla="*/ 943 w 1071"/>
                <a:gd name="T85" fmla="*/ 216 h 288"/>
                <a:gd name="T86" fmla="*/ 998 w 1071"/>
                <a:gd name="T87"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88">
                  <a:moveTo>
                    <a:pt x="607" y="233"/>
                  </a:moveTo>
                  <a:cubicBezTo>
                    <a:pt x="610" y="283"/>
                    <a:pt x="610" y="283"/>
                    <a:pt x="610" y="283"/>
                  </a:cubicBezTo>
                  <a:cubicBezTo>
                    <a:pt x="604" y="284"/>
                    <a:pt x="587" y="288"/>
                    <a:pt x="562" y="288"/>
                  </a:cubicBezTo>
                  <a:cubicBezTo>
                    <a:pt x="513" y="288"/>
                    <a:pt x="486" y="267"/>
                    <a:pt x="486" y="216"/>
                  </a:cubicBezTo>
                  <a:cubicBezTo>
                    <a:pt x="486" y="176"/>
                    <a:pt x="487" y="132"/>
                    <a:pt x="488" y="108"/>
                  </a:cubicBezTo>
                  <a:cubicBezTo>
                    <a:pt x="462" y="108"/>
                    <a:pt x="462" y="108"/>
                    <a:pt x="462" y="108"/>
                  </a:cubicBezTo>
                  <a:cubicBezTo>
                    <a:pt x="462" y="97"/>
                    <a:pt x="462" y="82"/>
                    <a:pt x="462" y="70"/>
                  </a:cubicBezTo>
                  <a:cubicBezTo>
                    <a:pt x="500" y="64"/>
                    <a:pt x="513" y="42"/>
                    <a:pt x="518" y="0"/>
                  </a:cubicBezTo>
                  <a:cubicBezTo>
                    <a:pt x="561" y="0"/>
                    <a:pt x="561" y="0"/>
                    <a:pt x="561" y="0"/>
                  </a:cubicBezTo>
                  <a:cubicBezTo>
                    <a:pt x="559" y="17"/>
                    <a:pt x="558" y="43"/>
                    <a:pt x="558" y="60"/>
                  </a:cubicBezTo>
                  <a:cubicBezTo>
                    <a:pt x="603" y="60"/>
                    <a:pt x="603" y="60"/>
                    <a:pt x="603" y="60"/>
                  </a:cubicBezTo>
                  <a:cubicBezTo>
                    <a:pt x="603" y="108"/>
                    <a:pt x="603" y="108"/>
                    <a:pt x="603" y="108"/>
                  </a:cubicBezTo>
                  <a:cubicBezTo>
                    <a:pt x="557" y="108"/>
                    <a:pt x="557" y="108"/>
                    <a:pt x="557" y="108"/>
                  </a:cubicBezTo>
                  <a:cubicBezTo>
                    <a:pt x="557" y="195"/>
                    <a:pt x="557" y="195"/>
                    <a:pt x="557" y="195"/>
                  </a:cubicBezTo>
                  <a:cubicBezTo>
                    <a:pt x="557" y="229"/>
                    <a:pt x="564" y="238"/>
                    <a:pt x="587" y="238"/>
                  </a:cubicBezTo>
                  <a:cubicBezTo>
                    <a:pt x="594" y="238"/>
                    <a:pt x="603" y="236"/>
                    <a:pt x="607" y="233"/>
                  </a:cubicBezTo>
                  <a:close/>
                  <a:moveTo>
                    <a:pt x="844" y="179"/>
                  </a:moveTo>
                  <a:cubicBezTo>
                    <a:pt x="844" y="160"/>
                    <a:pt x="844" y="135"/>
                    <a:pt x="844" y="135"/>
                  </a:cubicBezTo>
                  <a:cubicBezTo>
                    <a:pt x="844" y="78"/>
                    <a:pt x="820" y="53"/>
                    <a:pt x="749" y="53"/>
                  </a:cubicBezTo>
                  <a:cubicBezTo>
                    <a:pt x="710" y="53"/>
                    <a:pt x="682" y="60"/>
                    <a:pt x="638" y="60"/>
                  </a:cubicBezTo>
                  <a:cubicBezTo>
                    <a:pt x="641" y="99"/>
                    <a:pt x="641" y="149"/>
                    <a:pt x="640" y="179"/>
                  </a:cubicBezTo>
                  <a:cubicBezTo>
                    <a:pt x="641" y="210"/>
                    <a:pt x="639" y="265"/>
                    <a:pt x="638" y="283"/>
                  </a:cubicBezTo>
                  <a:cubicBezTo>
                    <a:pt x="713" y="283"/>
                    <a:pt x="713" y="283"/>
                    <a:pt x="713" y="283"/>
                  </a:cubicBezTo>
                  <a:cubicBezTo>
                    <a:pt x="712" y="265"/>
                    <a:pt x="710" y="214"/>
                    <a:pt x="710" y="179"/>
                  </a:cubicBezTo>
                  <a:cubicBezTo>
                    <a:pt x="710" y="159"/>
                    <a:pt x="711" y="135"/>
                    <a:pt x="711" y="103"/>
                  </a:cubicBezTo>
                  <a:cubicBezTo>
                    <a:pt x="719" y="100"/>
                    <a:pt x="728" y="99"/>
                    <a:pt x="739" y="99"/>
                  </a:cubicBezTo>
                  <a:cubicBezTo>
                    <a:pt x="765" y="99"/>
                    <a:pt x="774" y="111"/>
                    <a:pt x="774" y="145"/>
                  </a:cubicBezTo>
                  <a:cubicBezTo>
                    <a:pt x="774" y="145"/>
                    <a:pt x="774" y="166"/>
                    <a:pt x="774" y="179"/>
                  </a:cubicBezTo>
                  <a:cubicBezTo>
                    <a:pt x="774" y="210"/>
                    <a:pt x="773" y="265"/>
                    <a:pt x="772" y="283"/>
                  </a:cubicBezTo>
                  <a:cubicBezTo>
                    <a:pt x="847" y="283"/>
                    <a:pt x="847" y="283"/>
                    <a:pt x="847" y="283"/>
                  </a:cubicBezTo>
                  <a:cubicBezTo>
                    <a:pt x="845" y="265"/>
                    <a:pt x="844" y="214"/>
                    <a:pt x="844" y="179"/>
                  </a:cubicBezTo>
                  <a:close/>
                  <a:moveTo>
                    <a:pt x="340" y="189"/>
                  </a:moveTo>
                  <a:cubicBezTo>
                    <a:pt x="332" y="189"/>
                    <a:pt x="318" y="189"/>
                    <a:pt x="311" y="188"/>
                  </a:cubicBezTo>
                  <a:cubicBezTo>
                    <a:pt x="311" y="190"/>
                    <a:pt x="311" y="190"/>
                    <a:pt x="311" y="190"/>
                  </a:cubicBezTo>
                  <a:cubicBezTo>
                    <a:pt x="311" y="222"/>
                    <a:pt x="332" y="242"/>
                    <a:pt x="371" y="242"/>
                  </a:cubicBezTo>
                  <a:cubicBezTo>
                    <a:pt x="395" y="242"/>
                    <a:pt x="416" y="235"/>
                    <a:pt x="431" y="226"/>
                  </a:cubicBezTo>
                  <a:cubicBezTo>
                    <a:pt x="434" y="276"/>
                    <a:pt x="434" y="276"/>
                    <a:pt x="434" y="276"/>
                  </a:cubicBezTo>
                  <a:cubicBezTo>
                    <a:pt x="419" y="283"/>
                    <a:pt x="389" y="288"/>
                    <a:pt x="360" y="288"/>
                  </a:cubicBezTo>
                  <a:cubicBezTo>
                    <a:pt x="281" y="288"/>
                    <a:pt x="243" y="261"/>
                    <a:pt x="237" y="188"/>
                  </a:cubicBezTo>
                  <a:cubicBezTo>
                    <a:pt x="228" y="187"/>
                    <a:pt x="214" y="187"/>
                    <a:pt x="195" y="187"/>
                  </a:cubicBezTo>
                  <a:cubicBezTo>
                    <a:pt x="195" y="200"/>
                    <a:pt x="194" y="211"/>
                    <a:pt x="194" y="220"/>
                  </a:cubicBezTo>
                  <a:cubicBezTo>
                    <a:pt x="194" y="238"/>
                    <a:pt x="195" y="265"/>
                    <a:pt x="198" y="283"/>
                  </a:cubicBezTo>
                  <a:cubicBezTo>
                    <a:pt x="154" y="283"/>
                    <a:pt x="121" y="288"/>
                    <a:pt x="87" y="288"/>
                  </a:cubicBezTo>
                  <a:cubicBezTo>
                    <a:pt x="22" y="288"/>
                    <a:pt x="0" y="261"/>
                    <a:pt x="0" y="215"/>
                  </a:cubicBezTo>
                  <a:cubicBezTo>
                    <a:pt x="0" y="171"/>
                    <a:pt x="36" y="147"/>
                    <a:pt x="115" y="147"/>
                  </a:cubicBezTo>
                  <a:cubicBezTo>
                    <a:pt x="118" y="147"/>
                    <a:pt x="123" y="147"/>
                    <a:pt x="126" y="148"/>
                  </a:cubicBezTo>
                  <a:cubicBezTo>
                    <a:pt x="126" y="143"/>
                    <a:pt x="126" y="143"/>
                    <a:pt x="126" y="143"/>
                  </a:cubicBezTo>
                  <a:cubicBezTo>
                    <a:pt x="126" y="112"/>
                    <a:pt x="116" y="99"/>
                    <a:pt x="84" y="99"/>
                  </a:cubicBezTo>
                  <a:cubicBezTo>
                    <a:pt x="62" y="99"/>
                    <a:pt x="38" y="107"/>
                    <a:pt x="23" y="115"/>
                  </a:cubicBezTo>
                  <a:cubicBezTo>
                    <a:pt x="20" y="65"/>
                    <a:pt x="20" y="65"/>
                    <a:pt x="20" y="65"/>
                  </a:cubicBezTo>
                  <a:cubicBezTo>
                    <a:pt x="38" y="58"/>
                    <a:pt x="68" y="53"/>
                    <a:pt x="102" y="53"/>
                  </a:cubicBezTo>
                  <a:cubicBezTo>
                    <a:pt x="171" y="53"/>
                    <a:pt x="197" y="75"/>
                    <a:pt x="197" y="138"/>
                  </a:cubicBezTo>
                  <a:cubicBezTo>
                    <a:pt x="197" y="141"/>
                    <a:pt x="197" y="145"/>
                    <a:pt x="197" y="148"/>
                  </a:cubicBezTo>
                  <a:cubicBezTo>
                    <a:pt x="213" y="148"/>
                    <a:pt x="226" y="149"/>
                    <a:pt x="237" y="149"/>
                  </a:cubicBezTo>
                  <a:cubicBezTo>
                    <a:pt x="244" y="87"/>
                    <a:pt x="275" y="53"/>
                    <a:pt x="352" y="53"/>
                  </a:cubicBezTo>
                  <a:cubicBezTo>
                    <a:pt x="416" y="53"/>
                    <a:pt x="445" y="80"/>
                    <a:pt x="445" y="120"/>
                  </a:cubicBezTo>
                  <a:cubicBezTo>
                    <a:pt x="445" y="167"/>
                    <a:pt x="410" y="189"/>
                    <a:pt x="340" y="189"/>
                  </a:cubicBezTo>
                  <a:close/>
                  <a:moveTo>
                    <a:pt x="125" y="242"/>
                  </a:moveTo>
                  <a:cubicBezTo>
                    <a:pt x="124" y="226"/>
                    <a:pt x="124" y="205"/>
                    <a:pt x="125" y="186"/>
                  </a:cubicBezTo>
                  <a:cubicBezTo>
                    <a:pt x="122" y="186"/>
                    <a:pt x="118" y="186"/>
                    <a:pt x="115" y="186"/>
                  </a:cubicBezTo>
                  <a:cubicBezTo>
                    <a:pt x="82" y="186"/>
                    <a:pt x="69" y="197"/>
                    <a:pt x="69" y="216"/>
                  </a:cubicBezTo>
                  <a:cubicBezTo>
                    <a:pt x="69" y="236"/>
                    <a:pt x="80" y="244"/>
                    <a:pt x="104" y="244"/>
                  </a:cubicBezTo>
                  <a:cubicBezTo>
                    <a:pt x="111" y="244"/>
                    <a:pt x="119" y="243"/>
                    <a:pt x="125" y="242"/>
                  </a:cubicBezTo>
                  <a:close/>
                  <a:moveTo>
                    <a:pt x="332" y="151"/>
                  </a:moveTo>
                  <a:cubicBezTo>
                    <a:pt x="362" y="151"/>
                    <a:pt x="377" y="141"/>
                    <a:pt x="377" y="119"/>
                  </a:cubicBezTo>
                  <a:cubicBezTo>
                    <a:pt x="377" y="103"/>
                    <a:pt x="366" y="95"/>
                    <a:pt x="350" y="95"/>
                  </a:cubicBezTo>
                  <a:cubicBezTo>
                    <a:pt x="321" y="95"/>
                    <a:pt x="311" y="118"/>
                    <a:pt x="311" y="149"/>
                  </a:cubicBezTo>
                  <a:cubicBezTo>
                    <a:pt x="311" y="150"/>
                    <a:pt x="311" y="150"/>
                    <a:pt x="311" y="150"/>
                  </a:cubicBezTo>
                  <a:cubicBezTo>
                    <a:pt x="317" y="151"/>
                    <a:pt x="325" y="151"/>
                    <a:pt x="332" y="151"/>
                  </a:cubicBezTo>
                  <a:close/>
                  <a:moveTo>
                    <a:pt x="1071" y="283"/>
                  </a:moveTo>
                  <a:cubicBezTo>
                    <a:pt x="1028" y="283"/>
                    <a:pt x="994" y="288"/>
                    <a:pt x="960" y="288"/>
                  </a:cubicBezTo>
                  <a:cubicBezTo>
                    <a:pt x="896" y="288"/>
                    <a:pt x="873" y="261"/>
                    <a:pt x="873" y="215"/>
                  </a:cubicBezTo>
                  <a:cubicBezTo>
                    <a:pt x="873" y="171"/>
                    <a:pt x="909" y="147"/>
                    <a:pt x="988" y="147"/>
                  </a:cubicBezTo>
                  <a:cubicBezTo>
                    <a:pt x="991" y="147"/>
                    <a:pt x="997" y="147"/>
                    <a:pt x="999" y="148"/>
                  </a:cubicBezTo>
                  <a:cubicBezTo>
                    <a:pt x="999" y="143"/>
                    <a:pt x="999" y="143"/>
                    <a:pt x="999" y="143"/>
                  </a:cubicBezTo>
                  <a:cubicBezTo>
                    <a:pt x="999" y="112"/>
                    <a:pt x="989" y="99"/>
                    <a:pt x="958" y="99"/>
                  </a:cubicBezTo>
                  <a:cubicBezTo>
                    <a:pt x="935" y="99"/>
                    <a:pt x="912" y="107"/>
                    <a:pt x="896" y="115"/>
                  </a:cubicBezTo>
                  <a:cubicBezTo>
                    <a:pt x="893" y="65"/>
                    <a:pt x="893" y="65"/>
                    <a:pt x="893" y="65"/>
                  </a:cubicBezTo>
                  <a:cubicBezTo>
                    <a:pt x="911" y="58"/>
                    <a:pt x="941" y="53"/>
                    <a:pt x="975" y="53"/>
                  </a:cubicBezTo>
                  <a:cubicBezTo>
                    <a:pt x="1044" y="53"/>
                    <a:pt x="1070" y="75"/>
                    <a:pt x="1070" y="138"/>
                  </a:cubicBezTo>
                  <a:cubicBezTo>
                    <a:pt x="1070" y="171"/>
                    <a:pt x="1068" y="200"/>
                    <a:pt x="1068" y="220"/>
                  </a:cubicBezTo>
                  <a:cubicBezTo>
                    <a:pt x="1068" y="238"/>
                    <a:pt x="1068" y="265"/>
                    <a:pt x="1071" y="283"/>
                  </a:cubicBezTo>
                  <a:close/>
                  <a:moveTo>
                    <a:pt x="998" y="242"/>
                  </a:moveTo>
                  <a:cubicBezTo>
                    <a:pt x="997" y="226"/>
                    <a:pt x="998" y="205"/>
                    <a:pt x="998" y="186"/>
                  </a:cubicBezTo>
                  <a:cubicBezTo>
                    <a:pt x="995" y="186"/>
                    <a:pt x="991" y="186"/>
                    <a:pt x="988" y="186"/>
                  </a:cubicBezTo>
                  <a:cubicBezTo>
                    <a:pt x="956" y="186"/>
                    <a:pt x="943" y="197"/>
                    <a:pt x="943" y="216"/>
                  </a:cubicBezTo>
                  <a:cubicBezTo>
                    <a:pt x="943" y="236"/>
                    <a:pt x="953" y="244"/>
                    <a:pt x="977" y="244"/>
                  </a:cubicBezTo>
                  <a:cubicBezTo>
                    <a:pt x="984" y="244"/>
                    <a:pt x="993" y="243"/>
                    <a:pt x="998" y="2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Freeform 6"/>
            <p:cNvSpPr>
              <a:spLocks noChangeAspect="1" noEditPoints="1"/>
            </p:cNvSpPr>
            <p:nvPr userDrawn="1"/>
          </p:nvSpPr>
          <p:spPr bwMode="auto">
            <a:xfrm>
              <a:off x="6346127" y="6468230"/>
              <a:ext cx="24452" cy="26333"/>
            </a:xfrm>
            <a:custGeom>
              <a:avLst/>
              <a:gdLst>
                <a:gd name="T0" fmla="*/ 5 w 37"/>
                <a:gd name="T1" fmla="*/ 33 h 39"/>
                <a:gd name="T2" fmla="*/ 1 w 37"/>
                <a:gd name="T3" fmla="*/ 27 h 39"/>
                <a:gd name="T4" fmla="*/ 0 w 37"/>
                <a:gd name="T5" fmla="*/ 20 h 39"/>
                <a:gd name="T6" fmla="*/ 1 w 37"/>
                <a:gd name="T7" fmla="*/ 12 h 39"/>
                <a:gd name="T8" fmla="*/ 5 w 37"/>
                <a:gd name="T9" fmla="*/ 6 h 39"/>
                <a:gd name="T10" fmla="*/ 11 w 37"/>
                <a:gd name="T11" fmla="*/ 2 h 39"/>
                <a:gd name="T12" fmla="*/ 18 w 37"/>
                <a:gd name="T13" fmla="*/ 0 h 39"/>
                <a:gd name="T14" fmla="*/ 26 w 37"/>
                <a:gd name="T15" fmla="*/ 2 h 39"/>
                <a:gd name="T16" fmla="*/ 32 w 37"/>
                <a:gd name="T17" fmla="*/ 6 h 39"/>
                <a:gd name="T18" fmla="*/ 36 w 37"/>
                <a:gd name="T19" fmla="*/ 12 h 39"/>
                <a:gd name="T20" fmla="*/ 37 w 37"/>
                <a:gd name="T21" fmla="*/ 20 h 39"/>
                <a:gd name="T22" fmla="*/ 36 w 37"/>
                <a:gd name="T23" fmla="*/ 27 h 39"/>
                <a:gd name="T24" fmla="*/ 32 w 37"/>
                <a:gd name="T25" fmla="*/ 33 h 39"/>
                <a:gd name="T26" fmla="*/ 26 w 37"/>
                <a:gd name="T27" fmla="*/ 38 h 39"/>
                <a:gd name="T28" fmla="*/ 18 w 37"/>
                <a:gd name="T29" fmla="*/ 39 h 39"/>
                <a:gd name="T30" fmla="*/ 11 w 37"/>
                <a:gd name="T31" fmla="*/ 38 h 39"/>
                <a:gd name="T32" fmla="*/ 5 w 37"/>
                <a:gd name="T33" fmla="*/ 33 h 39"/>
                <a:gd name="T34" fmla="*/ 12 w 37"/>
                <a:gd name="T35" fmla="*/ 35 h 39"/>
                <a:gd name="T36" fmla="*/ 18 w 37"/>
                <a:gd name="T37" fmla="*/ 36 h 39"/>
                <a:gd name="T38" fmla="*/ 25 w 37"/>
                <a:gd name="T39" fmla="*/ 35 h 39"/>
                <a:gd name="T40" fmla="*/ 30 w 37"/>
                <a:gd name="T41" fmla="*/ 31 h 39"/>
                <a:gd name="T42" fmla="*/ 33 w 37"/>
                <a:gd name="T43" fmla="*/ 26 h 39"/>
                <a:gd name="T44" fmla="*/ 34 w 37"/>
                <a:gd name="T45" fmla="*/ 20 h 39"/>
                <a:gd name="T46" fmla="*/ 33 w 37"/>
                <a:gd name="T47" fmla="*/ 13 h 39"/>
                <a:gd name="T48" fmla="*/ 30 w 37"/>
                <a:gd name="T49" fmla="*/ 8 h 39"/>
                <a:gd name="T50" fmla="*/ 25 w 37"/>
                <a:gd name="T51" fmla="*/ 5 h 39"/>
                <a:gd name="T52" fmla="*/ 18 w 37"/>
                <a:gd name="T53" fmla="*/ 3 h 39"/>
                <a:gd name="T54" fmla="*/ 12 w 37"/>
                <a:gd name="T55" fmla="*/ 5 h 39"/>
                <a:gd name="T56" fmla="*/ 7 w 37"/>
                <a:gd name="T57" fmla="*/ 8 h 39"/>
                <a:gd name="T58" fmla="*/ 4 w 37"/>
                <a:gd name="T59" fmla="*/ 13 h 39"/>
                <a:gd name="T60" fmla="*/ 3 w 37"/>
                <a:gd name="T61" fmla="*/ 20 h 39"/>
                <a:gd name="T62" fmla="*/ 5 w 37"/>
                <a:gd name="T63" fmla="*/ 29 h 39"/>
                <a:gd name="T64" fmla="*/ 12 w 37"/>
                <a:gd name="T65" fmla="*/ 35 h 39"/>
                <a:gd name="T66" fmla="*/ 11 w 37"/>
                <a:gd name="T67" fmla="*/ 8 h 39"/>
                <a:gd name="T68" fmla="*/ 15 w 37"/>
                <a:gd name="T69" fmla="*/ 7 h 39"/>
                <a:gd name="T70" fmla="*/ 18 w 37"/>
                <a:gd name="T71" fmla="*/ 7 h 39"/>
                <a:gd name="T72" fmla="*/ 25 w 37"/>
                <a:gd name="T73" fmla="*/ 9 h 39"/>
                <a:gd name="T74" fmla="*/ 27 w 37"/>
                <a:gd name="T75" fmla="*/ 14 h 39"/>
                <a:gd name="T76" fmla="*/ 27 w 37"/>
                <a:gd name="T77" fmla="*/ 17 h 39"/>
                <a:gd name="T78" fmla="*/ 25 w 37"/>
                <a:gd name="T79" fmla="*/ 19 h 39"/>
                <a:gd name="T80" fmla="*/ 24 w 37"/>
                <a:gd name="T81" fmla="*/ 21 h 39"/>
                <a:gd name="T82" fmla="*/ 22 w 37"/>
                <a:gd name="T83" fmla="*/ 21 h 39"/>
                <a:gd name="T84" fmla="*/ 22 w 37"/>
                <a:gd name="T85" fmla="*/ 21 h 39"/>
                <a:gd name="T86" fmla="*/ 28 w 37"/>
                <a:gd name="T87" fmla="*/ 31 h 39"/>
                <a:gd name="T88" fmla="*/ 27 w 37"/>
                <a:gd name="T89" fmla="*/ 31 h 39"/>
                <a:gd name="T90" fmla="*/ 26 w 37"/>
                <a:gd name="T91" fmla="*/ 31 h 39"/>
                <a:gd name="T92" fmla="*/ 24 w 37"/>
                <a:gd name="T93" fmla="*/ 31 h 39"/>
                <a:gd name="T94" fmla="*/ 23 w 37"/>
                <a:gd name="T95" fmla="*/ 30 h 39"/>
                <a:gd name="T96" fmla="*/ 18 w 37"/>
                <a:gd name="T97" fmla="*/ 22 h 39"/>
                <a:gd name="T98" fmla="*/ 15 w 37"/>
                <a:gd name="T99" fmla="*/ 22 h 39"/>
                <a:gd name="T100" fmla="*/ 15 w 37"/>
                <a:gd name="T101" fmla="*/ 31 h 39"/>
                <a:gd name="T102" fmla="*/ 11 w 37"/>
                <a:gd name="T103" fmla="*/ 31 h 39"/>
                <a:gd name="T104" fmla="*/ 11 w 37"/>
                <a:gd name="T105" fmla="*/ 8 h 39"/>
                <a:gd name="T106" fmla="*/ 19 w 37"/>
                <a:gd name="T107" fmla="*/ 19 h 39"/>
                <a:gd name="T108" fmla="*/ 23 w 37"/>
                <a:gd name="T109" fmla="*/ 14 h 39"/>
                <a:gd name="T110" fmla="*/ 22 w 37"/>
                <a:gd name="T111" fmla="*/ 12 h 39"/>
                <a:gd name="T112" fmla="*/ 18 w 37"/>
                <a:gd name="T113" fmla="*/ 11 h 39"/>
                <a:gd name="T114" fmla="*/ 16 w 37"/>
                <a:gd name="T115" fmla="*/ 11 h 39"/>
                <a:gd name="T116" fmla="*/ 15 w 37"/>
                <a:gd name="T117" fmla="*/ 11 h 39"/>
                <a:gd name="T118" fmla="*/ 15 w 37"/>
                <a:gd name="T119" fmla="*/ 11 h 39"/>
                <a:gd name="T120" fmla="*/ 15 w 37"/>
                <a:gd name="T121" fmla="*/ 19 h 39"/>
                <a:gd name="T122" fmla="*/ 19 w 37"/>
                <a:gd name="T1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9">
                  <a:moveTo>
                    <a:pt x="5" y="33"/>
                  </a:moveTo>
                  <a:cubicBezTo>
                    <a:pt x="3" y="32"/>
                    <a:pt x="2" y="30"/>
                    <a:pt x="1" y="27"/>
                  </a:cubicBezTo>
                  <a:cubicBezTo>
                    <a:pt x="0" y="25"/>
                    <a:pt x="0" y="22"/>
                    <a:pt x="0" y="20"/>
                  </a:cubicBezTo>
                  <a:cubicBezTo>
                    <a:pt x="0" y="17"/>
                    <a:pt x="0" y="14"/>
                    <a:pt x="1" y="12"/>
                  </a:cubicBezTo>
                  <a:cubicBezTo>
                    <a:pt x="2" y="10"/>
                    <a:pt x="3" y="8"/>
                    <a:pt x="5" y="6"/>
                  </a:cubicBezTo>
                  <a:cubicBezTo>
                    <a:pt x="6" y="4"/>
                    <a:pt x="8" y="3"/>
                    <a:pt x="11" y="2"/>
                  </a:cubicBezTo>
                  <a:cubicBezTo>
                    <a:pt x="13" y="1"/>
                    <a:pt x="15" y="0"/>
                    <a:pt x="18" y="0"/>
                  </a:cubicBezTo>
                  <a:cubicBezTo>
                    <a:pt x="21" y="0"/>
                    <a:pt x="24" y="1"/>
                    <a:pt x="26" y="2"/>
                  </a:cubicBezTo>
                  <a:cubicBezTo>
                    <a:pt x="29" y="3"/>
                    <a:pt x="30" y="4"/>
                    <a:pt x="32" y="6"/>
                  </a:cubicBezTo>
                  <a:cubicBezTo>
                    <a:pt x="34" y="8"/>
                    <a:pt x="35" y="10"/>
                    <a:pt x="36" y="12"/>
                  </a:cubicBezTo>
                  <a:cubicBezTo>
                    <a:pt x="37" y="14"/>
                    <a:pt x="37" y="17"/>
                    <a:pt x="37" y="20"/>
                  </a:cubicBezTo>
                  <a:cubicBezTo>
                    <a:pt x="37" y="22"/>
                    <a:pt x="37" y="25"/>
                    <a:pt x="36" y="27"/>
                  </a:cubicBezTo>
                  <a:cubicBezTo>
                    <a:pt x="35" y="30"/>
                    <a:pt x="34" y="32"/>
                    <a:pt x="32" y="33"/>
                  </a:cubicBezTo>
                  <a:cubicBezTo>
                    <a:pt x="30" y="35"/>
                    <a:pt x="28" y="37"/>
                    <a:pt x="26" y="38"/>
                  </a:cubicBezTo>
                  <a:cubicBezTo>
                    <a:pt x="24" y="39"/>
                    <a:pt x="21" y="39"/>
                    <a:pt x="18" y="39"/>
                  </a:cubicBezTo>
                  <a:cubicBezTo>
                    <a:pt x="15" y="39"/>
                    <a:pt x="13" y="39"/>
                    <a:pt x="11" y="38"/>
                  </a:cubicBezTo>
                  <a:cubicBezTo>
                    <a:pt x="8" y="37"/>
                    <a:pt x="6" y="35"/>
                    <a:pt x="5" y="33"/>
                  </a:cubicBezTo>
                  <a:close/>
                  <a:moveTo>
                    <a:pt x="12" y="35"/>
                  </a:moveTo>
                  <a:cubicBezTo>
                    <a:pt x="14" y="36"/>
                    <a:pt x="16" y="36"/>
                    <a:pt x="18" y="36"/>
                  </a:cubicBezTo>
                  <a:cubicBezTo>
                    <a:pt x="21" y="36"/>
                    <a:pt x="23" y="36"/>
                    <a:pt x="25" y="35"/>
                  </a:cubicBezTo>
                  <a:cubicBezTo>
                    <a:pt x="27" y="34"/>
                    <a:pt x="28" y="33"/>
                    <a:pt x="30" y="31"/>
                  </a:cubicBezTo>
                  <a:cubicBezTo>
                    <a:pt x="31" y="30"/>
                    <a:pt x="32" y="28"/>
                    <a:pt x="33" y="26"/>
                  </a:cubicBezTo>
                  <a:cubicBezTo>
                    <a:pt x="33" y="24"/>
                    <a:pt x="34" y="22"/>
                    <a:pt x="34" y="20"/>
                  </a:cubicBezTo>
                  <a:cubicBezTo>
                    <a:pt x="34" y="17"/>
                    <a:pt x="33" y="15"/>
                    <a:pt x="33" y="13"/>
                  </a:cubicBezTo>
                  <a:cubicBezTo>
                    <a:pt x="32" y="11"/>
                    <a:pt x="31" y="10"/>
                    <a:pt x="30" y="8"/>
                  </a:cubicBezTo>
                  <a:cubicBezTo>
                    <a:pt x="28" y="7"/>
                    <a:pt x="27" y="5"/>
                    <a:pt x="25" y="5"/>
                  </a:cubicBezTo>
                  <a:cubicBezTo>
                    <a:pt x="23" y="4"/>
                    <a:pt x="21" y="3"/>
                    <a:pt x="18" y="3"/>
                  </a:cubicBezTo>
                  <a:cubicBezTo>
                    <a:pt x="16" y="3"/>
                    <a:pt x="14" y="4"/>
                    <a:pt x="12" y="5"/>
                  </a:cubicBezTo>
                  <a:cubicBezTo>
                    <a:pt x="10" y="5"/>
                    <a:pt x="9" y="7"/>
                    <a:pt x="7" y="8"/>
                  </a:cubicBezTo>
                  <a:cubicBezTo>
                    <a:pt x="6" y="10"/>
                    <a:pt x="5" y="11"/>
                    <a:pt x="4" y="13"/>
                  </a:cubicBezTo>
                  <a:cubicBezTo>
                    <a:pt x="4" y="15"/>
                    <a:pt x="3" y="17"/>
                    <a:pt x="3" y="20"/>
                  </a:cubicBezTo>
                  <a:cubicBezTo>
                    <a:pt x="3" y="23"/>
                    <a:pt x="4" y="26"/>
                    <a:pt x="5" y="29"/>
                  </a:cubicBezTo>
                  <a:cubicBezTo>
                    <a:pt x="7" y="31"/>
                    <a:pt x="9" y="33"/>
                    <a:pt x="12" y="35"/>
                  </a:cubicBezTo>
                  <a:close/>
                  <a:moveTo>
                    <a:pt x="11" y="8"/>
                  </a:moveTo>
                  <a:cubicBezTo>
                    <a:pt x="13" y="8"/>
                    <a:pt x="14" y="7"/>
                    <a:pt x="15" y="7"/>
                  </a:cubicBezTo>
                  <a:cubicBezTo>
                    <a:pt x="16" y="7"/>
                    <a:pt x="17" y="7"/>
                    <a:pt x="18" y="7"/>
                  </a:cubicBezTo>
                  <a:cubicBezTo>
                    <a:pt x="21" y="7"/>
                    <a:pt x="23" y="8"/>
                    <a:pt x="25" y="9"/>
                  </a:cubicBezTo>
                  <a:cubicBezTo>
                    <a:pt x="26" y="11"/>
                    <a:pt x="27" y="12"/>
                    <a:pt x="27" y="14"/>
                  </a:cubicBezTo>
                  <a:cubicBezTo>
                    <a:pt x="27" y="15"/>
                    <a:pt x="27" y="16"/>
                    <a:pt x="27" y="17"/>
                  </a:cubicBezTo>
                  <a:cubicBezTo>
                    <a:pt x="26" y="18"/>
                    <a:pt x="26" y="18"/>
                    <a:pt x="25" y="19"/>
                  </a:cubicBezTo>
                  <a:cubicBezTo>
                    <a:pt x="25" y="20"/>
                    <a:pt x="24" y="20"/>
                    <a:pt x="24" y="21"/>
                  </a:cubicBezTo>
                  <a:cubicBezTo>
                    <a:pt x="23" y="21"/>
                    <a:pt x="22" y="21"/>
                    <a:pt x="22" y="21"/>
                  </a:cubicBezTo>
                  <a:cubicBezTo>
                    <a:pt x="22" y="21"/>
                    <a:pt x="22" y="21"/>
                    <a:pt x="22" y="21"/>
                  </a:cubicBezTo>
                  <a:cubicBezTo>
                    <a:pt x="28" y="31"/>
                    <a:pt x="28" y="31"/>
                    <a:pt x="28" y="31"/>
                  </a:cubicBezTo>
                  <a:cubicBezTo>
                    <a:pt x="27" y="31"/>
                    <a:pt x="27" y="31"/>
                    <a:pt x="27" y="31"/>
                  </a:cubicBezTo>
                  <a:cubicBezTo>
                    <a:pt x="26" y="31"/>
                    <a:pt x="26" y="31"/>
                    <a:pt x="26" y="31"/>
                  </a:cubicBezTo>
                  <a:cubicBezTo>
                    <a:pt x="25" y="31"/>
                    <a:pt x="24" y="31"/>
                    <a:pt x="24" y="31"/>
                  </a:cubicBezTo>
                  <a:cubicBezTo>
                    <a:pt x="23" y="31"/>
                    <a:pt x="23" y="30"/>
                    <a:pt x="23" y="30"/>
                  </a:cubicBezTo>
                  <a:cubicBezTo>
                    <a:pt x="18" y="22"/>
                    <a:pt x="18" y="22"/>
                    <a:pt x="18" y="22"/>
                  </a:cubicBezTo>
                  <a:cubicBezTo>
                    <a:pt x="15" y="22"/>
                    <a:pt x="15" y="22"/>
                    <a:pt x="15" y="22"/>
                  </a:cubicBezTo>
                  <a:cubicBezTo>
                    <a:pt x="15" y="31"/>
                    <a:pt x="15" y="31"/>
                    <a:pt x="15" y="31"/>
                  </a:cubicBezTo>
                  <a:cubicBezTo>
                    <a:pt x="11" y="31"/>
                    <a:pt x="11" y="31"/>
                    <a:pt x="11" y="31"/>
                  </a:cubicBezTo>
                  <a:lnTo>
                    <a:pt x="11" y="8"/>
                  </a:lnTo>
                  <a:close/>
                  <a:moveTo>
                    <a:pt x="19" y="19"/>
                  </a:moveTo>
                  <a:cubicBezTo>
                    <a:pt x="22" y="19"/>
                    <a:pt x="23" y="17"/>
                    <a:pt x="23" y="14"/>
                  </a:cubicBezTo>
                  <a:cubicBezTo>
                    <a:pt x="23" y="13"/>
                    <a:pt x="23" y="12"/>
                    <a:pt x="22" y="12"/>
                  </a:cubicBezTo>
                  <a:cubicBezTo>
                    <a:pt x="21" y="11"/>
                    <a:pt x="20" y="11"/>
                    <a:pt x="18" y="11"/>
                  </a:cubicBezTo>
                  <a:cubicBezTo>
                    <a:pt x="17" y="11"/>
                    <a:pt x="17" y="11"/>
                    <a:pt x="16" y="11"/>
                  </a:cubicBezTo>
                  <a:cubicBezTo>
                    <a:pt x="16" y="11"/>
                    <a:pt x="15" y="11"/>
                    <a:pt x="15" y="11"/>
                  </a:cubicBezTo>
                  <a:cubicBezTo>
                    <a:pt x="15" y="11"/>
                    <a:pt x="15" y="11"/>
                    <a:pt x="15" y="11"/>
                  </a:cubicBezTo>
                  <a:cubicBezTo>
                    <a:pt x="15" y="19"/>
                    <a:pt x="15" y="19"/>
                    <a:pt x="15" y="19"/>
                  </a:cubicBezTo>
                  <a:lnTo>
                    <a:pt x="19"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38"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prstClr val="black"/>
                </a:solidFill>
                <a:latin typeface="Open Sans" panose="020B0606030504020204" pitchFamily="34" charset="0"/>
                <a:ea typeface="Open Sans" panose="020B0606030504020204" pitchFamily="34" charset="0"/>
                <a:cs typeface="Open Sans" panose="020B0606030504020204" pitchFamily="34" charset="0"/>
              </a:rPr>
              <a:pPr algn="r"/>
              <a:t>14</a:t>
            </a:fld>
            <a:endPar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669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494987" y="2224820"/>
            <a:ext cx="5053035" cy="2065465"/>
          </a:xfrm>
        </p:spPr>
        <p:txBody>
          <a:bodyPr/>
          <a:lstStyle/>
          <a:p>
            <a:r>
              <a:rPr lang="en-US" sz="4400" dirty="0"/>
              <a:t>Enjoy your Aetna Medicare Advantage plan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88" y="0"/>
            <a:ext cx="5891514" cy="6858000"/>
          </a:xfrm>
          <a:prstGeom prst="rect">
            <a:avLst/>
          </a:prstGeom>
        </p:spPr>
      </p:pic>
      <p:sp>
        <p:nvSpPr>
          <p:cNvPr id="9"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prstClr val="white"/>
                </a:solidFill>
                <a:latin typeface="Open Sans" panose="020B0606030504020204" pitchFamily="34" charset="0"/>
                <a:ea typeface="Open Sans" panose="020B0606030504020204" pitchFamily="34" charset="0"/>
                <a:cs typeface="Open Sans" panose="020B0606030504020204" pitchFamily="34" charset="0"/>
              </a:rPr>
              <a:pPr algn="r"/>
              <a:t>15</a:t>
            </a:fld>
            <a:endParaRPr lang="en-US" sz="1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8"/>
          <p:cNvSpPr txBox="1">
            <a:spLocks/>
          </p:cNvSpPr>
          <p:nvPr/>
        </p:nvSpPr>
        <p:spPr>
          <a:xfrm>
            <a:off x="228600" y="6470493"/>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prstClr val="white"/>
                </a:solidFill>
              </a:rPr>
              <a:t>©2018 Aetna Inc.</a:t>
            </a:r>
          </a:p>
        </p:txBody>
      </p:sp>
    </p:spTree>
    <p:extLst>
      <p:ext uri="{BB962C8B-B14F-4D97-AF65-F5344CB8AC3E}">
        <p14:creationId xmlns:p14="http://schemas.microsoft.com/office/powerpoint/2010/main" val="154200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628"/>
            <a:ext cx="12192000" cy="684437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16</a:t>
            </a:fld>
            <a:endParaRPr lang="en-US" dirty="0"/>
          </a:p>
        </p:txBody>
      </p:sp>
      <p:sp>
        <p:nvSpPr>
          <p:cNvPr id="5" name="TextBox 4"/>
          <p:cNvSpPr txBox="1"/>
          <p:nvPr/>
        </p:nvSpPr>
        <p:spPr>
          <a:xfrm>
            <a:off x="1001485" y="1983605"/>
            <a:ext cx="10189029" cy="4678204"/>
          </a:xfrm>
          <a:prstGeom prst="rect">
            <a:avLst/>
          </a:prstGeom>
          <a:noFill/>
        </p:spPr>
        <p:txBody>
          <a:bodyPr wrap="square" rtlCol="0">
            <a:spAutoFit/>
          </a:bodyPr>
          <a:lstStyle/>
          <a:p>
            <a:pPr algn="ctr"/>
            <a:r>
              <a:rPr lang="en-US" sz="7200" dirty="0">
                <a:solidFill>
                  <a:schemeClr val="bg1"/>
                </a:solidFill>
              </a:rPr>
              <a:t>DENTAL PLANS </a:t>
            </a:r>
          </a:p>
          <a:p>
            <a:pPr algn="ctr"/>
            <a:endParaRPr lang="en-US" sz="4800" dirty="0">
              <a:solidFill>
                <a:schemeClr val="bg1">
                  <a:lumMod val="65000"/>
                </a:schemeClr>
              </a:solidFill>
            </a:endParaRPr>
          </a:p>
          <a:p>
            <a:pPr algn="ctr"/>
            <a:r>
              <a:rPr lang="en-US" sz="4800" dirty="0">
                <a:solidFill>
                  <a:schemeClr val="bg1">
                    <a:lumMod val="65000"/>
                  </a:schemeClr>
                </a:solidFill>
              </a:rPr>
              <a:t>NEW Provider- MetLife</a:t>
            </a:r>
          </a:p>
          <a:p>
            <a:pPr algn="ctr"/>
            <a:r>
              <a:rPr lang="en-US" sz="7200" dirty="0">
                <a:solidFill>
                  <a:schemeClr val="bg1"/>
                </a:solidFill>
              </a:rPr>
              <a:t>  </a:t>
            </a:r>
          </a:p>
          <a:p>
            <a:pPr algn="ctr"/>
            <a:endParaRPr lang="en-US" sz="4000" dirty="0">
              <a:solidFill>
                <a:schemeClr val="bg1"/>
              </a:solidFill>
            </a:endParaRPr>
          </a:p>
          <a:p>
            <a:endParaRPr lang="en-US" dirty="0"/>
          </a:p>
        </p:txBody>
      </p:sp>
    </p:spTree>
    <p:extLst>
      <p:ext uri="{BB962C8B-B14F-4D97-AF65-F5344CB8AC3E}">
        <p14:creationId xmlns:p14="http://schemas.microsoft.com/office/powerpoint/2010/main" val="1742560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6669550" y="593725"/>
            <a:ext cx="3858081" cy="1325563"/>
          </a:xfrm>
        </p:spPr>
        <p:txBody>
          <a:bodyPr/>
          <a:lstStyle/>
          <a:p>
            <a:r>
              <a:rPr lang="en-US" b="1" dirty="0">
                <a:solidFill>
                  <a:srgbClr val="00337F"/>
                </a:solidFill>
                <a:effectLst>
                  <a:outerShdw blurRad="38100" dist="38100" dir="2700000" algn="tl">
                    <a:srgbClr val="000000">
                      <a:alpha val="43137"/>
                    </a:srgbClr>
                  </a:outerShdw>
                </a:effectLst>
                <a:latin typeface="+mn-lt"/>
                <a:sym typeface="Gill Sans" charset="0"/>
              </a:rPr>
              <a:t>Dental- MetLife</a:t>
            </a:r>
            <a:endParaRPr lang="en-US" dirty="0">
              <a:latin typeface="+mn-lt"/>
            </a:endParaRPr>
          </a:p>
        </p:txBody>
      </p:sp>
      <p:sp>
        <p:nvSpPr>
          <p:cNvPr id="3" name="Content Placeholder 2">
            <a:extLst>
              <a:ext uri="{FF2B5EF4-FFF2-40B4-BE49-F238E27FC236}">
                <a16:creationId xmlns:a16="http://schemas.microsoft.com/office/drawing/2014/main" id="{F1207335-FD06-4A6A-A593-0D8DE845221D}"/>
              </a:ext>
            </a:extLst>
          </p:cNvPr>
          <p:cNvSpPr>
            <a:spLocks noGrp="1"/>
          </p:cNvSpPr>
          <p:nvPr>
            <p:ph idx="1"/>
          </p:nvPr>
        </p:nvSpPr>
        <p:spPr/>
        <p:txBody>
          <a:bodyPr/>
          <a:lstStyle/>
          <a:p>
            <a:r>
              <a:rPr lang="en-US" dirty="0"/>
              <a:t>New Dental Vendor!</a:t>
            </a:r>
          </a:p>
          <a:p>
            <a:r>
              <a:rPr lang="en-US" dirty="0"/>
              <a:t>Similar 3 plan options: DPPO High, DPPO Low, DHMO</a:t>
            </a:r>
          </a:p>
          <a:p>
            <a:r>
              <a:rPr lang="en-US" dirty="0"/>
              <a:t>PPO Network: PDP Plus</a:t>
            </a:r>
          </a:p>
          <a:p>
            <a:r>
              <a:rPr lang="en-US" dirty="0"/>
              <a:t>DHMO Network: Dental HMO/Managed Care</a:t>
            </a:r>
          </a:p>
          <a:p>
            <a:r>
              <a:rPr lang="en-US" dirty="0"/>
              <a:t>Metlife.com/insurance/dental-insurance</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17</a:t>
            </a:fld>
            <a:endParaRPr lang="en-US" dirty="0"/>
          </a:p>
        </p:txBody>
      </p:sp>
      <p:pic>
        <p:nvPicPr>
          <p:cNvPr id="5" name="Picture 4">
            <a:extLst>
              <a:ext uri="{FF2B5EF4-FFF2-40B4-BE49-F238E27FC236}">
                <a16:creationId xmlns:a16="http://schemas.microsoft.com/office/drawing/2014/main" id="{D550F904-EAB5-4CD7-9E94-6038E99ACA4E}"/>
              </a:ext>
            </a:extLst>
          </p:cNvPr>
          <p:cNvPicPr>
            <a:picLocks noChangeAspect="1"/>
          </p:cNvPicPr>
          <p:nvPr/>
        </p:nvPicPr>
        <p:blipFill>
          <a:blip r:embed="rId2"/>
          <a:stretch>
            <a:fillRect/>
          </a:stretch>
        </p:blipFill>
        <p:spPr>
          <a:xfrm>
            <a:off x="4032717" y="4314068"/>
            <a:ext cx="7264980" cy="2165179"/>
          </a:xfrm>
          <a:prstGeom prst="rect">
            <a:avLst/>
          </a:prstGeom>
        </p:spPr>
      </p:pic>
    </p:spTree>
    <p:extLst>
      <p:ext uri="{BB962C8B-B14F-4D97-AF65-F5344CB8AC3E}">
        <p14:creationId xmlns:p14="http://schemas.microsoft.com/office/powerpoint/2010/main" val="491815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62338" y="593725"/>
            <a:ext cx="6641476" cy="1325563"/>
          </a:xfrm>
        </p:spPr>
        <p:txBody>
          <a:bodyPr/>
          <a:lstStyle/>
          <a:p>
            <a:r>
              <a:rPr lang="en-US" b="1" dirty="0">
                <a:solidFill>
                  <a:srgbClr val="00337F"/>
                </a:solidFill>
                <a:effectLst>
                  <a:outerShdw blurRad="38100" dist="38100" dir="2700000" algn="tl">
                    <a:srgbClr val="000000">
                      <a:alpha val="43137"/>
                    </a:srgbClr>
                  </a:outerShdw>
                </a:effectLst>
                <a:sym typeface="Gill Sans" charset="0"/>
              </a:rPr>
              <a:t>Dental Plan Comparison</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18</a:t>
            </a:fld>
            <a:endParaRPr lang="en-US" dirty="0"/>
          </a:p>
        </p:txBody>
      </p:sp>
      <p:graphicFrame>
        <p:nvGraphicFramePr>
          <p:cNvPr id="5" name="Content Placeholder 3">
            <a:extLst>
              <a:ext uri="{FF2B5EF4-FFF2-40B4-BE49-F238E27FC236}">
                <a16:creationId xmlns:a16="http://schemas.microsoft.com/office/drawing/2014/main" id="{B92735B6-3717-41AB-AC3E-95C33640F6B1}"/>
              </a:ext>
            </a:extLst>
          </p:cNvPr>
          <p:cNvGraphicFramePr>
            <a:graphicFrameLocks noGrp="1"/>
          </p:cNvGraphicFramePr>
          <p:nvPr>
            <p:ph idx="1"/>
            <p:extLst/>
          </p:nvPr>
        </p:nvGraphicFramePr>
        <p:xfrm>
          <a:off x="737521" y="1565016"/>
          <a:ext cx="10451848" cy="4914231"/>
        </p:xfrm>
        <a:graphic>
          <a:graphicData uri="http://schemas.openxmlformats.org/drawingml/2006/table">
            <a:tbl>
              <a:tblPr firstRow="1" bandRow="1">
                <a:tableStyleId>{93296810-A885-4BE3-A3E7-6D5BEEA58F35}</a:tableStyleId>
              </a:tblPr>
              <a:tblGrid>
                <a:gridCol w="2612962">
                  <a:extLst>
                    <a:ext uri="{9D8B030D-6E8A-4147-A177-3AD203B41FA5}">
                      <a16:colId xmlns:a16="http://schemas.microsoft.com/office/drawing/2014/main" val="3422236392"/>
                    </a:ext>
                  </a:extLst>
                </a:gridCol>
                <a:gridCol w="2612962">
                  <a:extLst>
                    <a:ext uri="{9D8B030D-6E8A-4147-A177-3AD203B41FA5}">
                      <a16:colId xmlns:a16="http://schemas.microsoft.com/office/drawing/2014/main" val="1698949971"/>
                    </a:ext>
                  </a:extLst>
                </a:gridCol>
                <a:gridCol w="2612962">
                  <a:extLst>
                    <a:ext uri="{9D8B030D-6E8A-4147-A177-3AD203B41FA5}">
                      <a16:colId xmlns:a16="http://schemas.microsoft.com/office/drawing/2014/main" val="23022277"/>
                    </a:ext>
                  </a:extLst>
                </a:gridCol>
                <a:gridCol w="2612962">
                  <a:extLst>
                    <a:ext uri="{9D8B030D-6E8A-4147-A177-3AD203B41FA5}">
                      <a16:colId xmlns:a16="http://schemas.microsoft.com/office/drawing/2014/main" val="1812628449"/>
                    </a:ext>
                  </a:extLst>
                </a:gridCol>
              </a:tblGrid>
              <a:tr h="433671">
                <a:tc>
                  <a:txBody>
                    <a:bodyPr/>
                    <a:lstStyle/>
                    <a:p>
                      <a:endParaRPr lang="en-US" sz="1800" dirty="0"/>
                    </a:p>
                  </a:txBody>
                  <a:tcPr/>
                </a:tc>
                <a:tc>
                  <a:txBody>
                    <a:bodyPr/>
                    <a:lstStyle/>
                    <a:p>
                      <a:pPr algn="ctr"/>
                      <a:r>
                        <a:rPr lang="en-US" sz="1800" dirty="0"/>
                        <a:t>DPPO High Option</a:t>
                      </a:r>
                    </a:p>
                  </a:txBody>
                  <a:tcPr/>
                </a:tc>
                <a:tc>
                  <a:txBody>
                    <a:bodyPr/>
                    <a:lstStyle/>
                    <a:p>
                      <a:pPr algn="ctr"/>
                      <a:r>
                        <a:rPr lang="en-US" sz="1800" dirty="0"/>
                        <a:t>DPPO Low Option</a:t>
                      </a:r>
                    </a:p>
                  </a:txBody>
                  <a:tcPr/>
                </a:tc>
                <a:tc>
                  <a:txBody>
                    <a:bodyPr/>
                    <a:lstStyle/>
                    <a:p>
                      <a:pPr algn="ctr"/>
                      <a:r>
                        <a:rPr lang="en-US" sz="1800" dirty="0"/>
                        <a:t>Delta Care DHMO Option</a:t>
                      </a:r>
                    </a:p>
                  </a:txBody>
                  <a:tcPr/>
                </a:tc>
                <a:extLst>
                  <a:ext uri="{0D108BD9-81ED-4DB2-BD59-A6C34878D82A}">
                    <a16:rowId xmlns:a16="http://schemas.microsoft.com/office/drawing/2014/main" val="470422993"/>
                  </a:ext>
                </a:extLst>
              </a:tr>
              <a:tr h="424484">
                <a:tc>
                  <a:txBody>
                    <a:bodyPr/>
                    <a:lstStyle/>
                    <a:p>
                      <a:r>
                        <a:rPr lang="en-US" sz="1800" dirty="0"/>
                        <a:t>Deductible </a:t>
                      </a:r>
                      <a:endParaRPr lang="en-US" sz="1800" b="1" dirty="0"/>
                    </a:p>
                  </a:txBody>
                  <a:tcPr anchor="ctr"/>
                </a:tc>
                <a:tc>
                  <a:txBody>
                    <a:bodyPr/>
                    <a:lstStyle/>
                    <a:p>
                      <a:pPr algn="ctr"/>
                      <a:r>
                        <a:rPr lang="en-US" sz="1800" dirty="0"/>
                        <a:t>$50 per person</a:t>
                      </a:r>
                      <a:br>
                        <a:rPr lang="en-US" sz="1800" dirty="0"/>
                      </a:br>
                      <a:r>
                        <a:rPr lang="en-US" sz="1800" dirty="0"/>
                        <a:t>$150 per family</a:t>
                      </a:r>
                    </a:p>
                  </a:txBody>
                  <a:tcPr anchor="ctr"/>
                </a:tc>
                <a:tc>
                  <a:txBody>
                    <a:bodyPr/>
                    <a:lstStyle/>
                    <a:p>
                      <a:pPr algn="ctr"/>
                      <a:r>
                        <a:rPr lang="en-US" sz="1800" dirty="0"/>
                        <a:t>$50 per person</a:t>
                      </a:r>
                      <a:br>
                        <a:rPr lang="en-US" sz="1800" dirty="0"/>
                      </a:br>
                      <a:r>
                        <a:rPr lang="en-US" sz="1800" dirty="0"/>
                        <a:t>$150 per family</a:t>
                      </a:r>
                    </a:p>
                  </a:txBody>
                  <a:tcPr anchor="ctr"/>
                </a:tc>
                <a:tc>
                  <a:txBody>
                    <a:bodyPr/>
                    <a:lstStyle/>
                    <a:p>
                      <a:pPr algn="ctr"/>
                      <a:r>
                        <a:rPr lang="en-US" sz="1800" dirty="0"/>
                        <a:t>None</a:t>
                      </a:r>
                    </a:p>
                  </a:txBody>
                  <a:tcPr anchor="ctr"/>
                </a:tc>
                <a:extLst>
                  <a:ext uri="{0D108BD9-81ED-4DB2-BD59-A6C34878D82A}">
                    <a16:rowId xmlns:a16="http://schemas.microsoft.com/office/drawing/2014/main" val="247329652"/>
                  </a:ext>
                </a:extLst>
              </a:tr>
              <a:tr h="319778">
                <a:tc>
                  <a:txBody>
                    <a:bodyPr/>
                    <a:lstStyle/>
                    <a:p>
                      <a:r>
                        <a:rPr lang="en-US" sz="1800" dirty="0"/>
                        <a:t>Annual Maximum</a:t>
                      </a:r>
                      <a:endParaRPr lang="en-US" sz="1800" b="1" dirty="0"/>
                    </a:p>
                  </a:txBody>
                  <a:tcPr anchor="ctr"/>
                </a:tc>
                <a:tc>
                  <a:txBody>
                    <a:bodyPr/>
                    <a:lstStyle/>
                    <a:p>
                      <a:pPr algn="ctr"/>
                      <a:r>
                        <a:rPr lang="en-US" sz="1800" b="1" dirty="0"/>
                        <a:t>$2,250 per person</a:t>
                      </a:r>
                    </a:p>
                  </a:txBody>
                  <a:tcPr anchor="ctr"/>
                </a:tc>
                <a:tc>
                  <a:txBody>
                    <a:bodyPr/>
                    <a:lstStyle/>
                    <a:p>
                      <a:pPr algn="ctr"/>
                      <a:r>
                        <a:rPr lang="en-US" sz="1800" b="1" dirty="0"/>
                        <a:t>$1,250 per person</a:t>
                      </a:r>
                    </a:p>
                  </a:txBody>
                  <a:tcPr anchor="ctr"/>
                </a:tc>
                <a:tc>
                  <a:txBody>
                    <a:bodyPr/>
                    <a:lstStyle/>
                    <a:p>
                      <a:pPr algn="ctr"/>
                      <a:r>
                        <a:rPr lang="en-US" sz="1800" dirty="0"/>
                        <a:t>None</a:t>
                      </a:r>
                    </a:p>
                  </a:txBody>
                  <a:tcPr anchor="ctr"/>
                </a:tc>
                <a:extLst>
                  <a:ext uri="{0D108BD9-81ED-4DB2-BD59-A6C34878D82A}">
                    <a16:rowId xmlns:a16="http://schemas.microsoft.com/office/drawing/2014/main" val="2220611218"/>
                  </a:ext>
                </a:extLst>
              </a:tr>
              <a:tr h="540252">
                <a:tc>
                  <a:txBody>
                    <a:bodyPr/>
                    <a:lstStyle/>
                    <a:p>
                      <a:r>
                        <a:rPr lang="en-US" sz="1800" dirty="0"/>
                        <a:t>Preventive &amp; Diagnostic Care</a:t>
                      </a:r>
                      <a:endParaRPr lang="en-US" sz="1800" b="1" dirty="0"/>
                    </a:p>
                  </a:txBody>
                  <a:tcPr anchor="ctr"/>
                </a:tc>
                <a:tc>
                  <a:txBody>
                    <a:bodyPr/>
                    <a:lstStyle/>
                    <a:p>
                      <a:pPr algn="ctr"/>
                      <a:r>
                        <a:rPr lang="en-US" sz="1800" dirty="0"/>
                        <a:t>100% Deductible Waived</a:t>
                      </a:r>
                      <a:br>
                        <a:rPr lang="en-US" sz="1800" dirty="0"/>
                      </a:br>
                      <a:r>
                        <a:rPr lang="en-US" sz="1800" dirty="0"/>
                        <a:t>(4 Cleanings per year)</a:t>
                      </a:r>
                    </a:p>
                  </a:txBody>
                  <a:tcPr anchor="ctr"/>
                </a:tc>
                <a:tc>
                  <a:txBody>
                    <a:bodyPr/>
                    <a:lstStyle/>
                    <a:p>
                      <a:pPr algn="ctr"/>
                      <a:r>
                        <a:rPr lang="en-US" sz="1800" dirty="0"/>
                        <a:t>100% Deductible Waived</a:t>
                      </a:r>
                      <a:br>
                        <a:rPr lang="en-US" sz="1800" dirty="0"/>
                      </a:br>
                      <a:r>
                        <a:rPr lang="en-US" sz="1800" dirty="0"/>
                        <a:t>(4 Cleanings per year)</a:t>
                      </a:r>
                    </a:p>
                  </a:txBody>
                  <a:tcPr anchor="ctr"/>
                </a:tc>
                <a:tc>
                  <a:txBody>
                    <a:bodyPr/>
                    <a:lstStyle/>
                    <a:p>
                      <a:pPr algn="ctr"/>
                      <a:r>
                        <a:rPr lang="en-US" sz="1800" dirty="0"/>
                        <a:t>Fixed schedule of copays</a:t>
                      </a:r>
                    </a:p>
                  </a:txBody>
                  <a:tcPr anchor="ctr"/>
                </a:tc>
                <a:extLst>
                  <a:ext uri="{0D108BD9-81ED-4DB2-BD59-A6C34878D82A}">
                    <a16:rowId xmlns:a16="http://schemas.microsoft.com/office/drawing/2014/main" val="3809252339"/>
                  </a:ext>
                </a:extLst>
              </a:tr>
              <a:tr h="598137">
                <a:tc>
                  <a:txBody>
                    <a:bodyPr/>
                    <a:lstStyle/>
                    <a:p>
                      <a:r>
                        <a:rPr lang="en-US" sz="1800" dirty="0"/>
                        <a:t>Basic Restorative Care</a:t>
                      </a:r>
                      <a:endParaRPr lang="en-US" sz="1800" b="1" dirty="0"/>
                    </a:p>
                  </a:txBody>
                  <a:tcPr anchor="ctr"/>
                </a:tc>
                <a:tc>
                  <a:txBody>
                    <a:bodyPr/>
                    <a:lstStyle/>
                    <a:p>
                      <a:pPr algn="ctr"/>
                      <a:r>
                        <a:rPr lang="en-US" sz="1800" dirty="0"/>
                        <a:t>Plan pays </a:t>
                      </a:r>
                      <a:r>
                        <a:rPr lang="en-US" sz="1800" b="1" dirty="0"/>
                        <a:t>80%</a:t>
                      </a:r>
                      <a:br>
                        <a:rPr lang="en-US" sz="1800" dirty="0"/>
                      </a:br>
                      <a:r>
                        <a:rPr lang="en-US" sz="1800" dirty="0"/>
                        <a:t>After Deductible</a:t>
                      </a:r>
                    </a:p>
                  </a:txBody>
                  <a:tcPr anchor="ctr"/>
                </a:tc>
                <a:tc>
                  <a:txBody>
                    <a:bodyPr/>
                    <a:lstStyle/>
                    <a:p>
                      <a:pPr algn="ctr"/>
                      <a:r>
                        <a:rPr lang="en-US" sz="1800" dirty="0"/>
                        <a:t>Plan pays </a:t>
                      </a:r>
                      <a:r>
                        <a:rPr lang="en-US" sz="1800" b="1" dirty="0"/>
                        <a:t>50%</a:t>
                      </a:r>
                      <a:br>
                        <a:rPr lang="en-US" sz="1800" dirty="0"/>
                      </a:br>
                      <a:r>
                        <a:rPr lang="en-US" sz="1800" dirty="0"/>
                        <a:t>After Deductible</a:t>
                      </a:r>
                    </a:p>
                  </a:txBody>
                  <a:tcPr anchor="ctr"/>
                </a:tc>
                <a:tc rowSpan="3">
                  <a:txBody>
                    <a:bodyPr/>
                    <a:lstStyle/>
                    <a:p>
                      <a:pPr algn="ctr"/>
                      <a:r>
                        <a:rPr lang="en-US" sz="1800" dirty="0"/>
                        <a:t>Fixed schedule of copays.</a:t>
                      </a:r>
                      <a:br>
                        <a:rPr lang="en-US" sz="1800" dirty="0"/>
                      </a:br>
                      <a:r>
                        <a:rPr lang="en-US" sz="1800" dirty="0"/>
                        <a:t>Specialist referral is REQUIRED</a:t>
                      </a:r>
                      <a:endParaRPr lang="en-US" sz="1800" b="1" dirty="0"/>
                    </a:p>
                  </a:txBody>
                  <a:tcPr anchor="ctr"/>
                </a:tc>
                <a:extLst>
                  <a:ext uri="{0D108BD9-81ED-4DB2-BD59-A6C34878D82A}">
                    <a16:rowId xmlns:a16="http://schemas.microsoft.com/office/drawing/2014/main" val="3402947399"/>
                  </a:ext>
                </a:extLst>
              </a:tr>
              <a:tr h="598137">
                <a:tc>
                  <a:txBody>
                    <a:bodyPr/>
                    <a:lstStyle/>
                    <a:p>
                      <a:r>
                        <a:rPr lang="en-US" sz="1800" dirty="0"/>
                        <a:t>Major Restorative Care</a:t>
                      </a:r>
                      <a:endParaRPr lang="en-US" sz="1800" b="1" dirty="0"/>
                    </a:p>
                  </a:txBody>
                  <a:tcPr anchor="ctr"/>
                </a:tc>
                <a:tc>
                  <a:txBody>
                    <a:bodyPr/>
                    <a:lstStyle/>
                    <a:p>
                      <a:pPr algn="ctr"/>
                      <a:r>
                        <a:rPr lang="en-US" sz="1800" dirty="0"/>
                        <a:t>Plan pays 50%</a:t>
                      </a:r>
                      <a:br>
                        <a:rPr lang="en-US" sz="1800" dirty="0"/>
                      </a:br>
                      <a:r>
                        <a:rPr lang="en-US" sz="1800" dirty="0"/>
                        <a:t>After deductible</a:t>
                      </a:r>
                    </a:p>
                  </a:txBody>
                  <a:tcPr anchor="ctr"/>
                </a:tc>
                <a:tc>
                  <a:txBody>
                    <a:bodyPr/>
                    <a:lstStyle/>
                    <a:p>
                      <a:pPr algn="ctr"/>
                      <a:r>
                        <a:rPr lang="en-US" sz="1800" dirty="0"/>
                        <a:t>Plan pays 50%</a:t>
                      </a:r>
                    </a:p>
                    <a:p>
                      <a:pPr algn="ctr"/>
                      <a:r>
                        <a:rPr lang="en-US" sz="1800" dirty="0"/>
                        <a:t>After Deductible</a:t>
                      </a:r>
                    </a:p>
                  </a:txBody>
                  <a:tcPr anchor="ctr"/>
                </a:tc>
                <a:tc vMerge="1">
                  <a:txBody>
                    <a:bodyPr/>
                    <a:lstStyle/>
                    <a:p>
                      <a:pPr algn="ctr"/>
                      <a:endParaRPr lang="en-US" sz="1800" dirty="0"/>
                    </a:p>
                  </a:txBody>
                  <a:tcPr/>
                </a:tc>
                <a:extLst>
                  <a:ext uri="{0D108BD9-81ED-4DB2-BD59-A6C34878D82A}">
                    <a16:rowId xmlns:a16="http://schemas.microsoft.com/office/drawing/2014/main" val="3017736200"/>
                  </a:ext>
                </a:extLst>
              </a:tr>
              <a:tr h="771789">
                <a:tc>
                  <a:txBody>
                    <a:bodyPr/>
                    <a:lstStyle/>
                    <a:p>
                      <a:r>
                        <a:rPr lang="en-US" sz="1800" dirty="0"/>
                        <a:t>Orthodontia</a:t>
                      </a:r>
                      <a:endParaRPr lang="en-US" sz="1800" b="1" dirty="0"/>
                    </a:p>
                  </a:txBody>
                  <a:tcPr anchor="ctr"/>
                </a:tc>
                <a:tc>
                  <a:txBody>
                    <a:bodyPr/>
                    <a:lstStyle/>
                    <a:p>
                      <a:pPr algn="ctr"/>
                      <a:r>
                        <a:rPr lang="en-US" sz="1800" dirty="0"/>
                        <a:t>Plan pays 50%</a:t>
                      </a:r>
                    </a:p>
                    <a:p>
                      <a:pPr algn="ctr"/>
                      <a:r>
                        <a:rPr lang="en-US" sz="1800" dirty="0"/>
                        <a:t>Lifetime Maximum</a:t>
                      </a:r>
                      <a:br>
                        <a:rPr lang="en-US" sz="1800" dirty="0"/>
                      </a:br>
                      <a:r>
                        <a:rPr lang="en-US" sz="1800" b="1" dirty="0"/>
                        <a:t>$1,500</a:t>
                      </a:r>
                    </a:p>
                  </a:txBody>
                  <a:tcPr anchor="ctr"/>
                </a:tc>
                <a:tc>
                  <a:txBody>
                    <a:bodyPr/>
                    <a:lstStyle/>
                    <a:p>
                      <a:pPr algn="ctr"/>
                      <a:r>
                        <a:rPr lang="en-US" sz="1800" dirty="0"/>
                        <a:t>Plan pays 50%</a:t>
                      </a:r>
                      <a:br>
                        <a:rPr lang="en-US" sz="1800" dirty="0"/>
                      </a:br>
                      <a:r>
                        <a:rPr lang="en-US" sz="1800" dirty="0"/>
                        <a:t>Lifetime Maximum </a:t>
                      </a:r>
                      <a:r>
                        <a:rPr lang="en-US" sz="1800" b="1" dirty="0"/>
                        <a:t>$1,000</a:t>
                      </a:r>
                    </a:p>
                  </a:txBody>
                  <a:tcPr anchor="ct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2976611592"/>
                  </a:ext>
                </a:extLst>
              </a:tr>
              <a:tr h="424484">
                <a:tc>
                  <a:txBody>
                    <a:bodyPr/>
                    <a:lstStyle/>
                    <a:p>
                      <a:r>
                        <a:rPr lang="en-US" sz="1800" dirty="0"/>
                        <a:t>Implants</a:t>
                      </a:r>
                      <a:endParaRPr lang="en-US" sz="1800" b="1" dirty="0"/>
                    </a:p>
                  </a:txBody>
                  <a:tcPr anchor="ctr"/>
                </a:tc>
                <a:tc>
                  <a:txBody>
                    <a:bodyPr/>
                    <a:lstStyle/>
                    <a:p>
                      <a:pPr algn="ctr"/>
                      <a:r>
                        <a:rPr lang="en-US" sz="1800" dirty="0"/>
                        <a:t>Plan Pays 50% </a:t>
                      </a:r>
                      <a:br>
                        <a:rPr lang="en-US" sz="1800" dirty="0"/>
                      </a:br>
                      <a:r>
                        <a:rPr lang="en-US" sz="1800" dirty="0"/>
                        <a:t>After Deductible</a:t>
                      </a:r>
                    </a:p>
                  </a:txBody>
                  <a:tcPr anchor="ctr"/>
                </a:tc>
                <a:tc>
                  <a:txBody>
                    <a:bodyPr/>
                    <a:lstStyle/>
                    <a:p>
                      <a:pPr algn="ctr"/>
                      <a:r>
                        <a:rPr lang="en-US" sz="1800" dirty="0"/>
                        <a:t>Plan pays 50%</a:t>
                      </a:r>
                      <a:br>
                        <a:rPr lang="en-US" sz="1800" dirty="0"/>
                      </a:br>
                      <a:r>
                        <a:rPr lang="en-US" sz="1800" dirty="0"/>
                        <a:t>After Deductible</a:t>
                      </a:r>
                    </a:p>
                  </a:txBody>
                  <a:tcPr anchor="ctr"/>
                </a:tc>
                <a:tc>
                  <a:txBody>
                    <a:bodyPr/>
                    <a:lstStyle/>
                    <a:p>
                      <a:pPr algn="ctr"/>
                      <a:r>
                        <a:rPr lang="en-US" sz="1800" dirty="0"/>
                        <a:t>Limited Coverage</a:t>
                      </a:r>
                    </a:p>
                  </a:txBody>
                  <a:tcPr anchor="ctr"/>
                </a:tc>
                <a:extLst>
                  <a:ext uri="{0D108BD9-81ED-4DB2-BD59-A6C34878D82A}">
                    <a16:rowId xmlns:a16="http://schemas.microsoft.com/office/drawing/2014/main" val="2036170198"/>
                  </a:ext>
                </a:extLst>
              </a:tr>
            </a:tbl>
          </a:graphicData>
        </a:graphic>
      </p:graphicFrame>
    </p:spTree>
    <p:extLst>
      <p:ext uri="{BB962C8B-B14F-4D97-AF65-F5344CB8AC3E}">
        <p14:creationId xmlns:p14="http://schemas.microsoft.com/office/powerpoint/2010/main" val="1610669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751094" y="767932"/>
            <a:ext cx="5257845" cy="1325563"/>
          </a:xfrm>
        </p:spPr>
        <p:txBody>
          <a:bodyPr/>
          <a:lstStyle/>
          <a:p>
            <a:pPr algn="ctr"/>
            <a:r>
              <a:rPr lang="en-US" b="1" dirty="0">
                <a:solidFill>
                  <a:srgbClr val="00337F"/>
                </a:solidFill>
                <a:effectLst>
                  <a:outerShdw blurRad="38100" dist="38100" dir="2700000" algn="tl">
                    <a:srgbClr val="000000">
                      <a:alpha val="43137"/>
                    </a:srgbClr>
                  </a:outerShdw>
                </a:effectLst>
                <a:sym typeface="Gill Sans" charset="0"/>
              </a:rPr>
              <a:t>2025 Dental Rates</a:t>
            </a:r>
            <a:br>
              <a:rPr lang="en-US" b="1" dirty="0">
                <a:solidFill>
                  <a:srgbClr val="00337F"/>
                </a:solidFill>
                <a:effectLst>
                  <a:outerShdw blurRad="38100" dist="38100" dir="2700000" algn="tl">
                    <a:srgbClr val="000000">
                      <a:alpha val="43137"/>
                    </a:srgbClr>
                  </a:outerShdw>
                </a:effectLst>
                <a:sym typeface="Gill Sans" charset="0"/>
              </a:rPr>
            </a:br>
            <a:r>
              <a:rPr lang="en-US" sz="2000" b="1" dirty="0">
                <a:solidFill>
                  <a:srgbClr val="00337F"/>
                </a:solidFill>
                <a:sym typeface="Gill Sans" charset="0"/>
              </a:rPr>
              <a:t>Monthly (per paycheck)</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19</a:t>
            </a:fld>
            <a:endParaRPr lang="en-US" dirty="0"/>
          </a:p>
        </p:txBody>
      </p:sp>
      <p:graphicFrame>
        <p:nvGraphicFramePr>
          <p:cNvPr id="5" name="Table 4">
            <a:extLst>
              <a:ext uri="{FF2B5EF4-FFF2-40B4-BE49-F238E27FC236}">
                <a16:creationId xmlns:a16="http://schemas.microsoft.com/office/drawing/2014/main" id="{6550B269-8136-4DB1-B90D-0D29E21E4952}"/>
              </a:ext>
            </a:extLst>
          </p:cNvPr>
          <p:cNvGraphicFramePr>
            <a:graphicFrameLocks noGrp="1"/>
          </p:cNvGraphicFramePr>
          <p:nvPr>
            <p:extLst/>
          </p:nvPr>
        </p:nvGraphicFramePr>
        <p:xfrm>
          <a:off x="2238940" y="2638491"/>
          <a:ext cx="8271281" cy="3295760"/>
        </p:xfrm>
        <a:graphic>
          <a:graphicData uri="http://schemas.openxmlformats.org/drawingml/2006/table">
            <a:tbl>
              <a:tblPr firstRow="1" bandRow="1">
                <a:tableStyleId>{93296810-A885-4BE3-A3E7-6D5BEEA58F35}</a:tableStyleId>
              </a:tblPr>
              <a:tblGrid>
                <a:gridCol w="2588106">
                  <a:extLst>
                    <a:ext uri="{9D8B030D-6E8A-4147-A177-3AD203B41FA5}">
                      <a16:colId xmlns:a16="http://schemas.microsoft.com/office/drawing/2014/main" val="1591382755"/>
                    </a:ext>
                  </a:extLst>
                </a:gridCol>
                <a:gridCol w="1982109">
                  <a:extLst>
                    <a:ext uri="{9D8B030D-6E8A-4147-A177-3AD203B41FA5}">
                      <a16:colId xmlns:a16="http://schemas.microsoft.com/office/drawing/2014/main" val="2902553981"/>
                    </a:ext>
                  </a:extLst>
                </a:gridCol>
                <a:gridCol w="1780112">
                  <a:extLst>
                    <a:ext uri="{9D8B030D-6E8A-4147-A177-3AD203B41FA5}">
                      <a16:colId xmlns:a16="http://schemas.microsoft.com/office/drawing/2014/main" val="383563894"/>
                    </a:ext>
                  </a:extLst>
                </a:gridCol>
                <a:gridCol w="1920954">
                  <a:extLst>
                    <a:ext uri="{9D8B030D-6E8A-4147-A177-3AD203B41FA5}">
                      <a16:colId xmlns:a16="http://schemas.microsoft.com/office/drawing/2014/main" val="2998053647"/>
                    </a:ext>
                  </a:extLst>
                </a:gridCol>
              </a:tblGrid>
              <a:tr h="659152">
                <a:tc>
                  <a:txBody>
                    <a:bodyPr/>
                    <a:lstStyle/>
                    <a:p>
                      <a:pPr algn="ctr"/>
                      <a:endParaRPr lang="en-US" sz="2200" b="1" dirty="0">
                        <a:solidFill>
                          <a:schemeClr val="tx1"/>
                        </a:solidFill>
                      </a:endParaRPr>
                    </a:p>
                  </a:txBody>
                  <a:tcPr anchor="ctr"/>
                </a:tc>
                <a:tc>
                  <a:txBody>
                    <a:bodyPr/>
                    <a:lstStyle/>
                    <a:p>
                      <a:pPr algn="ctr"/>
                      <a:r>
                        <a:rPr lang="en-US" sz="2200" dirty="0"/>
                        <a:t>DPPO High</a:t>
                      </a:r>
                      <a:endParaRPr lang="en-US" sz="2200" dirty="0">
                        <a:solidFill>
                          <a:schemeClr val="tx1"/>
                        </a:solidFill>
                      </a:endParaRPr>
                    </a:p>
                  </a:txBody>
                  <a:tcPr anchor="ctr"/>
                </a:tc>
                <a:tc>
                  <a:txBody>
                    <a:bodyPr/>
                    <a:lstStyle/>
                    <a:p>
                      <a:pPr algn="ctr"/>
                      <a:r>
                        <a:rPr lang="en-US" sz="2200" dirty="0"/>
                        <a:t>DPPO Low</a:t>
                      </a:r>
                      <a:endParaRPr lang="en-US" sz="2200" dirty="0">
                        <a:solidFill>
                          <a:schemeClr val="tx1"/>
                        </a:solidFill>
                      </a:endParaRPr>
                    </a:p>
                  </a:txBody>
                  <a:tcPr anchor="ctr"/>
                </a:tc>
                <a:tc>
                  <a:txBody>
                    <a:bodyPr/>
                    <a:lstStyle/>
                    <a:p>
                      <a:pPr algn="ctr"/>
                      <a:r>
                        <a:rPr lang="en-US" sz="2200" dirty="0"/>
                        <a:t>DHMO</a:t>
                      </a:r>
                      <a:endParaRPr lang="en-US" sz="2200" dirty="0">
                        <a:solidFill>
                          <a:schemeClr val="tx1"/>
                        </a:solidFill>
                      </a:endParaRPr>
                    </a:p>
                  </a:txBody>
                  <a:tcPr anchor="ctr"/>
                </a:tc>
                <a:extLst>
                  <a:ext uri="{0D108BD9-81ED-4DB2-BD59-A6C34878D82A}">
                    <a16:rowId xmlns:a16="http://schemas.microsoft.com/office/drawing/2014/main" val="270039784"/>
                  </a:ext>
                </a:extLst>
              </a:tr>
              <a:tr h="659152">
                <a:tc>
                  <a:txBody>
                    <a:bodyPr/>
                    <a:lstStyle/>
                    <a:p>
                      <a:pPr algn="l"/>
                      <a:r>
                        <a:rPr lang="en-US" sz="2200" b="1" dirty="0"/>
                        <a:t>Retiree Only</a:t>
                      </a:r>
                      <a:endParaRPr lang="en-US" sz="2200" b="1" dirty="0">
                        <a:solidFill>
                          <a:schemeClr val="tx1"/>
                        </a:solidFill>
                      </a:endParaRPr>
                    </a:p>
                  </a:txBody>
                  <a:tcPr anchor="ctr"/>
                </a:tc>
                <a:tc>
                  <a:txBody>
                    <a:bodyPr/>
                    <a:lstStyle/>
                    <a:p>
                      <a:pPr algn="ctr"/>
                      <a:r>
                        <a:rPr lang="en-US" sz="2200" dirty="0">
                          <a:solidFill>
                            <a:schemeClr val="tx1"/>
                          </a:solidFill>
                        </a:rPr>
                        <a:t>$33.60</a:t>
                      </a:r>
                    </a:p>
                  </a:txBody>
                  <a:tcPr anchor="ctr"/>
                </a:tc>
                <a:tc>
                  <a:txBody>
                    <a:bodyPr/>
                    <a:lstStyle/>
                    <a:p>
                      <a:pPr algn="ctr"/>
                      <a:r>
                        <a:rPr lang="en-US" sz="2200" dirty="0">
                          <a:solidFill>
                            <a:schemeClr val="tx1"/>
                          </a:solidFill>
                        </a:rPr>
                        <a:t>$22.62</a:t>
                      </a:r>
                    </a:p>
                  </a:txBody>
                  <a:tcPr anchor="ctr"/>
                </a:tc>
                <a:tc>
                  <a:txBody>
                    <a:bodyPr/>
                    <a:lstStyle/>
                    <a:p>
                      <a:pPr algn="ctr"/>
                      <a:r>
                        <a:rPr lang="en-US" sz="2200" dirty="0">
                          <a:solidFill>
                            <a:schemeClr val="tx1"/>
                          </a:solidFill>
                        </a:rPr>
                        <a:t>$11.50</a:t>
                      </a:r>
                    </a:p>
                  </a:txBody>
                  <a:tcPr anchor="ctr"/>
                </a:tc>
                <a:extLst>
                  <a:ext uri="{0D108BD9-81ED-4DB2-BD59-A6C34878D82A}">
                    <a16:rowId xmlns:a16="http://schemas.microsoft.com/office/drawing/2014/main" val="1379748009"/>
                  </a:ext>
                </a:extLst>
              </a:tr>
              <a:tr h="659152">
                <a:tc>
                  <a:txBody>
                    <a:bodyPr/>
                    <a:lstStyle/>
                    <a:p>
                      <a:pPr algn="l"/>
                      <a:r>
                        <a:rPr lang="en-US" sz="2200" b="1" dirty="0"/>
                        <a:t>Retiree + Spouse</a:t>
                      </a:r>
                      <a:endParaRPr lang="en-US" sz="2200" b="1" dirty="0">
                        <a:solidFill>
                          <a:schemeClr val="tx1"/>
                        </a:solidFill>
                      </a:endParaRPr>
                    </a:p>
                  </a:txBody>
                  <a:tcPr anchor="ctr"/>
                </a:tc>
                <a:tc>
                  <a:txBody>
                    <a:bodyPr/>
                    <a:lstStyle/>
                    <a:p>
                      <a:pPr algn="ctr"/>
                      <a:r>
                        <a:rPr lang="en-US" sz="2200" dirty="0">
                          <a:solidFill>
                            <a:schemeClr val="tx1"/>
                          </a:solidFill>
                        </a:rPr>
                        <a:t>$68.87</a:t>
                      </a:r>
                    </a:p>
                  </a:txBody>
                  <a:tcPr anchor="ctr"/>
                </a:tc>
                <a:tc>
                  <a:txBody>
                    <a:bodyPr/>
                    <a:lstStyle/>
                    <a:p>
                      <a:pPr algn="ctr"/>
                      <a:r>
                        <a:rPr lang="en-US" sz="2200" dirty="0">
                          <a:solidFill>
                            <a:schemeClr val="tx1"/>
                          </a:solidFill>
                        </a:rPr>
                        <a:t>$42.98</a:t>
                      </a:r>
                    </a:p>
                  </a:txBody>
                  <a:tcPr anchor="ctr"/>
                </a:tc>
                <a:tc>
                  <a:txBody>
                    <a:bodyPr/>
                    <a:lstStyle/>
                    <a:p>
                      <a:pPr algn="ctr"/>
                      <a:r>
                        <a:rPr lang="en-US" sz="2200" dirty="0">
                          <a:solidFill>
                            <a:schemeClr val="tx1"/>
                          </a:solidFill>
                        </a:rPr>
                        <a:t>$21.85</a:t>
                      </a:r>
                    </a:p>
                  </a:txBody>
                  <a:tcPr anchor="ctr"/>
                </a:tc>
                <a:extLst>
                  <a:ext uri="{0D108BD9-81ED-4DB2-BD59-A6C34878D82A}">
                    <a16:rowId xmlns:a16="http://schemas.microsoft.com/office/drawing/2014/main" val="2755672318"/>
                  </a:ext>
                </a:extLst>
              </a:tr>
              <a:tr h="659152">
                <a:tc>
                  <a:txBody>
                    <a:bodyPr/>
                    <a:lstStyle/>
                    <a:p>
                      <a:pPr algn="l"/>
                      <a:r>
                        <a:rPr lang="en-US" sz="2200" b="1" dirty="0"/>
                        <a:t>Retiree + Child(ren)</a:t>
                      </a:r>
                      <a:endParaRPr lang="en-US" sz="2200" b="1" dirty="0">
                        <a:solidFill>
                          <a:schemeClr val="tx1"/>
                        </a:solidFill>
                      </a:endParaRPr>
                    </a:p>
                  </a:txBody>
                  <a:tcPr anchor="ctr"/>
                </a:tc>
                <a:tc>
                  <a:txBody>
                    <a:bodyPr/>
                    <a:lstStyle/>
                    <a:p>
                      <a:pPr algn="ctr"/>
                      <a:r>
                        <a:rPr lang="en-US" sz="2200" dirty="0">
                          <a:solidFill>
                            <a:schemeClr val="tx1"/>
                          </a:solidFill>
                        </a:rPr>
                        <a:t>$89.04</a:t>
                      </a:r>
                    </a:p>
                  </a:txBody>
                  <a:tcPr anchor="ctr"/>
                </a:tc>
                <a:tc>
                  <a:txBody>
                    <a:bodyPr/>
                    <a:lstStyle/>
                    <a:p>
                      <a:pPr algn="ctr"/>
                      <a:r>
                        <a:rPr lang="en-US" sz="2200" dirty="0">
                          <a:solidFill>
                            <a:schemeClr val="tx1"/>
                          </a:solidFill>
                        </a:rPr>
                        <a:t>$49.78</a:t>
                      </a:r>
                    </a:p>
                  </a:txBody>
                  <a:tcPr anchor="ctr"/>
                </a:tc>
                <a:tc>
                  <a:txBody>
                    <a:bodyPr/>
                    <a:lstStyle/>
                    <a:p>
                      <a:pPr algn="ctr"/>
                      <a:r>
                        <a:rPr lang="en-US" sz="2200" dirty="0">
                          <a:solidFill>
                            <a:schemeClr val="tx1"/>
                          </a:solidFill>
                        </a:rPr>
                        <a:t>$23.00</a:t>
                      </a:r>
                    </a:p>
                  </a:txBody>
                  <a:tcPr anchor="ctr"/>
                </a:tc>
                <a:extLst>
                  <a:ext uri="{0D108BD9-81ED-4DB2-BD59-A6C34878D82A}">
                    <a16:rowId xmlns:a16="http://schemas.microsoft.com/office/drawing/2014/main" val="1603320149"/>
                  </a:ext>
                </a:extLst>
              </a:tr>
              <a:tr h="659152">
                <a:tc>
                  <a:txBody>
                    <a:bodyPr/>
                    <a:lstStyle/>
                    <a:p>
                      <a:pPr algn="l"/>
                      <a:r>
                        <a:rPr lang="en-US" sz="2200" b="1" dirty="0"/>
                        <a:t>Retiree + Family</a:t>
                      </a:r>
                      <a:endParaRPr lang="en-US" sz="2200" b="1" dirty="0">
                        <a:solidFill>
                          <a:schemeClr val="tx1"/>
                        </a:solidFill>
                      </a:endParaRPr>
                    </a:p>
                  </a:txBody>
                  <a:tcPr anchor="ctr"/>
                </a:tc>
                <a:tc>
                  <a:txBody>
                    <a:bodyPr/>
                    <a:lstStyle/>
                    <a:p>
                      <a:pPr algn="ctr"/>
                      <a:r>
                        <a:rPr lang="en-US" sz="2200" dirty="0">
                          <a:solidFill>
                            <a:schemeClr val="tx1"/>
                          </a:solidFill>
                        </a:rPr>
                        <a:t>$112.54</a:t>
                      </a:r>
                    </a:p>
                  </a:txBody>
                  <a:tcPr anchor="ctr"/>
                </a:tc>
                <a:tc>
                  <a:txBody>
                    <a:bodyPr/>
                    <a:lstStyle/>
                    <a:p>
                      <a:pPr algn="ctr"/>
                      <a:r>
                        <a:rPr lang="en-US" sz="2200" dirty="0">
                          <a:solidFill>
                            <a:schemeClr val="tx1"/>
                          </a:solidFill>
                        </a:rPr>
                        <a:t>$70.15</a:t>
                      </a:r>
                    </a:p>
                  </a:txBody>
                  <a:tcPr anchor="ctr"/>
                </a:tc>
                <a:tc>
                  <a:txBody>
                    <a:bodyPr/>
                    <a:lstStyle/>
                    <a:p>
                      <a:pPr algn="ctr"/>
                      <a:r>
                        <a:rPr lang="en-US" sz="2200" dirty="0">
                          <a:solidFill>
                            <a:schemeClr val="tx1"/>
                          </a:solidFill>
                        </a:rPr>
                        <a:t>$35.66</a:t>
                      </a:r>
                    </a:p>
                  </a:txBody>
                  <a:tcPr anchor="ctr"/>
                </a:tc>
                <a:extLst>
                  <a:ext uri="{0D108BD9-81ED-4DB2-BD59-A6C34878D82A}">
                    <a16:rowId xmlns:a16="http://schemas.microsoft.com/office/drawing/2014/main" val="3666545189"/>
                  </a:ext>
                </a:extLst>
              </a:tr>
            </a:tbl>
          </a:graphicData>
        </a:graphic>
      </p:graphicFrame>
      <p:grpSp>
        <p:nvGrpSpPr>
          <p:cNvPr id="12" name="Group 11">
            <a:extLst>
              <a:ext uri="{FF2B5EF4-FFF2-40B4-BE49-F238E27FC236}">
                <a16:creationId xmlns:a16="http://schemas.microsoft.com/office/drawing/2014/main" id="{2D4497F3-7D41-45F7-B963-146E1810287E}"/>
              </a:ext>
            </a:extLst>
          </p:cNvPr>
          <p:cNvGrpSpPr/>
          <p:nvPr/>
        </p:nvGrpSpPr>
        <p:grpSpPr>
          <a:xfrm>
            <a:off x="168442" y="1299411"/>
            <a:ext cx="2502569" cy="2129589"/>
            <a:chOff x="168442" y="1299411"/>
            <a:chExt cx="2502569" cy="2129589"/>
          </a:xfrm>
        </p:grpSpPr>
        <p:sp>
          <p:nvSpPr>
            <p:cNvPr id="13" name="Explosion: 14 Points 12">
              <a:extLst>
                <a:ext uri="{FF2B5EF4-FFF2-40B4-BE49-F238E27FC236}">
                  <a16:creationId xmlns:a16="http://schemas.microsoft.com/office/drawing/2014/main" id="{F902467F-100C-46BE-AF6B-C8F63B87D153}"/>
                </a:ext>
              </a:extLst>
            </p:cNvPr>
            <p:cNvSpPr/>
            <p:nvPr/>
          </p:nvSpPr>
          <p:spPr>
            <a:xfrm rot="1048052">
              <a:off x="168442" y="1299411"/>
              <a:ext cx="2502569" cy="2129589"/>
            </a:xfrm>
            <a:prstGeom prst="irregularSeal2">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3D4BA7-C015-4D8C-A4CA-11C812112D3A}"/>
                </a:ext>
              </a:extLst>
            </p:cNvPr>
            <p:cNvSpPr txBox="1"/>
            <p:nvPr/>
          </p:nvSpPr>
          <p:spPr>
            <a:xfrm>
              <a:off x="661737" y="1810207"/>
              <a:ext cx="1299411" cy="1107996"/>
            </a:xfrm>
            <a:prstGeom prst="rect">
              <a:avLst/>
            </a:prstGeom>
            <a:noFill/>
            <a:ln>
              <a:noFill/>
            </a:ln>
          </p:spPr>
          <p:txBody>
            <a:bodyPr wrap="square" rtlCol="0">
              <a:spAutoFit/>
            </a:bodyPr>
            <a:lstStyle/>
            <a:p>
              <a:pPr algn="ctr"/>
              <a:r>
                <a:rPr lang="en-US" sz="2200" dirty="0"/>
                <a:t>New</a:t>
              </a:r>
            </a:p>
            <a:p>
              <a:pPr algn="ctr"/>
              <a:r>
                <a:rPr lang="en-US" sz="2200" b="1" dirty="0"/>
                <a:t>LOWER</a:t>
              </a:r>
            </a:p>
            <a:p>
              <a:pPr algn="ctr"/>
              <a:r>
                <a:rPr lang="en-US" sz="2200" dirty="0"/>
                <a:t>Rates</a:t>
              </a:r>
            </a:p>
          </p:txBody>
        </p:sp>
      </p:grpSp>
    </p:spTree>
    <p:extLst>
      <p:ext uri="{BB962C8B-B14F-4D97-AF65-F5344CB8AC3E}">
        <p14:creationId xmlns:p14="http://schemas.microsoft.com/office/powerpoint/2010/main" val="2686999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2</a:t>
            </a:fld>
            <a:endParaRPr lang="en-US" dirty="0">
              <a:solidFill>
                <a:prstClr val="black">
                  <a:tint val="75000"/>
                </a:prstClr>
              </a:solidFill>
            </a:endParaRPr>
          </a:p>
        </p:txBody>
      </p:sp>
      <p:sp>
        <p:nvSpPr>
          <p:cNvPr id="5" name="TextBox 4"/>
          <p:cNvSpPr txBox="1"/>
          <p:nvPr/>
        </p:nvSpPr>
        <p:spPr>
          <a:xfrm>
            <a:off x="1610791" y="2162395"/>
            <a:ext cx="8970417" cy="3170099"/>
          </a:xfrm>
          <a:prstGeom prst="rect">
            <a:avLst/>
          </a:prstGeom>
          <a:noFill/>
        </p:spPr>
        <p:txBody>
          <a:bodyPr wrap="square" rtlCol="0">
            <a:spAutoFit/>
          </a:bodyPr>
          <a:lstStyle/>
          <a:p>
            <a:pPr algn="ctr"/>
            <a:r>
              <a:rPr lang="en-US" sz="4000" dirty="0">
                <a:solidFill>
                  <a:prstClr val="black"/>
                </a:solidFill>
              </a:rPr>
              <a:t>If you are not making changes for 2025, you do not have to do anything. </a:t>
            </a:r>
          </a:p>
          <a:p>
            <a:pPr algn="ctr"/>
            <a:endParaRPr lang="en-US" sz="4000" dirty="0">
              <a:solidFill>
                <a:prstClr val="black"/>
              </a:solidFill>
            </a:endParaRPr>
          </a:p>
          <a:p>
            <a:pPr algn="ctr"/>
            <a:r>
              <a:rPr lang="en-US" sz="4000" dirty="0">
                <a:solidFill>
                  <a:prstClr val="black"/>
                </a:solidFill>
              </a:rPr>
              <a:t>Your coverage will automatically carry over to 2025.</a:t>
            </a:r>
          </a:p>
        </p:txBody>
      </p:sp>
      <p:pic>
        <p:nvPicPr>
          <p:cNvPr id="4" name="Picture 3">
            <a:extLst>
              <a:ext uri="{FF2B5EF4-FFF2-40B4-BE49-F238E27FC236}">
                <a16:creationId xmlns:a16="http://schemas.microsoft.com/office/drawing/2014/main" id="{AFF8A217-3C99-44A3-A065-4357BCDB6BA8}"/>
              </a:ext>
            </a:extLst>
          </p:cNvPr>
          <p:cNvPicPr>
            <a:picLocks noChangeAspect="1"/>
          </p:cNvPicPr>
          <p:nvPr/>
        </p:nvPicPr>
        <p:blipFill>
          <a:blip r:embed="rId3"/>
          <a:stretch>
            <a:fillRect/>
          </a:stretch>
        </p:blipFill>
        <p:spPr>
          <a:xfrm>
            <a:off x="159990" y="1525506"/>
            <a:ext cx="1903494" cy="1903494"/>
          </a:xfrm>
          <a:prstGeom prst="rect">
            <a:avLst/>
          </a:prstGeom>
        </p:spPr>
      </p:pic>
    </p:spTree>
    <p:extLst>
      <p:ext uri="{BB962C8B-B14F-4D97-AF65-F5344CB8AC3E}">
        <p14:creationId xmlns:p14="http://schemas.microsoft.com/office/powerpoint/2010/main" val="226534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20</a:t>
            </a:fld>
            <a:endParaRPr lang="en-US" dirty="0"/>
          </a:p>
        </p:txBody>
      </p:sp>
      <p:sp>
        <p:nvSpPr>
          <p:cNvPr id="5" name="TextBox 4"/>
          <p:cNvSpPr txBox="1"/>
          <p:nvPr/>
        </p:nvSpPr>
        <p:spPr>
          <a:xfrm>
            <a:off x="1188522" y="1464059"/>
            <a:ext cx="10189029" cy="4708981"/>
          </a:xfrm>
          <a:prstGeom prst="rect">
            <a:avLst/>
          </a:prstGeom>
          <a:noFill/>
        </p:spPr>
        <p:txBody>
          <a:bodyPr wrap="square" rtlCol="0">
            <a:spAutoFit/>
          </a:bodyPr>
          <a:lstStyle/>
          <a:p>
            <a:pPr algn="ctr"/>
            <a:r>
              <a:rPr lang="en-US" sz="7200" dirty="0">
                <a:solidFill>
                  <a:schemeClr val="accent6"/>
                </a:solidFill>
              </a:rPr>
              <a:t>VISION PLAN</a:t>
            </a:r>
          </a:p>
          <a:p>
            <a:pPr algn="ctr"/>
            <a:endParaRPr lang="en-US" sz="4800" dirty="0">
              <a:solidFill>
                <a:schemeClr val="bg1">
                  <a:lumMod val="65000"/>
                </a:schemeClr>
              </a:solidFill>
            </a:endParaRPr>
          </a:p>
          <a:p>
            <a:pPr algn="ctr"/>
            <a:r>
              <a:rPr lang="en-US" sz="4800" dirty="0">
                <a:solidFill>
                  <a:schemeClr val="bg1">
                    <a:lumMod val="65000"/>
                  </a:schemeClr>
                </a:solidFill>
              </a:rPr>
              <a:t>NEW Provider- MetLife</a:t>
            </a:r>
          </a:p>
          <a:p>
            <a:pPr algn="ctr"/>
            <a:r>
              <a:rPr lang="en-US" sz="7200" dirty="0">
                <a:solidFill>
                  <a:schemeClr val="bg1"/>
                </a:solidFill>
              </a:rPr>
              <a:t>  </a:t>
            </a:r>
          </a:p>
          <a:p>
            <a:pPr algn="ctr"/>
            <a:endParaRPr lang="en-US" sz="4000" dirty="0">
              <a:solidFill>
                <a:schemeClr val="bg1"/>
              </a:solidFill>
            </a:endParaRPr>
          </a:p>
          <a:p>
            <a:endParaRPr lang="en-US" dirty="0"/>
          </a:p>
        </p:txBody>
      </p:sp>
    </p:spTree>
    <p:extLst>
      <p:ext uri="{BB962C8B-B14F-4D97-AF65-F5344CB8AC3E}">
        <p14:creationId xmlns:p14="http://schemas.microsoft.com/office/powerpoint/2010/main" val="1538814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6683526" y="626044"/>
            <a:ext cx="4993150" cy="1325563"/>
          </a:xfrm>
        </p:spPr>
        <p:txBody>
          <a:bodyPr/>
          <a:lstStyle/>
          <a:p>
            <a:r>
              <a:rPr lang="en-US" b="1" dirty="0">
                <a:solidFill>
                  <a:srgbClr val="00337F"/>
                </a:solidFill>
                <a:effectLst>
                  <a:outerShdw blurRad="38100" dist="38100" dir="2700000" algn="tl">
                    <a:srgbClr val="000000">
                      <a:alpha val="43137"/>
                    </a:srgbClr>
                  </a:outerShdw>
                </a:effectLst>
                <a:latin typeface="+mn-lt"/>
                <a:sym typeface="Gill Sans" charset="0"/>
              </a:rPr>
              <a:t>Vision- MetLife</a:t>
            </a:r>
            <a:endParaRPr lang="en-US" dirty="0">
              <a:latin typeface="+mn-lt"/>
            </a:endParaRPr>
          </a:p>
        </p:txBody>
      </p:sp>
      <p:sp>
        <p:nvSpPr>
          <p:cNvPr id="3" name="Content Placeholder 2">
            <a:extLst>
              <a:ext uri="{FF2B5EF4-FFF2-40B4-BE49-F238E27FC236}">
                <a16:creationId xmlns:a16="http://schemas.microsoft.com/office/drawing/2014/main" id="{F1207335-FD06-4A6A-A593-0D8DE845221D}"/>
              </a:ext>
            </a:extLst>
          </p:cNvPr>
          <p:cNvSpPr>
            <a:spLocks noGrp="1"/>
          </p:cNvSpPr>
          <p:nvPr>
            <p:ph idx="1"/>
          </p:nvPr>
        </p:nvSpPr>
        <p:spPr/>
        <p:txBody>
          <a:bodyPr/>
          <a:lstStyle/>
          <a:p>
            <a:r>
              <a:rPr lang="en-US" dirty="0"/>
              <a:t>New Vision Vendor!</a:t>
            </a:r>
          </a:p>
          <a:p>
            <a:r>
              <a:rPr lang="en-US" dirty="0"/>
              <a:t>Similar 2 plan options- High &amp; Low</a:t>
            </a:r>
          </a:p>
          <a:p>
            <a:r>
              <a:rPr lang="en-US" dirty="0"/>
              <a:t>Network: Superior Vision</a:t>
            </a:r>
          </a:p>
          <a:p>
            <a:r>
              <a:rPr lang="en-US" dirty="0"/>
              <a:t>Metlife.com/insurance/vision-insurance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21</a:t>
            </a:fld>
            <a:endParaRPr lang="en-US" dirty="0"/>
          </a:p>
        </p:txBody>
      </p:sp>
      <p:pic>
        <p:nvPicPr>
          <p:cNvPr id="5" name="Picture 4">
            <a:extLst>
              <a:ext uri="{FF2B5EF4-FFF2-40B4-BE49-F238E27FC236}">
                <a16:creationId xmlns:a16="http://schemas.microsoft.com/office/drawing/2014/main" id="{D9ED484C-6130-4085-A11A-EF68EB0B643F}"/>
              </a:ext>
            </a:extLst>
          </p:cNvPr>
          <p:cNvPicPr>
            <a:picLocks noChangeAspect="1"/>
          </p:cNvPicPr>
          <p:nvPr/>
        </p:nvPicPr>
        <p:blipFill>
          <a:blip r:embed="rId2"/>
          <a:stretch>
            <a:fillRect/>
          </a:stretch>
        </p:blipFill>
        <p:spPr>
          <a:xfrm>
            <a:off x="4056159" y="4411810"/>
            <a:ext cx="7511716" cy="1820146"/>
          </a:xfrm>
          <a:prstGeom prst="rect">
            <a:avLst/>
          </a:prstGeom>
        </p:spPr>
      </p:pic>
      <p:pic>
        <p:nvPicPr>
          <p:cNvPr id="7" name="Picture 6">
            <a:extLst>
              <a:ext uri="{FF2B5EF4-FFF2-40B4-BE49-F238E27FC236}">
                <a16:creationId xmlns:a16="http://schemas.microsoft.com/office/drawing/2014/main" id="{4BC3BA96-CB9C-4AB7-8CBC-BADB16F29473}"/>
              </a:ext>
            </a:extLst>
          </p:cNvPr>
          <p:cNvPicPr>
            <a:picLocks noChangeAspect="1"/>
          </p:cNvPicPr>
          <p:nvPr/>
        </p:nvPicPr>
        <p:blipFill>
          <a:blip r:embed="rId3"/>
          <a:stretch>
            <a:fillRect/>
          </a:stretch>
        </p:blipFill>
        <p:spPr>
          <a:xfrm>
            <a:off x="7812017" y="1834128"/>
            <a:ext cx="2736167" cy="1820146"/>
          </a:xfrm>
          <a:prstGeom prst="rect">
            <a:avLst/>
          </a:prstGeom>
        </p:spPr>
      </p:pic>
    </p:spTree>
    <p:extLst>
      <p:ext uri="{BB962C8B-B14F-4D97-AF65-F5344CB8AC3E}">
        <p14:creationId xmlns:p14="http://schemas.microsoft.com/office/powerpoint/2010/main" val="3189799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62338" y="593725"/>
            <a:ext cx="6641476" cy="1325563"/>
          </a:xfrm>
        </p:spPr>
        <p:txBody>
          <a:bodyPr/>
          <a:lstStyle/>
          <a:p>
            <a:r>
              <a:rPr lang="en-US" b="1" dirty="0">
                <a:solidFill>
                  <a:srgbClr val="00337F"/>
                </a:solidFill>
                <a:effectLst>
                  <a:outerShdw blurRad="38100" dist="38100" dir="2700000" algn="tl">
                    <a:srgbClr val="000000">
                      <a:alpha val="43137"/>
                    </a:srgbClr>
                  </a:outerShdw>
                </a:effectLst>
                <a:sym typeface="Gill Sans" charset="0"/>
              </a:rPr>
              <a:t>Vision Plan Comparison</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22</a:t>
            </a:fld>
            <a:endParaRPr lang="en-US" dirty="0"/>
          </a:p>
        </p:txBody>
      </p:sp>
      <p:graphicFrame>
        <p:nvGraphicFramePr>
          <p:cNvPr id="5" name="Table 4">
            <a:extLst>
              <a:ext uri="{FF2B5EF4-FFF2-40B4-BE49-F238E27FC236}">
                <a16:creationId xmlns:a16="http://schemas.microsoft.com/office/drawing/2014/main" id="{23A84B22-590D-4E0C-9389-F388C55D2ABF}"/>
              </a:ext>
            </a:extLst>
          </p:cNvPr>
          <p:cNvGraphicFramePr>
            <a:graphicFrameLocks noGrp="1"/>
          </p:cNvGraphicFramePr>
          <p:nvPr>
            <p:extLst>
              <p:ext uri="{D42A27DB-BD31-4B8C-83A1-F6EECF244321}">
                <p14:modId xmlns:p14="http://schemas.microsoft.com/office/powerpoint/2010/main" val="894160589"/>
              </p:ext>
            </p:extLst>
          </p:nvPr>
        </p:nvGraphicFramePr>
        <p:xfrm>
          <a:off x="1022684" y="1919288"/>
          <a:ext cx="9859747" cy="4088209"/>
        </p:xfrm>
        <a:graphic>
          <a:graphicData uri="http://schemas.openxmlformats.org/drawingml/2006/table">
            <a:tbl>
              <a:tblPr firstRow="1" bandRow="1">
                <a:tableStyleId>{93296810-A885-4BE3-A3E7-6D5BEEA58F35}</a:tableStyleId>
              </a:tblPr>
              <a:tblGrid>
                <a:gridCol w="3081241">
                  <a:extLst>
                    <a:ext uri="{9D8B030D-6E8A-4147-A177-3AD203B41FA5}">
                      <a16:colId xmlns:a16="http://schemas.microsoft.com/office/drawing/2014/main" val="3626714859"/>
                    </a:ext>
                  </a:extLst>
                </a:gridCol>
                <a:gridCol w="3073252">
                  <a:extLst>
                    <a:ext uri="{9D8B030D-6E8A-4147-A177-3AD203B41FA5}">
                      <a16:colId xmlns:a16="http://schemas.microsoft.com/office/drawing/2014/main" val="730655159"/>
                    </a:ext>
                  </a:extLst>
                </a:gridCol>
                <a:gridCol w="3705254">
                  <a:extLst>
                    <a:ext uri="{9D8B030D-6E8A-4147-A177-3AD203B41FA5}">
                      <a16:colId xmlns:a16="http://schemas.microsoft.com/office/drawing/2014/main" val="2888479603"/>
                    </a:ext>
                  </a:extLst>
                </a:gridCol>
              </a:tblGrid>
              <a:tr h="560044">
                <a:tc>
                  <a:txBody>
                    <a:bodyPr/>
                    <a:lstStyle/>
                    <a:p>
                      <a:pPr algn="ctr"/>
                      <a:endParaRPr lang="en-US" sz="1800" dirty="0"/>
                    </a:p>
                  </a:txBody>
                  <a:tcPr anchor="ctr"/>
                </a:tc>
                <a:tc>
                  <a:txBody>
                    <a:bodyPr/>
                    <a:lstStyle/>
                    <a:p>
                      <a:pPr algn="ctr"/>
                      <a:r>
                        <a:rPr lang="en-US" sz="1800" dirty="0"/>
                        <a:t>High</a:t>
                      </a:r>
                    </a:p>
                  </a:txBody>
                  <a:tcPr anchor="ctr"/>
                </a:tc>
                <a:tc>
                  <a:txBody>
                    <a:bodyPr/>
                    <a:lstStyle/>
                    <a:p>
                      <a:pPr algn="ctr"/>
                      <a:r>
                        <a:rPr lang="en-US" sz="1800" dirty="0"/>
                        <a:t>Low</a:t>
                      </a:r>
                    </a:p>
                  </a:txBody>
                  <a:tcPr anchor="ctr"/>
                </a:tc>
                <a:extLst>
                  <a:ext uri="{0D108BD9-81ED-4DB2-BD59-A6C34878D82A}">
                    <a16:rowId xmlns:a16="http://schemas.microsoft.com/office/drawing/2014/main" val="2567512690"/>
                  </a:ext>
                </a:extLst>
              </a:tr>
              <a:tr h="560044">
                <a:tc>
                  <a:txBody>
                    <a:bodyPr/>
                    <a:lstStyle/>
                    <a:p>
                      <a:pPr algn="l"/>
                      <a:r>
                        <a:rPr lang="en-US" sz="1800" dirty="0"/>
                        <a:t>Exam</a:t>
                      </a:r>
                    </a:p>
                    <a:p>
                      <a:pPr algn="l"/>
                      <a:r>
                        <a:rPr lang="en-US" sz="1800" dirty="0"/>
                        <a:t>(once every calendar year)</a:t>
                      </a:r>
                    </a:p>
                  </a:txBody>
                  <a:tcPr anchor="ctr"/>
                </a:tc>
                <a:tc>
                  <a:txBody>
                    <a:bodyPr/>
                    <a:lstStyle/>
                    <a:p>
                      <a:pPr algn="ctr"/>
                      <a:r>
                        <a:rPr lang="en-US" sz="1800" dirty="0"/>
                        <a:t>$0 copay</a:t>
                      </a:r>
                    </a:p>
                  </a:txBody>
                  <a:tcPr anchor="ctr"/>
                </a:tc>
                <a:tc>
                  <a:txBody>
                    <a:bodyPr/>
                    <a:lstStyle/>
                    <a:p>
                      <a:pPr algn="ctr"/>
                      <a:r>
                        <a:rPr lang="en-US" sz="1800" dirty="0"/>
                        <a:t>$0 copay</a:t>
                      </a:r>
                    </a:p>
                  </a:txBody>
                  <a:tcPr anchor="ctr"/>
                </a:tc>
                <a:extLst>
                  <a:ext uri="{0D108BD9-81ED-4DB2-BD59-A6C34878D82A}">
                    <a16:rowId xmlns:a16="http://schemas.microsoft.com/office/drawing/2014/main" val="3175706493"/>
                  </a:ext>
                </a:extLst>
              </a:tr>
              <a:tr h="560044">
                <a:tc>
                  <a:txBody>
                    <a:bodyPr/>
                    <a:lstStyle/>
                    <a:p>
                      <a:pPr algn="l"/>
                      <a:r>
                        <a:rPr lang="en-US" sz="1800" dirty="0"/>
                        <a:t>Standard Contact Lens Fit &amp; Follow up</a:t>
                      </a:r>
                    </a:p>
                  </a:txBody>
                  <a:tcPr anchor="ctr"/>
                </a:tc>
                <a:tc>
                  <a:txBody>
                    <a:bodyPr/>
                    <a:lstStyle/>
                    <a:p>
                      <a:pPr algn="ctr"/>
                      <a:r>
                        <a:rPr lang="en-US" sz="1800" dirty="0"/>
                        <a:t>$10 copay</a:t>
                      </a:r>
                    </a:p>
                  </a:txBody>
                  <a:tcPr anchor="ctr"/>
                </a:tc>
                <a:tc>
                  <a:txBody>
                    <a:bodyPr/>
                    <a:lstStyle/>
                    <a:p>
                      <a:pPr algn="ctr"/>
                      <a:r>
                        <a:rPr lang="en-US" sz="1800" dirty="0"/>
                        <a:t>$10 copay</a:t>
                      </a:r>
                    </a:p>
                  </a:txBody>
                  <a:tcPr anchor="ctr"/>
                </a:tc>
                <a:extLst>
                  <a:ext uri="{0D108BD9-81ED-4DB2-BD59-A6C34878D82A}">
                    <a16:rowId xmlns:a16="http://schemas.microsoft.com/office/drawing/2014/main" val="135333072"/>
                  </a:ext>
                </a:extLst>
              </a:tr>
              <a:tr h="407801">
                <a:tc>
                  <a:txBody>
                    <a:bodyPr/>
                    <a:lstStyle/>
                    <a:p>
                      <a:pPr algn="l"/>
                      <a:r>
                        <a:rPr lang="en-US" sz="1800" dirty="0"/>
                        <a:t>Contact Lenses Allowance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$150</a:t>
                      </a:r>
                    </a:p>
                  </a:txBody>
                  <a:tcPr anchor="ctr"/>
                </a:tc>
                <a:tc>
                  <a:txBody>
                    <a:bodyPr/>
                    <a:lstStyle/>
                    <a:p>
                      <a:pPr algn="ctr"/>
                      <a:r>
                        <a:rPr lang="en-US" sz="1800" dirty="0"/>
                        <a:t>$125</a:t>
                      </a:r>
                    </a:p>
                  </a:txBody>
                  <a:tcPr anchor="ctr"/>
                </a:tc>
                <a:extLst>
                  <a:ext uri="{0D108BD9-81ED-4DB2-BD59-A6C34878D82A}">
                    <a16:rowId xmlns:a16="http://schemas.microsoft.com/office/drawing/2014/main" val="526611425"/>
                  </a:ext>
                </a:extLst>
              </a:tr>
              <a:tr h="560044">
                <a:tc>
                  <a:txBody>
                    <a:bodyPr/>
                    <a:lstStyle/>
                    <a:p>
                      <a:pPr algn="l"/>
                      <a:r>
                        <a:rPr lang="en-US" sz="1800" dirty="0"/>
                        <a:t>Frames Allowance</a:t>
                      </a:r>
                    </a:p>
                  </a:txBody>
                  <a:tcPr anchor="ctr"/>
                </a:tc>
                <a:tc>
                  <a:txBody>
                    <a:bodyPr/>
                    <a:lstStyle/>
                    <a:p>
                      <a:pPr algn="ctr"/>
                      <a:r>
                        <a:rPr lang="en-US" sz="1800" dirty="0"/>
                        <a:t>$200</a:t>
                      </a:r>
                    </a:p>
                    <a:p>
                      <a:pPr algn="ctr"/>
                      <a:r>
                        <a:rPr lang="en-US" sz="1800" dirty="0"/>
                        <a:t>Every Calendar Year</a:t>
                      </a:r>
                    </a:p>
                  </a:txBody>
                  <a:tcPr anchor="ctr"/>
                </a:tc>
                <a:tc>
                  <a:txBody>
                    <a:bodyPr/>
                    <a:lstStyle/>
                    <a:p>
                      <a:pPr algn="ctr"/>
                      <a:r>
                        <a:rPr lang="en-US" sz="1800" dirty="0"/>
                        <a:t>$180</a:t>
                      </a:r>
                    </a:p>
                    <a:p>
                      <a:pPr algn="ctr"/>
                      <a:r>
                        <a:rPr lang="en-US" sz="1800" dirty="0"/>
                        <a:t>Every Other Calendar Year</a:t>
                      </a:r>
                    </a:p>
                  </a:txBody>
                  <a:tcPr anchor="ctr"/>
                </a:tc>
                <a:extLst>
                  <a:ext uri="{0D108BD9-81ED-4DB2-BD59-A6C34878D82A}">
                    <a16:rowId xmlns:a16="http://schemas.microsoft.com/office/drawing/2014/main" val="98931532"/>
                  </a:ext>
                </a:extLst>
              </a:tr>
              <a:tr h="560044">
                <a:tc>
                  <a:txBody>
                    <a:bodyPr/>
                    <a:lstStyle/>
                    <a:p>
                      <a:pPr algn="l"/>
                      <a:r>
                        <a:rPr lang="en-US" sz="1800" dirty="0"/>
                        <a:t>Lenses – Single, Bifocal, Trifocal</a:t>
                      </a:r>
                    </a:p>
                  </a:txBody>
                  <a:tcPr anchor="ctr"/>
                </a:tc>
                <a:tc>
                  <a:txBody>
                    <a:bodyPr/>
                    <a:lstStyle/>
                    <a:p>
                      <a:pPr algn="ctr"/>
                      <a:r>
                        <a:rPr lang="en-US" sz="1800" dirty="0"/>
                        <a:t>$10 copay</a:t>
                      </a:r>
                    </a:p>
                  </a:txBody>
                  <a:tcPr anchor="ctr"/>
                </a:tc>
                <a:tc>
                  <a:txBody>
                    <a:bodyPr/>
                    <a:lstStyle/>
                    <a:p>
                      <a:pPr algn="ctr"/>
                      <a:r>
                        <a:rPr lang="en-US" sz="1800" dirty="0"/>
                        <a:t>$20 copay</a:t>
                      </a:r>
                    </a:p>
                  </a:txBody>
                  <a:tcPr anchor="ctr"/>
                </a:tc>
                <a:extLst>
                  <a:ext uri="{0D108BD9-81ED-4DB2-BD59-A6C34878D82A}">
                    <a16:rowId xmlns:a16="http://schemas.microsoft.com/office/drawing/2014/main" val="1145296834"/>
                  </a:ext>
                </a:extLst>
              </a:tr>
              <a:tr h="560044">
                <a:tc>
                  <a:txBody>
                    <a:bodyPr/>
                    <a:lstStyle/>
                    <a:p>
                      <a:pPr algn="l"/>
                      <a:r>
                        <a:rPr lang="en-US" sz="1800" dirty="0"/>
                        <a:t>Lenses – Progressive I, II, III, IV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$55, $110, $150, $225 copay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$55, $110, $150, $225 copay</a:t>
                      </a:r>
                    </a:p>
                  </a:txBody>
                  <a:tcPr anchor="ctr"/>
                </a:tc>
                <a:extLst>
                  <a:ext uri="{0D108BD9-81ED-4DB2-BD59-A6C34878D82A}">
                    <a16:rowId xmlns:a16="http://schemas.microsoft.com/office/drawing/2014/main" val="10344851"/>
                  </a:ext>
                </a:extLst>
              </a:tr>
            </a:tbl>
          </a:graphicData>
        </a:graphic>
      </p:graphicFrame>
    </p:spTree>
    <p:extLst>
      <p:ext uri="{BB962C8B-B14F-4D97-AF65-F5344CB8AC3E}">
        <p14:creationId xmlns:p14="http://schemas.microsoft.com/office/powerpoint/2010/main" val="293453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74368" y="760216"/>
            <a:ext cx="5257845" cy="1325563"/>
          </a:xfrm>
        </p:spPr>
        <p:txBody>
          <a:bodyPr>
            <a:normAutofit/>
          </a:bodyPr>
          <a:lstStyle/>
          <a:p>
            <a:pPr algn="ctr"/>
            <a:r>
              <a:rPr lang="en-US" b="1" dirty="0">
                <a:solidFill>
                  <a:srgbClr val="00337F"/>
                </a:solidFill>
                <a:effectLst>
                  <a:outerShdw blurRad="38100" dist="38100" dir="2700000" algn="tl">
                    <a:srgbClr val="000000">
                      <a:alpha val="43137"/>
                    </a:srgbClr>
                  </a:outerShdw>
                </a:effectLst>
                <a:sym typeface="Gill Sans" charset="0"/>
              </a:rPr>
              <a:t>2025 Vision Rates</a:t>
            </a:r>
            <a:br>
              <a:rPr lang="en-US" b="1" dirty="0">
                <a:solidFill>
                  <a:srgbClr val="00337F"/>
                </a:solidFill>
                <a:effectLst>
                  <a:outerShdw blurRad="38100" dist="38100" dir="2700000" algn="tl">
                    <a:srgbClr val="000000">
                      <a:alpha val="43137"/>
                    </a:srgbClr>
                  </a:outerShdw>
                </a:effectLst>
                <a:sym typeface="Gill Sans" charset="0"/>
              </a:rPr>
            </a:br>
            <a:r>
              <a:rPr lang="en-US" sz="2000" b="1" dirty="0">
                <a:solidFill>
                  <a:srgbClr val="00337F"/>
                </a:solidFill>
                <a:sym typeface="Gill Sans" charset="0"/>
              </a:rPr>
              <a:t>Monthly (per paycheck)</a:t>
            </a:r>
            <a:endParaRPr lang="en-US" sz="2000"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23</a:t>
            </a:fld>
            <a:endParaRPr lang="en-US" dirty="0"/>
          </a:p>
        </p:txBody>
      </p:sp>
      <p:graphicFrame>
        <p:nvGraphicFramePr>
          <p:cNvPr id="5" name="Table 4">
            <a:extLst>
              <a:ext uri="{FF2B5EF4-FFF2-40B4-BE49-F238E27FC236}">
                <a16:creationId xmlns:a16="http://schemas.microsoft.com/office/drawing/2014/main" id="{EA805511-00E8-4372-A51D-02C2F0D72229}"/>
              </a:ext>
            </a:extLst>
          </p:cNvPr>
          <p:cNvGraphicFramePr>
            <a:graphicFrameLocks noGrp="1"/>
          </p:cNvGraphicFramePr>
          <p:nvPr>
            <p:extLst/>
          </p:nvPr>
        </p:nvGraphicFramePr>
        <p:xfrm>
          <a:off x="2730920" y="2372133"/>
          <a:ext cx="6730159" cy="3295760"/>
        </p:xfrm>
        <a:graphic>
          <a:graphicData uri="http://schemas.openxmlformats.org/drawingml/2006/table">
            <a:tbl>
              <a:tblPr firstRow="1" bandRow="1">
                <a:tableStyleId>{10A1B5D5-9B99-4C35-A422-299274C87663}</a:tableStyleId>
              </a:tblPr>
              <a:tblGrid>
                <a:gridCol w="2742908">
                  <a:extLst>
                    <a:ext uri="{9D8B030D-6E8A-4147-A177-3AD203B41FA5}">
                      <a16:colId xmlns:a16="http://schemas.microsoft.com/office/drawing/2014/main" val="1591382755"/>
                    </a:ext>
                  </a:extLst>
                </a:gridCol>
                <a:gridCol w="2100665">
                  <a:extLst>
                    <a:ext uri="{9D8B030D-6E8A-4147-A177-3AD203B41FA5}">
                      <a16:colId xmlns:a16="http://schemas.microsoft.com/office/drawing/2014/main" val="2902553981"/>
                    </a:ext>
                  </a:extLst>
                </a:gridCol>
                <a:gridCol w="1886586">
                  <a:extLst>
                    <a:ext uri="{9D8B030D-6E8A-4147-A177-3AD203B41FA5}">
                      <a16:colId xmlns:a16="http://schemas.microsoft.com/office/drawing/2014/main" val="383563894"/>
                    </a:ext>
                  </a:extLst>
                </a:gridCol>
              </a:tblGrid>
              <a:tr h="659152">
                <a:tc>
                  <a:txBody>
                    <a:bodyPr/>
                    <a:lstStyle/>
                    <a:p>
                      <a:pPr algn="ct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t>High</a:t>
                      </a:r>
                      <a:endParaRPr lang="en-US" sz="2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t>Low</a:t>
                      </a:r>
                      <a:endParaRPr lang="en-US" sz="2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39784"/>
                  </a:ext>
                </a:extLst>
              </a:tr>
              <a:tr h="659152">
                <a:tc>
                  <a:txBody>
                    <a:bodyPr/>
                    <a:lstStyle/>
                    <a:p>
                      <a:pPr algn="l"/>
                      <a:r>
                        <a:rPr lang="en-US" sz="2200" b="1" dirty="0"/>
                        <a:t>Retiree Only</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$11.65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$5.10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748009"/>
                  </a:ext>
                </a:extLst>
              </a:tr>
              <a:tr h="659152">
                <a:tc>
                  <a:txBody>
                    <a:bodyPr/>
                    <a:lstStyle/>
                    <a:p>
                      <a:pPr algn="l"/>
                      <a:r>
                        <a:rPr lang="en-US" sz="2200" b="1" dirty="0"/>
                        <a:t>Retiree + Spouse</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$22.11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$9.68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5672318"/>
                  </a:ext>
                </a:extLst>
              </a:tr>
              <a:tr h="659152">
                <a:tc>
                  <a:txBody>
                    <a:bodyPr/>
                    <a:lstStyle/>
                    <a:p>
                      <a:pPr algn="l"/>
                      <a:r>
                        <a:rPr lang="en-US" sz="2200" b="1" dirty="0"/>
                        <a:t>Retiree + Child(ren)</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$23.27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3320149"/>
                  </a:ext>
                </a:extLst>
              </a:tr>
              <a:tr h="659152">
                <a:tc>
                  <a:txBody>
                    <a:bodyPr/>
                    <a:lstStyle/>
                    <a:p>
                      <a:pPr algn="l"/>
                      <a:r>
                        <a:rPr lang="en-US" sz="2200" b="1" dirty="0"/>
                        <a:t>Retiree + Family</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$34.20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$14.97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6545189"/>
                  </a:ext>
                </a:extLst>
              </a:tr>
            </a:tbl>
          </a:graphicData>
        </a:graphic>
      </p:graphicFrame>
      <p:grpSp>
        <p:nvGrpSpPr>
          <p:cNvPr id="12" name="Group 11">
            <a:extLst>
              <a:ext uri="{FF2B5EF4-FFF2-40B4-BE49-F238E27FC236}">
                <a16:creationId xmlns:a16="http://schemas.microsoft.com/office/drawing/2014/main" id="{85CB9C43-F0F5-4489-A1EF-C99569BDA5B4}"/>
              </a:ext>
            </a:extLst>
          </p:cNvPr>
          <p:cNvGrpSpPr/>
          <p:nvPr/>
        </p:nvGrpSpPr>
        <p:grpSpPr>
          <a:xfrm>
            <a:off x="168442" y="1299411"/>
            <a:ext cx="2502569" cy="2129589"/>
            <a:chOff x="168442" y="1299411"/>
            <a:chExt cx="2502569" cy="2129589"/>
          </a:xfrm>
        </p:grpSpPr>
        <p:sp>
          <p:nvSpPr>
            <p:cNvPr id="13" name="Explosion: 14 Points 12">
              <a:extLst>
                <a:ext uri="{FF2B5EF4-FFF2-40B4-BE49-F238E27FC236}">
                  <a16:creationId xmlns:a16="http://schemas.microsoft.com/office/drawing/2014/main" id="{AD7B67DD-E762-4353-A573-DE756B05C5B1}"/>
                </a:ext>
              </a:extLst>
            </p:cNvPr>
            <p:cNvSpPr/>
            <p:nvPr/>
          </p:nvSpPr>
          <p:spPr>
            <a:xfrm rot="1048052">
              <a:off x="168442" y="1299411"/>
              <a:ext cx="2502569" cy="2129589"/>
            </a:xfrm>
            <a:prstGeom prst="irregularSeal2">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825E763-2BF4-4541-909B-A837B2B5AB70}"/>
                </a:ext>
              </a:extLst>
            </p:cNvPr>
            <p:cNvSpPr txBox="1"/>
            <p:nvPr/>
          </p:nvSpPr>
          <p:spPr>
            <a:xfrm>
              <a:off x="661737" y="1810207"/>
              <a:ext cx="1299411" cy="1107996"/>
            </a:xfrm>
            <a:prstGeom prst="rect">
              <a:avLst/>
            </a:prstGeom>
            <a:noFill/>
            <a:ln>
              <a:noFill/>
            </a:ln>
          </p:spPr>
          <p:txBody>
            <a:bodyPr wrap="square" rtlCol="0">
              <a:spAutoFit/>
            </a:bodyPr>
            <a:lstStyle/>
            <a:p>
              <a:pPr algn="ctr"/>
              <a:r>
                <a:rPr lang="en-US" sz="2200" dirty="0"/>
                <a:t>New</a:t>
              </a:r>
            </a:p>
            <a:p>
              <a:pPr algn="ctr"/>
              <a:r>
                <a:rPr lang="en-US" sz="2200" b="1" dirty="0"/>
                <a:t>LOWER</a:t>
              </a:r>
            </a:p>
            <a:p>
              <a:pPr algn="ctr"/>
              <a:r>
                <a:rPr lang="en-US" sz="2200" dirty="0"/>
                <a:t>Rates</a:t>
              </a:r>
            </a:p>
          </p:txBody>
        </p:sp>
      </p:grpSp>
    </p:spTree>
    <p:extLst>
      <p:ext uri="{BB962C8B-B14F-4D97-AF65-F5344CB8AC3E}">
        <p14:creationId xmlns:p14="http://schemas.microsoft.com/office/powerpoint/2010/main" val="4260788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24</a:t>
            </a:fld>
            <a:endParaRPr lang="en-US" dirty="0"/>
          </a:p>
        </p:txBody>
      </p:sp>
      <p:sp>
        <p:nvSpPr>
          <p:cNvPr id="5" name="TextBox 4"/>
          <p:cNvSpPr txBox="1"/>
          <p:nvPr/>
        </p:nvSpPr>
        <p:spPr>
          <a:xfrm>
            <a:off x="1213402" y="3026794"/>
            <a:ext cx="10189029" cy="3200876"/>
          </a:xfrm>
          <a:prstGeom prst="rect">
            <a:avLst/>
          </a:prstGeom>
          <a:noFill/>
        </p:spPr>
        <p:txBody>
          <a:bodyPr wrap="square" rtlCol="0">
            <a:spAutoFit/>
          </a:bodyPr>
          <a:lstStyle/>
          <a:p>
            <a:pPr algn="ctr"/>
            <a:r>
              <a:rPr lang="en-US" sz="7200" dirty="0">
                <a:solidFill>
                  <a:schemeClr val="accent6"/>
                </a:solidFill>
              </a:rPr>
              <a:t>WELLNESS PROGRAM</a:t>
            </a:r>
          </a:p>
          <a:p>
            <a:pPr algn="ctr"/>
            <a:r>
              <a:rPr lang="en-US" sz="7200" dirty="0">
                <a:solidFill>
                  <a:schemeClr val="bg1"/>
                </a:solidFill>
              </a:rPr>
              <a:t> </a:t>
            </a:r>
          </a:p>
          <a:p>
            <a:pPr algn="ctr"/>
            <a:endParaRPr lang="en-US" sz="4000" dirty="0">
              <a:solidFill>
                <a:schemeClr val="bg1"/>
              </a:solidFill>
            </a:endParaRPr>
          </a:p>
          <a:p>
            <a:endParaRPr lang="en-US" dirty="0"/>
          </a:p>
        </p:txBody>
      </p:sp>
    </p:spTree>
    <p:extLst>
      <p:ext uri="{BB962C8B-B14F-4D97-AF65-F5344CB8AC3E}">
        <p14:creationId xmlns:p14="http://schemas.microsoft.com/office/powerpoint/2010/main" val="3244638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8297612"/>
              </p:ext>
            </p:extLst>
          </p:nvPr>
        </p:nvGraphicFramePr>
        <p:xfrm>
          <a:off x="187037" y="666921"/>
          <a:ext cx="1180407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27363" y="5925308"/>
            <a:ext cx="10370130" cy="523220"/>
          </a:xfrm>
          <a:prstGeom prst="rect">
            <a:avLst/>
          </a:prstGeom>
          <a:solidFill>
            <a:schemeClr val="accent1">
              <a:lumMod val="20000"/>
              <a:lumOff val="80000"/>
            </a:schemeClr>
          </a:solidFill>
          <a:ln w="28575">
            <a:solidFill>
              <a:schemeClr val="accent5">
                <a:lumMod val="50000"/>
              </a:schemeClr>
            </a:solidFill>
          </a:ln>
        </p:spPr>
        <p:txBody>
          <a:bodyPr wrap="square" rtlCol="0">
            <a:spAutoFit/>
          </a:bodyPr>
          <a:lstStyle/>
          <a:p>
            <a:pPr algn="ctr"/>
            <a:r>
              <a:rPr lang="en-US" sz="2800" b="1" dirty="0">
                <a:solidFill>
                  <a:schemeClr val="accent5">
                    <a:lumMod val="50000"/>
                  </a:schemeClr>
                </a:solidFill>
                <a:latin typeface="+mj-lt"/>
                <a:hlinkClick r:id="rId7"/>
              </a:rPr>
              <a:t>http://roundup.fortworthtexas.gov/wellness/</a:t>
            </a:r>
            <a:endParaRPr lang="en-US" sz="2400" b="1" dirty="0">
              <a:solidFill>
                <a:schemeClr val="accent5">
                  <a:lumMod val="50000"/>
                </a:schemeClr>
              </a:solidFill>
              <a:latin typeface="+mj-lt"/>
            </a:endParaRPr>
          </a:p>
        </p:txBody>
      </p:sp>
    </p:spTree>
    <p:extLst>
      <p:ext uri="{BB962C8B-B14F-4D97-AF65-F5344CB8AC3E}">
        <p14:creationId xmlns:p14="http://schemas.microsoft.com/office/powerpoint/2010/main" val="3141512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628"/>
            <a:ext cx="12192000" cy="684437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26</a:t>
            </a:fld>
            <a:endParaRPr lang="en-US" dirty="0"/>
          </a:p>
        </p:txBody>
      </p:sp>
      <p:sp>
        <p:nvSpPr>
          <p:cNvPr id="5" name="TextBox 4"/>
          <p:cNvSpPr txBox="1"/>
          <p:nvPr/>
        </p:nvSpPr>
        <p:spPr>
          <a:xfrm>
            <a:off x="1164771" y="2166168"/>
            <a:ext cx="10189029" cy="4678204"/>
          </a:xfrm>
          <a:prstGeom prst="rect">
            <a:avLst/>
          </a:prstGeom>
          <a:noFill/>
        </p:spPr>
        <p:txBody>
          <a:bodyPr wrap="square" rtlCol="0">
            <a:spAutoFit/>
          </a:bodyPr>
          <a:lstStyle/>
          <a:p>
            <a:pPr algn="ctr"/>
            <a:r>
              <a:rPr lang="en-US" sz="7200" dirty="0">
                <a:solidFill>
                  <a:schemeClr val="bg1"/>
                </a:solidFill>
              </a:rPr>
              <a:t>OTHER BENEFITS</a:t>
            </a:r>
          </a:p>
          <a:p>
            <a:pPr algn="ctr"/>
            <a:endParaRPr lang="en-US" sz="4800" dirty="0">
              <a:solidFill>
                <a:schemeClr val="bg1">
                  <a:lumMod val="65000"/>
                </a:schemeClr>
              </a:solidFill>
            </a:endParaRPr>
          </a:p>
          <a:p>
            <a:pPr algn="ctr"/>
            <a:r>
              <a:rPr lang="en-US" sz="4800" dirty="0">
                <a:solidFill>
                  <a:schemeClr val="bg1">
                    <a:lumMod val="65000"/>
                  </a:schemeClr>
                </a:solidFill>
              </a:rPr>
              <a:t> </a:t>
            </a:r>
          </a:p>
          <a:p>
            <a:pPr algn="ctr"/>
            <a:r>
              <a:rPr lang="en-US" sz="7200" dirty="0">
                <a:solidFill>
                  <a:schemeClr val="bg1"/>
                </a:solidFill>
              </a:rPr>
              <a:t>  </a:t>
            </a:r>
          </a:p>
          <a:p>
            <a:pPr algn="ctr"/>
            <a:endParaRPr lang="en-US" sz="4000" dirty="0">
              <a:solidFill>
                <a:schemeClr val="bg1"/>
              </a:solidFill>
            </a:endParaRPr>
          </a:p>
          <a:p>
            <a:endParaRPr lang="en-US" dirty="0"/>
          </a:p>
        </p:txBody>
      </p:sp>
      <p:sp>
        <p:nvSpPr>
          <p:cNvPr id="2" name="Rectangle 1"/>
          <p:cNvSpPr/>
          <p:nvPr/>
        </p:nvSpPr>
        <p:spPr>
          <a:xfrm>
            <a:off x="2353649" y="3435814"/>
            <a:ext cx="7484741" cy="1569660"/>
          </a:xfrm>
          <a:prstGeom prst="rect">
            <a:avLst/>
          </a:prstGeom>
        </p:spPr>
        <p:txBody>
          <a:bodyPr wrap="none">
            <a:spAutoFit/>
          </a:bodyPr>
          <a:lstStyle/>
          <a:p>
            <a:pPr algn="ctr"/>
            <a:r>
              <a:rPr lang="en-US" sz="4800" dirty="0">
                <a:solidFill>
                  <a:schemeClr val="bg1">
                    <a:lumMod val="65000"/>
                  </a:schemeClr>
                </a:solidFill>
              </a:rPr>
              <a:t>Ticket Discounts, Travel Deals</a:t>
            </a:r>
            <a:br>
              <a:rPr lang="en-US" sz="4800" dirty="0">
                <a:solidFill>
                  <a:schemeClr val="bg1">
                    <a:lumMod val="65000"/>
                  </a:schemeClr>
                </a:solidFill>
              </a:rPr>
            </a:br>
            <a:r>
              <a:rPr lang="en-US" sz="4800" dirty="0">
                <a:solidFill>
                  <a:schemeClr val="bg1">
                    <a:lumMod val="65000"/>
                  </a:schemeClr>
                </a:solidFill>
              </a:rPr>
              <a:t> and more… </a:t>
            </a:r>
          </a:p>
        </p:txBody>
      </p:sp>
    </p:spTree>
    <p:extLst>
      <p:ext uri="{BB962C8B-B14F-4D97-AF65-F5344CB8AC3E}">
        <p14:creationId xmlns:p14="http://schemas.microsoft.com/office/powerpoint/2010/main" val="239911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1939" y="572254"/>
            <a:ext cx="5098961" cy="1325563"/>
          </a:xfrm>
        </p:spPr>
        <p:txBody>
          <a:bodyPr>
            <a:normAutofit/>
          </a:bodyPr>
          <a:lstStyle/>
          <a:p>
            <a:pPr algn="ctr"/>
            <a:r>
              <a:rPr lang="en-US" sz="4800" dirty="0" err="1">
                <a:solidFill>
                  <a:srgbClr val="00337F"/>
                </a:solidFill>
                <a:effectLst>
                  <a:outerShdw blurRad="38100" dist="38100" dir="2700000" algn="tl">
                    <a:srgbClr val="000000">
                      <a:alpha val="43137"/>
                    </a:srgbClr>
                  </a:outerShdw>
                </a:effectLst>
                <a:latin typeface="+mn-lt"/>
              </a:rPr>
              <a:t>Beneplace</a:t>
            </a:r>
            <a:endParaRPr lang="en-US" sz="4800" dirty="0">
              <a:solidFill>
                <a:srgbClr val="00337F"/>
              </a:solidFill>
              <a:effectLst>
                <a:outerShdw blurRad="38100" dist="38100" dir="2700000" algn="tl">
                  <a:srgbClr val="000000">
                    <a:alpha val="43137"/>
                  </a:srgbClr>
                </a:outerShdw>
              </a:effectLst>
              <a:latin typeface="+mn-lt"/>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35887"/>
          <a:stretch/>
        </p:blipFill>
        <p:spPr>
          <a:xfrm>
            <a:off x="4571936" y="1648495"/>
            <a:ext cx="7271101" cy="4443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1352" y="2230467"/>
            <a:ext cx="4038600" cy="3416320"/>
          </a:xfrm>
          <a:prstGeom prst="rect">
            <a:avLst/>
          </a:prstGeom>
          <a:noFill/>
        </p:spPr>
        <p:txBody>
          <a:bodyPr wrap="square" rtlCol="0">
            <a:spAutoFit/>
          </a:bodyPr>
          <a:lstStyle/>
          <a:p>
            <a:pPr algn="ctr"/>
            <a:r>
              <a:rPr lang="en-US" sz="3600" dirty="0">
                <a:solidFill>
                  <a:schemeClr val="accent5">
                    <a:lumMod val="75000"/>
                  </a:schemeClr>
                </a:solidFill>
                <a:effectLst>
                  <a:outerShdw blurRad="38100" dist="38100" dir="2700000" algn="tl">
                    <a:srgbClr val="000000">
                      <a:alpha val="43137"/>
                    </a:srgbClr>
                  </a:outerShdw>
                </a:effectLst>
              </a:rPr>
              <a:t>Discount Site: </a:t>
            </a:r>
            <a:br>
              <a:rPr lang="en-US" sz="3600" dirty="0">
                <a:solidFill>
                  <a:schemeClr val="accent5">
                    <a:lumMod val="75000"/>
                  </a:schemeClr>
                </a:solidFill>
                <a:effectLst>
                  <a:outerShdw blurRad="38100" dist="38100" dir="2700000" algn="tl">
                    <a:srgbClr val="000000">
                      <a:alpha val="43137"/>
                    </a:srgbClr>
                  </a:outerShdw>
                </a:effectLst>
              </a:rPr>
            </a:br>
            <a:r>
              <a:rPr lang="en-US" sz="3600" dirty="0"/>
              <a:t>Tickets</a:t>
            </a:r>
          </a:p>
          <a:p>
            <a:pPr algn="ctr"/>
            <a:r>
              <a:rPr lang="en-US" sz="3600" dirty="0"/>
              <a:t>Car rental</a:t>
            </a:r>
          </a:p>
          <a:p>
            <a:pPr algn="ctr"/>
            <a:r>
              <a:rPr lang="en-US" sz="3600" dirty="0"/>
              <a:t>Vacation</a:t>
            </a:r>
            <a:br>
              <a:rPr lang="en-US" sz="3600" dirty="0"/>
            </a:br>
            <a:r>
              <a:rPr lang="en-US" sz="3600" dirty="0"/>
              <a:t>Big Ticket Items</a:t>
            </a:r>
          </a:p>
          <a:p>
            <a:pPr algn="ctr"/>
            <a:endParaRPr lang="en-US" sz="3600" dirty="0">
              <a:solidFill>
                <a:schemeClr val="accent5">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4595249" y="6091707"/>
            <a:ext cx="7615744" cy="707886"/>
          </a:xfrm>
          <a:prstGeom prst="rect">
            <a:avLst/>
          </a:prstGeom>
          <a:noFill/>
        </p:spPr>
        <p:txBody>
          <a:bodyPr wrap="square" rtlCol="0">
            <a:spAutoFit/>
          </a:bodyPr>
          <a:lstStyle/>
          <a:p>
            <a:pPr algn="ctr"/>
            <a:r>
              <a:rPr lang="en-US" sz="4000" dirty="0">
                <a:solidFill>
                  <a:schemeClr val="accent5">
                    <a:lumMod val="50000"/>
                  </a:schemeClr>
                </a:solidFill>
                <a:hlinkClick r:id="rId4"/>
              </a:rPr>
              <a:t>www.beneplace.com/cofw</a:t>
            </a:r>
            <a:r>
              <a:rPr lang="en-US" sz="4000" dirty="0">
                <a:solidFill>
                  <a:schemeClr val="accent5">
                    <a:lumMod val="50000"/>
                  </a:schemeClr>
                </a:solidFill>
              </a:rPr>
              <a:t> </a:t>
            </a:r>
          </a:p>
        </p:txBody>
      </p:sp>
    </p:spTree>
    <p:extLst>
      <p:ext uri="{BB962C8B-B14F-4D97-AF65-F5344CB8AC3E}">
        <p14:creationId xmlns:p14="http://schemas.microsoft.com/office/powerpoint/2010/main" val="3930674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628"/>
            <a:ext cx="12192000" cy="684437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93A5F3A-C1DE-424A-9F3D-AD4AB00002EA}" type="slidenum">
              <a:rPr lang="en-US" smtClean="0"/>
              <a:t>28</a:t>
            </a:fld>
            <a:endParaRPr lang="en-US" dirty="0"/>
          </a:p>
        </p:txBody>
      </p:sp>
      <p:sp>
        <p:nvSpPr>
          <p:cNvPr id="5" name="TextBox 4"/>
          <p:cNvSpPr txBox="1"/>
          <p:nvPr/>
        </p:nvSpPr>
        <p:spPr>
          <a:xfrm>
            <a:off x="718457" y="2397031"/>
            <a:ext cx="10755086" cy="3570208"/>
          </a:xfrm>
          <a:prstGeom prst="rect">
            <a:avLst/>
          </a:prstGeom>
          <a:noFill/>
        </p:spPr>
        <p:txBody>
          <a:bodyPr wrap="square" rtlCol="0">
            <a:spAutoFit/>
          </a:bodyPr>
          <a:lstStyle/>
          <a:p>
            <a:pPr algn="ctr"/>
            <a:r>
              <a:rPr lang="en-US" sz="6000" dirty="0">
                <a:solidFill>
                  <a:schemeClr val="bg1"/>
                </a:solidFill>
              </a:rPr>
              <a:t>HELP/COMMUNICATIONS </a:t>
            </a:r>
          </a:p>
          <a:p>
            <a:pPr algn="ctr"/>
            <a:r>
              <a:rPr lang="en-US" sz="5400" dirty="0">
                <a:solidFill>
                  <a:schemeClr val="bg1">
                    <a:lumMod val="65000"/>
                  </a:schemeClr>
                </a:solidFill>
              </a:rPr>
              <a:t>WHERE TO FIND MORE INFORMATION</a:t>
            </a:r>
          </a:p>
          <a:p>
            <a:pPr algn="ctr"/>
            <a:endParaRPr lang="en-US" sz="4000" dirty="0">
              <a:solidFill>
                <a:schemeClr val="bg1"/>
              </a:solidFill>
            </a:endParaRPr>
          </a:p>
          <a:p>
            <a:endParaRPr lang="en-US" dirty="0"/>
          </a:p>
        </p:txBody>
      </p:sp>
    </p:spTree>
    <p:extLst>
      <p:ext uri="{BB962C8B-B14F-4D97-AF65-F5344CB8AC3E}">
        <p14:creationId xmlns:p14="http://schemas.microsoft.com/office/powerpoint/2010/main" val="393821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3D87A09-FA4F-C841-A71E-05407FCA2FDC}" type="slidenum">
              <a:rPr lang="en-US" smtClean="0"/>
              <a:pPr/>
              <a:t>29</a:t>
            </a:fld>
            <a:endParaRPr lang="en-US" dirty="0"/>
          </a:p>
        </p:txBody>
      </p:sp>
      <p:sp>
        <p:nvSpPr>
          <p:cNvPr id="6" name="Rectangle 5"/>
          <p:cNvSpPr/>
          <p:nvPr/>
        </p:nvSpPr>
        <p:spPr>
          <a:xfrm>
            <a:off x="441615" y="1971031"/>
            <a:ext cx="5595930" cy="4185761"/>
          </a:xfrm>
          <a:prstGeom prst="rect">
            <a:avLst/>
          </a:prstGeom>
        </p:spPr>
        <p:txBody>
          <a:bodyPr wrap="square">
            <a:spAutoFit/>
          </a:bodyPr>
          <a:lstStyle/>
          <a:p>
            <a:r>
              <a:rPr lang="en-US" sz="2800" dirty="0">
                <a:solidFill>
                  <a:schemeClr val="accent5">
                    <a:lumMod val="50000"/>
                  </a:schemeClr>
                </a:solidFill>
              </a:rPr>
              <a:t>On the city’s webpage you can</a:t>
            </a:r>
            <a:br>
              <a:rPr lang="en-US" sz="2800" dirty="0">
                <a:solidFill>
                  <a:schemeClr val="accent5">
                    <a:lumMod val="50000"/>
                  </a:schemeClr>
                </a:solidFill>
              </a:rPr>
            </a:br>
            <a:r>
              <a:rPr lang="en-US" sz="2800" dirty="0">
                <a:solidFill>
                  <a:schemeClr val="accent5">
                    <a:lumMod val="50000"/>
                  </a:schemeClr>
                </a:solidFill>
              </a:rPr>
              <a:t>learn more about:</a:t>
            </a:r>
          </a:p>
          <a:p>
            <a:pPr marL="285750" indent="-285750">
              <a:lnSpc>
                <a:spcPct val="150000"/>
              </a:lnSpc>
              <a:buFont typeface="Wingdings" panose="05000000000000000000" pitchFamily="2" charset="2"/>
              <a:buChar char="ü"/>
            </a:pPr>
            <a:r>
              <a:rPr lang="en-US" sz="2800" dirty="0">
                <a:solidFill>
                  <a:schemeClr val="accent5">
                    <a:lumMod val="50000"/>
                  </a:schemeClr>
                </a:solidFill>
              </a:rPr>
              <a:t>Plan Comparisons </a:t>
            </a:r>
          </a:p>
          <a:p>
            <a:pPr marL="285750" indent="-285750">
              <a:lnSpc>
                <a:spcPct val="150000"/>
              </a:lnSpc>
              <a:buFont typeface="Wingdings" panose="05000000000000000000" pitchFamily="2" charset="2"/>
              <a:buChar char="ü"/>
            </a:pPr>
            <a:r>
              <a:rPr lang="en-US" sz="2800" dirty="0">
                <a:solidFill>
                  <a:schemeClr val="accent5">
                    <a:lumMod val="50000"/>
                  </a:schemeClr>
                </a:solidFill>
              </a:rPr>
              <a:t>Plan Design </a:t>
            </a:r>
          </a:p>
          <a:p>
            <a:pPr marL="285750" indent="-285750">
              <a:lnSpc>
                <a:spcPct val="150000"/>
              </a:lnSpc>
              <a:buFont typeface="Wingdings" panose="05000000000000000000" pitchFamily="2" charset="2"/>
              <a:buChar char="ü"/>
            </a:pPr>
            <a:r>
              <a:rPr lang="en-US" sz="2800" dirty="0">
                <a:solidFill>
                  <a:schemeClr val="accent5">
                    <a:lumMod val="50000"/>
                  </a:schemeClr>
                </a:solidFill>
              </a:rPr>
              <a:t>Open Enrollment Meeting Dates </a:t>
            </a:r>
          </a:p>
          <a:p>
            <a:pPr marL="285750" indent="-285750">
              <a:lnSpc>
                <a:spcPct val="150000"/>
              </a:lnSpc>
              <a:buFont typeface="Wingdings" panose="05000000000000000000" pitchFamily="2" charset="2"/>
              <a:buChar char="ü"/>
            </a:pPr>
            <a:r>
              <a:rPr lang="en-US" sz="2800" dirty="0">
                <a:solidFill>
                  <a:schemeClr val="accent5">
                    <a:lumMod val="50000"/>
                  </a:schemeClr>
                </a:solidFill>
              </a:rPr>
              <a:t>Healthcare Vendors</a:t>
            </a:r>
          </a:p>
          <a:p>
            <a:pPr marL="285750" indent="-285750">
              <a:lnSpc>
                <a:spcPct val="150000"/>
              </a:lnSpc>
              <a:buFont typeface="Wingdings" panose="05000000000000000000" pitchFamily="2" charset="2"/>
              <a:buChar char="ü"/>
            </a:pPr>
            <a:r>
              <a:rPr lang="en-US" sz="2800" dirty="0">
                <a:solidFill>
                  <a:schemeClr val="accent5">
                    <a:lumMod val="50000"/>
                  </a:schemeClr>
                </a:solidFill>
              </a:rPr>
              <a:t>Frequently Asked Questions (FAQs)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519" y="-306184"/>
            <a:ext cx="7807386" cy="6767725"/>
          </a:xfrm>
          <a:prstGeom prst="rect">
            <a:avLst/>
          </a:prstGeom>
        </p:spPr>
      </p:pic>
      <p:sp>
        <p:nvSpPr>
          <p:cNvPr id="8" name="Oval 7"/>
          <p:cNvSpPr/>
          <p:nvPr/>
        </p:nvSpPr>
        <p:spPr>
          <a:xfrm>
            <a:off x="8572541" y="4753529"/>
            <a:ext cx="397341" cy="322402"/>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550533" y="608117"/>
            <a:ext cx="6796007" cy="1325563"/>
          </a:xfrm>
        </p:spPr>
        <p:txBody>
          <a:bodyPr>
            <a:normAutofit fontScale="90000"/>
          </a:bodyPr>
          <a:lstStyle/>
          <a:p>
            <a:r>
              <a:rPr lang="en-US" sz="4900" dirty="0">
                <a:solidFill>
                  <a:schemeClr val="accent5">
                    <a:lumMod val="50000"/>
                  </a:schemeClr>
                </a:solidFill>
                <a:effectLst>
                  <a:outerShdw blurRad="38100" dist="38100" dir="2700000" algn="tl">
                    <a:srgbClr val="000000">
                      <a:alpha val="43137"/>
                    </a:srgbClr>
                  </a:outerShdw>
                </a:effectLst>
                <a:latin typeface="+mn-lt"/>
              </a:rPr>
              <a:t>Go online to the </a:t>
            </a:r>
            <a:br>
              <a:rPr lang="en-US" sz="4900" dirty="0">
                <a:solidFill>
                  <a:schemeClr val="accent5">
                    <a:lumMod val="50000"/>
                  </a:schemeClr>
                </a:solidFill>
                <a:effectLst>
                  <a:outerShdw blurRad="38100" dist="38100" dir="2700000" algn="tl">
                    <a:srgbClr val="000000">
                      <a:alpha val="43137"/>
                    </a:srgbClr>
                  </a:outerShdw>
                </a:effectLst>
                <a:latin typeface="+mn-lt"/>
              </a:rPr>
            </a:br>
            <a:r>
              <a:rPr lang="en-US" sz="4900" dirty="0">
                <a:solidFill>
                  <a:schemeClr val="accent5">
                    <a:lumMod val="50000"/>
                  </a:schemeClr>
                </a:solidFill>
                <a:effectLst>
                  <a:outerShdw blurRad="38100" dist="38100" dir="2700000" algn="tl">
                    <a:srgbClr val="000000">
                      <a:alpha val="43137"/>
                    </a:srgbClr>
                  </a:outerShdw>
                </a:effectLst>
                <a:latin typeface="+mn-lt"/>
              </a:rPr>
              <a:t>Open Enrollment page </a:t>
            </a:r>
            <a:br>
              <a:rPr lang="en-US" dirty="0"/>
            </a:br>
            <a:endParaRPr lang="en-US" sz="2200" u="sng" dirty="0">
              <a:solidFill>
                <a:schemeClr val="accent5">
                  <a:lumMod val="75000"/>
                </a:schemeClr>
              </a:solidFill>
            </a:endParaRPr>
          </a:p>
        </p:txBody>
      </p:sp>
      <p:pic>
        <p:nvPicPr>
          <p:cNvPr id="10" name="Picture 9"/>
          <p:cNvPicPr>
            <a:picLocks noChangeAspect="1"/>
          </p:cNvPicPr>
          <p:nvPr/>
        </p:nvPicPr>
        <p:blipFill rotWithShape="1">
          <a:blip r:embed="rId3"/>
          <a:srcRect l="49931" t="4064"/>
          <a:stretch/>
        </p:blipFill>
        <p:spPr>
          <a:xfrm>
            <a:off x="5879206" y="764088"/>
            <a:ext cx="5815563" cy="3484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A638A14-2E56-4EA0-920D-05863ECD7913}"/>
              </a:ext>
            </a:extLst>
          </p:cNvPr>
          <p:cNvSpPr txBox="1"/>
          <p:nvPr/>
        </p:nvSpPr>
        <p:spPr>
          <a:xfrm>
            <a:off x="710005" y="6134026"/>
            <a:ext cx="10872395" cy="892552"/>
          </a:xfrm>
          <a:prstGeom prst="rect">
            <a:avLst/>
          </a:prstGeom>
          <a:noFill/>
        </p:spPr>
        <p:txBody>
          <a:bodyPr wrap="square" rtlCol="0">
            <a:spAutoFit/>
          </a:bodyPr>
          <a:lstStyle/>
          <a:p>
            <a:r>
              <a:rPr lang="en-US" sz="2600" u="sng" dirty="0">
                <a:solidFill>
                  <a:schemeClr val="accent5"/>
                </a:solidFill>
                <a:hlinkClick r:id="rId4">
                  <a:extLst>
                    <a:ext uri="{A12FA001-AC4F-418D-AE19-62706E023703}">
                      <ahyp:hlinkClr xmlns:ahyp="http://schemas.microsoft.com/office/drawing/2018/hyperlinkcolor" val="tx"/>
                    </a:ext>
                  </a:extLst>
                </a:hlinkClick>
              </a:rPr>
              <a:t>https://www.fortworthtexas.gov/departments/hr/employees/openenrollment</a:t>
            </a:r>
            <a:r>
              <a:rPr lang="en-US" sz="2600" dirty="0">
                <a:solidFill>
                  <a:schemeClr val="accent5"/>
                </a:solidFill>
              </a:rPr>
              <a:t> </a:t>
            </a:r>
            <a:br>
              <a:rPr lang="en-US" sz="2600" u="sng" dirty="0">
                <a:solidFill>
                  <a:schemeClr val="accent5"/>
                </a:solidFill>
                <a:hlinkClick r:id="rId5">
                  <a:extLst>
                    <a:ext uri="{A12FA001-AC4F-418D-AE19-62706E023703}">
                      <ahyp:hlinkClr xmlns:ahyp="http://schemas.microsoft.com/office/drawing/2018/hyperlinkcolor" val="tx"/>
                    </a:ext>
                  </a:extLst>
                </a:hlinkClick>
              </a:rPr>
            </a:br>
            <a:endParaRPr lang="en-US" sz="2600" dirty="0">
              <a:solidFill>
                <a:schemeClr val="accent5"/>
              </a:solidFill>
            </a:endParaRPr>
          </a:p>
        </p:txBody>
      </p:sp>
    </p:spTree>
    <p:extLst>
      <p:ext uri="{BB962C8B-B14F-4D97-AF65-F5344CB8AC3E}">
        <p14:creationId xmlns:p14="http://schemas.microsoft.com/office/powerpoint/2010/main" val="2404785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5332" y="933535"/>
            <a:ext cx="2375409" cy="6976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normAutofit/>
          </a:bodyPr>
          <a:lstStyle/>
          <a:p>
            <a:pPr algn="ctr"/>
            <a:r>
              <a:rPr lang="en-US" altLang="en-US" sz="4800" b="1" dirty="0">
                <a:solidFill>
                  <a:srgbClr val="00337F"/>
                </a:solidFill>
                <a:latin typeface="+mn-lt"/>
                <a:ea typeface="+mn-ea"/>
                <a:cs typeface="+mn-cs"/>
              </a:rPr>
              <a:t>2025</a:t>
            </a:r>
          </a:p>
        </p:txBody>
      </p:sp>
      <p:sp>
        <p:nvSpPr>
          <p:cNvPr id="4" name="Slide Number Placeholder 3"/>
          <p:cNvSpPr>
            <a:spLocks noGrp="1"/>
          </p:cNvSpPr>
          <p:nvPr>
            <p:ph type="sldNum" sz="quarter" idx="12"/>
          </p:nvPr>
        </p:nvSpPr>
        <p:spPr/>
        <p:txBody>
          <a:bodyPr/>
          <a:lstStyle/>
          <a:p>
            <a:fld id="{B93A5F3A-C1DE-424A-9F3D-AD4AB00002EA}" type="slidenum">
              <a:rPr lang="en-US" smtClean="0"/>
              <a:t>3</a:t>
            </a:fld>
            <a:endParaRPr lang="en-US" dirty="0"/>
          </a:p>
        </p:txBody>
      </p:sp>
      <p:graphicFrame>
        <p:nvGraphicFramePr>
          <p:cNvPr id="6" name="Diagram 5"/>
          <p:cNvGraphicFramePr/>
          <p:nvPr>
            <p:extLst>
              <p:ext uri="{D42A27DB-BD31-4B8C-83A1-F6EECF244321}">
                <p14:modId xmlns:p14="http://schemas.microsoft.com/office/powerpoint/2010/main" val="795724647"/>
              </p:ext>
            </p:extLst>
          </p:nvPr>
        </p:nvGraphicFramePr>
        <p:xfrm>
          <a:off x="679114" y="2161116"/>
          <a:ext cx="10630570" cy="4500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7510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628"/>
            <a:ext cx="12192000" cy="684437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93A5F3A-C1DE-424A-9F3D-AD4AB00002EA}" type="slidenum">
              <a:rPr lang="en-US" smtClean="0"/>
              <a:t>30</a:t>
            </a:fld>
            <a:endParaRPr lang="en-US" dirty="0"/>
          </a:p>
        </p:txBody>
      </p:sp>
      <p:sp>
        <p:nvSpPr>
          <p:cNvPr id="5" name="TextBox 4"/>
          <p:cNvSpPr txBox="1"/>
          <p:nvPr/>
        </p:nvSpPr>
        <p:spPr>
          <a:xfrm>
            <a:off x="718457" y="2397031"/>
            <a:ext cx="10755086" cy="1292662"/>
          </a:xfrm>
          <a:prstGeom prst="rect">
            <a:avLst/>
          </a:prstGeom>
          <a:noFill/>
        </p:spPr>
        <p:txBody>
          <a:bodyPr wrap="square" rtlCol="0">
            <a:spAutoFit/>
          </a:bodyPr>
          <a:lstStyle/>
          <a:p>
            <a:pPr algn="ctr"/>
            <a:r>
              <a:rPr lang="en-US" sz="6000" dirty="0">
                <a:solidFill>
                  <a:schemeClr val="bg1"/>
                </a:solidFill>
              </a:rPr>
              <a:t>HOW TO ENROLL ONLINE </a:t>
            </a:r>
          </a:p>
          <a:p>
            <a:endParaRPr lang="en-US" dirty="0"/>
          </a:p>
        </p:txBody>
      </p:sp>
    </p:spTree>
    <p:extLst>
      <p:ext uri="{BB962C8B-B14F-4D97-AF65-F5344CB8AC3E}">
        <p14:creationId xmlns:p14="http://schemas.microsoft.com/office/powerpoint/2010/main" val="486688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0402" y="735144"/>
            <a:ext cx="7119257" cy="1325563"/>
          </a:xfrm>
        </p:spPr>
        <p:txBody>
          <a:bodyPr>
            <a:normAutofit/>
          </a:bodyPr>
          <a:lstStyle/>
          <a:p>
            <a:pPr algn="ctr"/>
            <a:r>
              <a:rPr lang="en-US" sz="5400" b="1" dirty="0">
                <a:solidFill>
                  <a:schemeClr val="accent5">
                    <a:lumMod val="50000"/>
                  </a:schemeClr>
                </a:solidFill>
                <a:latin typeface="+mn-lt"/>
              </a:rPr>
              <a:t>Online Enrollment</a:t>
            </a:r>
          </a:p>
        </p:txBody>
      </p:sp>
      <p:sp>
        <p:nvSpPr>
          <p:cNvPr id="3" name="Content Placeholder 2"/>
          <p:cNvSpPr>
            <a:spLocks noGrp="1"/>
          </p:cNvSpPr>
          <p:nvPr>
            <p:ph idx="1"/>
          </p:nvPr>
        </p:nvSpPr>
        <p:spPr>
          <a:xfrm>
            <a:off x="5395999" y="1765785"/>
            <a:ext cx="6707814" cy="4592108"/>
          </a:xfrm>
        </p:spPr>
        <p:txBody>
          <a:bodyPr>
            <a:normAutofit/>
          </a:bodyPr>
          <a:lstStyle/>
          <a:p>
            <a:pPr marL="285750" indent="-285750">
              <a:lnSpc>
                <a:spcPct val="150000"/>
              </a:lnSpc>
              <a:buFont typeface="Wingdings" panose="05000000000000000000" pitchFamily="2" charset="2"/>
              <a:buChar char="ü"/>
            </a:pPr>
            <a:r>
              <a:rPr lang="en-US" sz="3000" dirty="0">
                <a:solidFill>
                  <a:schemeClr val="accent5">
                    <a:lumMod val="50000"/>
                  </a:schemeClr>
                </a:solidFill>
              </a:rPr>
              <a:t>Enroll from any desktop or laptop: </a:t>
            </a:r>
            <a:r>
              <a:rPr lang="en-US" sz="4200" b="1" dirty="0">
                <a:solidFill>
                  <a:schemeClr val="accent5"/>
                </a:solidFill>
                <a:hlinkClick r:id="rId3"/>
              </a:rPr>
              <a:t>www.cfwbenefits.com</a:t>
            </a:r>
            <a:r>
              <a:rPr lang="en-US" sz="4200" b="1" dirty="0">
                <a:solidFill>
                  <a:schemeClr val="accent5"/>
                </a:solidFill>
              </a:rPr>
              <a:t> </a:t>
            </a:r>
          </a:p>
          <a:p>
            <a:pPr marL="285750" indent="-285750">
              <a:lnSpc>
                <a:spcPct val="150000"/>
              </a:lnSpc>
              <a:buFont typeface="Wingdings" panose="05000000000000000000" pitchFamily="2" charset="2"/>
              <a:buChar char="ü"/>
            </a:pPr>
            <a:r>
              <a:rPr lang="en-US" sz="3000" dirty="0">
                <a:solidFill>
                  <a:schemeClr val="accent5">
                    <a:lumMod val="50000"/>
                  </a:schemeClr>
                </a:solidFill>
              </a:rPr>
              <a:t>Online enrollment help available: </a:t>
            </a:r>
          </a:p>
          <a:p>
            <a:pPr marL="800100" lvl="2" indent="-342900">
              <a:lnSpc>
                <a:spcPct val="150000"/>
              </a:lnSpc>
              <a:buFont typeface="Wingdings" panose="05000000000000000000" pitchFamily="2" charset="2"/>
              <a:buChar char="§"/>
            </a:pPr>
            <a:r>
              <a:rPr lang="en-US" sz="3000" dirty="0">
                <a:solidFill>
                  <a:schemeClr val="accent5">
                    <a:lumMod val="50000"/>
                  </a:schemeClr>
                </a:solidFill>
              </a:rPr>
              <a:t>Kiosk in HR Benefits Office: </a:t>
            </a:r>
          </a:p>
          <a:p>
            <a:pPr marL="457200" lvl="2" indent="0">
              <a:lnSpc>
                <a:spcPct val="150000"/>
              </a:lnSpc>
              <a:buNone/>
            </a:pPr>
            <a:r>
              <a:rPr lang="en-US" sz="3000" dirty="0">
                <a:solidFill>
                  <a:schemeClr val="accent5">
                    <a:lumMod val="50000"/>
                  </a:schemeClr>
                </a:solidFill>
              </a:rPr>
              <a:t>Monday -Friday 8:00 AM – 5:00 PM</a:t>
            </a:r>
          </a:p>
        </p:txBody>
      </p:sp>
      <p:sp>
        <p:nvSpPr>
          <p:cNvPr id="4" name="Slide Number Placeholder 3"/>
          <p:cNvSpPr>
            <a:spLocks noGrp="1"/>
          </p:cNvSpPr>
          <p:nvPr>
            <p:ph type="sldNum" sz="quarter" idx="12"/>
          </p:nvPr>
        </p:nvSpPr>
        <p:spPr/>
        <p:txBody>
          <a:bodyPr/>
          <a:lstStyle/>
          <a:p>
            <a:fld id="{B93A5F3A-C1DE-424A-9F3D-AD4AB00002EA}" type="slidenum">
              <a:rPr lang="en-US" smtClean="0"/>
              <a:t>31</a:t>
            </a:fld>
            <a:endParaRPr lang="en-US" dirty="0"/>
          </a:p>
        </p:txBody>
      </p:sp>
      <p:pic>
        <p:nvPicPr>
          <p:cNvPr id="1024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77" y="1577895"/>
            <a:ext cx="3657074" cy="2380330"/>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4" name="Picture 4" descr="Image result for person at standing de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628" y="2903458"/>
            <a:ext cx="2834429" cy="2834429"/>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552029" y="3571081"/>
            <a:ext cx="25409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a:solidFill>
                    <a:schemeClr val="bg1"/>
                  </a:solidFill>
                </a:ln>
                <a:solidFill>
                  <a:schemeClr val="accent5">
                    <a:lumMod val="75000"/>
                  </a:schemeClr>
                </a:solidFill>
                <a:effectLst>
                  <a:outerShdw blurRad="50800" dist="38100" dir="18900000" algn="bl" rotWithShape="0">
                    <a:prstClr val="black">
                      <a:alpha val="40000"/>
                    </a:prstClr>
                  </a:outerShdw>
                </a:effectLst>
                <a:latin typeface="+mn-lt"/>
              </a:rPr>
              <a:t>Or at work</a:t>
            </a:r>
          </a:p>
        </p:txBody>
      </p:sp>
      <p:sp>
        <p:nvSpPr>
          <p:cNvPr id="10" name="Title 1"/>
          <p:cNvSpPr txBox="1">
            <a:spLocks/>
          </p:cNvSpPr>
          <p:nvPr/>
        </p:nvSpPr>
        <p:spPr>
          <a:xfrm>
            <a:off x="2922084" y="1168853"/>
            <a:ext cx="2272973" cy="1325563"/>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b="1">
                <a:ln>
                  <a:solidFill>
                    <a:schemeClr val="bg1"/>
                  </a:solidFill>
                </a:ln>
                <a:solidFill>
                  <a:schemeClr val="accent5">
                    <a:lumMod val="75000"/>
                  </a:schemeClr>
                </a:solidFill>
                <a:effectLst>
                  <a:outerShdw blurRad="50800" dist="38100" dir="18900000" algn="bl" rotWithShape="0">
                    <a:prstClr val="black">
                      <a:alpha val="40000"/>
                    </a:prstClr>
                  </a:outerShdw>
                </a:effectLst>
                <a:ea typeface="+mj-ea"/>
                <a:cs typeface="+mj-cs"/>
              </a:defRPr>
            </a:lvl1pPr>
          </a:lstStyle>
          <a:p>
            <a:r>
              <a:rPr lang="en-US" dirty="0"/>
              <a:t>At home</a:t>
            </a:r>
          </a:p>
        </p:txBody>
      </p:sp>
      <p:sp>
        <p:nvSpPr>
          <p:cNvPr id="5" name="TextBox 4">
            <a:extLst>
              <a:ext uri="{FF2B5EF4-FFF2-40B4-BE49-F238E27FC236}">
                <a16:creationId xmlns:a16="http://schemas.microsoft.com/office/drawing/2014/main" id="{F1BAEB77-0D12-4475-85FD-04EFA3F4871D}"/>
              </a:ext>
            </a:extLst>
          </p:cNvPr>
          <p:cNvSpPr txBox="1"/>
          <p:nvPr/>
        </p:nvSpPr>
        <p:spPr>
          <a:xfrm>
            <a:off x="325677" y="6013525"/>
            <a:ext cx="11195763" cy="800219"/>
          </a:xfrm>
          <a:prstGeom prst="rect">
            <a:avLst/>
          </a:prstGeom>
          <a:noFill/>
        </p:spPr>
        <p:txBody>
          <a:bodyPr wrap="square" rtlCol="0">
            <a:spAutoFit/>
          </a:bodyPr>
          <a:lstStyle/>
          <a:p>
            <a:r>
              <a:rPr lang="en-US" sz="2800" b="1" dirty="0">
                <a:solidFill>
                  <a:srgbClr val="70AD47">
                    <a:lumMod val="75000"/>
                  </a:srgbClr>
                </a:solidFill>
              </a:rPr>
              <a:t>**ALL changes MUST be completed &amp; submitted online by October 25</a:t>
            </a:r>
            <a:r>
              <a:rPr lang="en-US" sz="2800" b="1" baseline="30000" dirty="0">
                <a:solidFill>
                  <a:srgbClr val="70AD47">
                    <a:lumMod val="75000"/>
                  </a:srgbClr>
                </a:solidFill>
              </a:rPr>
              <a:t>th</a:t>
            </a:r>
            <a:r>
              <a:rPr lang="en-US" sz="2800" b="1" dirty="0">
                <a:solidFill>
                  <a:srgbClr val="70AD47">
                    <a:lumMod val="75000"/>
                  </a:srgbClr>
                </a:solidFill>
              </a:rPr>
              <a:t>**</a:t>
            </a:r>
          </a:p>
          <a:p>
            <a:endParaRPr lang="en-US" dirty="0"/>
          </a:p>
        </p:txBody>
      </p:sp>
    </p:spTree>
    <p:extLst>
      <p:ext uri="{BB962C8B-B14F-4D97-AF65-F5344CB8AC3E}">
        <p14:creationId xmlns:p14="http://schemas.microsoft.com/office/powerpoint/2010/main" val="3918015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A65F6C-43B2-C74A-AD6A-73D4B23FE086}"/>
              </a:ext>
            </a:extLst>
          </p:cNvPr>
          <p:cNvSpPr/>
          <p:nvPr/>
        </p:nvSpPr>
        <p:spPr>
          <a:xfrm>
            <a:off x="4343400" y="953597"/>
            <a:ext cx="7718265" cy="1569660"/>
          </a:xfrm>
          <a:prstGeom prst="rect">
            <a:avLst/>
          </a:prstGeom>
        </p:spPr>
        <p:txBody>
          <a:bodyPr wrap="square">
            <a:spAutoFit/>
          </a:bodyPr>
          <a:lstStyle/>
          <a:p>
            <a:r>
              <a:rPr lang="en-US" sz="4800" b="1" dirty="0">
                <a:solidFill>
                  <a:srgbClr val="00337F"/>
                </a:solidFill>
                <a:effectLst>
                  <a:outerShdw blurRad="38100" dist="38100" dir="2700000" algn="tl">
                    <a:srgbClr val="000000">
                      <a:alpha val="43137"/>
                    </a:srgbClr>
                  </a:outerShdw>
                </a:effectLst>
              </a:rPr>
              <a:t>Online Enrollment Platform</a:t>
            </a:r>
          </a:p>
          <a:p>
            <a:pPr algn="ctr"/>
            <a:r>
              <a:rPr lang="en-US" sz="4800" b="1" dirty="0">
                <a:solidFill>
                  <a:srgbClr val="00337F"/>
                </a:solidFill>
                <a:hlinkClick r:id="rId3">
                  <a:extLst>
                    <a:ext uri="{A12FA001-AC4F-418D-AE19-62706E023703}">
                      <ahyp:hlinkClr xmlns:ahyp="http://schemas.microsoft.com/office/drawing/2018/hyperlinkcolor" val="tx"/>
                    </a:ext>
                  </a:extLst>
                </a:hlinkClick>
              </a:rPr>
              <a:t>www.cfwbenefits.com</a:t>
            </a:r>
            <a:r>
              <a:rPr lang="en-US" sz="4800" b="1" dirty="0">
                <a:solidFill>
                  <a:srgbClr val="00337F"/>
                </a:solidFill>
              </a:rPr>
              <a:t> </a:t>
            </a:r>
          </a:p>
        </p:txBody>
      </p:sp>
      <p:pic>
        <p:nvPicPr>
          <p:cNvPr id="7" name="Picture 6"/>
          <p:cNvPicPr/>
          <p:nvPr/>
        </p:nvPicPr>
        <p:blipFill rotWithShape="1">
          <a:blip r:embed="rId4"/>
          <a:srcRect l="1" t="10351" r="1344"/>
          <a:stretch/>
        </p:blipFill>
        <p:spPr>
          <a:xfrm>
            <a:off x="5646404" y="2965604"/>
            <a:ext cx="6012489" cy="3519104"/>
          </a:xfrm>
          <a:prstGeom prst="rect">
            <a:avLst/>
          </a:prstGeom>
        </p:spPr>
      </p:pic>
      <p:pic>
        <p:nvPicPr>
          <p:cNvPr id="3" name="Picture 2"/>
          <p:cNvPicPr>
            <a:picLocks noChangeAspect="1"/>
          </p:cNvPicPr>
          <p:nvPr/>
        </p:nvPicPr>
        <p:blipFill rotWithShape="1">
          <a:blip r:embed="rId5"/>
          <a:srcRect l="2147" t="9615" r="1720"/>
          <a:stretch/>
        </p:blipFill>
        <p:spPr>
          <a:xfrm>
            <a:off x="611615" y="2523257"/>
            <a:ext cx="5952471" cy="3474718"/>
          </a:xfrm>
          <a:prstGeom prst="rect">
            <a:avLst/>
          </a:prstGeom>
        </p:spPr>
      </p:pic>
      <p:sp>
        <p:nvSpPr>
          <p:cNvPr id="5" name="TextBox 4"/>
          <p:cNvSpPr txBox="1"/>
          <p:nvPr/>
        </p:nvSpPr>
        <p:spPr>
          <a:xfrm>
            <a:off x="1078776" y="6152341"/>
            <a:ext cx="4081976" cy="430887"/>
          </a:xfrm>
          <a:prstGeom prst="rect">
            <a:avLst/>
          </a:prstGeom>
          <a:noFill/>
        </p:spPr>
        <p:txBody>
          <a:bodyPr wrap="square" rtlCol="0">
            <a:spAutoFit/>
          </a:bodyPr>
          <a:lstStyle/>
          <a:p>
            <a:r>
              <a:rPr lang="en-US" sz="2200" dirty="0">
                <a:solidFill>
                  <a:prstClr val="black"/>
                </a:solidFill>
              </a:rPr>
              <a:t>Easier to use &amp; More Streamlined! </a:t>
            </a:r>
          </a:p>
        </p:txBody>
      </p:sp>
    </p:spTree>
    <p:extLst>
      <p:ext uri="{BB962C8B-B14F-4D97-AF65-F5344CB8AC3E}">
        <p14:creationId xmlns:p14="http://schemas.microsoft.com/office/powerpoint/2010/main" val="27185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lnSpcReduction="10000"/>
          </a:bodyPr>
          <a:lstStyle/>
          <a:p>
            <a:pPr marL="0" indent="0" algn="ctr">
              <a:buNone/>
            </a:pPr>
            <a:r>
              <a:rPr lang="en-US" sz="4800" dirty="0">
                <a:solidFill>
                  <a:schemeClr val="accent5">
                    <a:lumMod val="75000"/>
                  </a:schemeClr>
                </a:solidFill>
              </a:rPr>
              <a:t>City of Fort Worth HR Benefits Office</a:t>
            </a:r>
          </a:p>
          <a:p>
            <a:pPr marL="0" indent="0" algn="ctr">
              <a:buNone/>
            </a:pPr>
            <a:r>
              <a:rPr lang="en-US" sz="4000" b="1" dirty="0"/>
              <a:t>100 Fort Worth Trail, Fort Worth, TX 76102</a:t>
            </a:r>
          </a:p>
          <a:p>
            <a:pPr marL="0" indent="0" algn="ctr">
              <a:buNone/>
            </a:pPr>
            <a:r>
              <a:rPr lang="en-US" sz="4000" b="1" dirty="0"/>
              <a:t>New City Hall- 15</a:t>
            </a:r>
            <a:r>
              <a:rPr lang="en-US" sz="4000" b="1" baseline="30000" dirty="0"/>
              <a:t>th</a:t>
            </a:r>
            <a:r>
              <a:rPr lang="en-US" sz="4000" b="1" dirty="0"/>
              <a:t> floor</a:t>
            </a:r>
          </a:p>
          <a:p>
            <a:pPr marL="0" indent="0" algn="ctr">
              <a:buNone/>
            </a:pPr>
            <a:r>
              <a:rPr lang="en-US" sz="4800" dirty="0">
                <a:solidFill>
                  <a:schemeClr val="accent5">
                    <a:lumMod val="75000"/>
                  </a:schemeClr>
                </a:solidFill>
              </a:rPr>
              <a:t>817-392-7782 phone</a:t>
            </a:r>
          </a:p>
          <a:p>
            <a:pPr marL="0" indent="0" algn="ctr">
              <a:buNone/>
            </a:pPr>
            <a:r>
              <a:rPr lang="en-US" sz="4800" dirty="0">
                <a:solidFill>
                  <a:schemeClr val="accent5">
                    <a:lumMod val="75000"/>
                  </a:schemeClr>
                </a:solidFill>
              </a:rPr>
              <a:t>Alight at 866-307-8835 </a:t>
            </a:r>
          </a:p>
          <a:p>
            <a:pPr marL="0" indent="0" algn="ctr">
              <a:buNone/>
            </a:pPr>
            <a:r>
              <a:rPr lang="en-US" sz="4800" dirty="0">
                <a:hlinkClick r:id="rId3"/>
              </a:rPr>
              <a:t>benefits@fortworthtexas.gov</a:t>
            </a:r>
            <a:endParaRPr lang="en-US" sz="4800" dirty="0"/>
          </a:p>
          <a:p>
            <a:pPr marL="0" indent="0" algn="ctr">
              <a:buNone/>
            </a:pPr>
            <a:endParaRPr lang="en-US" dirty="0"/>
          </a:p>
        </p:txBody>
      </p:sp>
      <p:sp>
        <p:nvSpPr>
          <p:cNvPr id="2" name="Slide Number Placeholder 1"/>
          <p:cNvSpPr>
            <a:spLocks noGrp="1"/>
          </p:cNvSpPr>
          <p:nvPr>
            <p:ph type="sldNum" sz="quarter" idx="12"/>
          </p:nvPr>
        </p:nvSpPr>
        <p:spPr/>
        <p:txBody>
          <a:bodyPr/>
          <a:lstStyle/>
          <a:p>
            <a:fld id="{B93A5F3A-C1DE-424A-9F3D-AD4AB00002EA}" type="slidenum">
              <a:rPr lang="en-US" smtClean="0">
                <a:solidFill>
                  <a:prstClr val="black">
                    <a:tint val="75000"/>
                  </a:prstClr>
                </a:solidFill>
              </a:rPr>
              <a:pPr/>
              <a:t>33</a:t>
            </a:fld>
            <a:endParaRPr lang="en-US" dirty="0">
              <a:solidFill>
                <a:prstClr val="black">
                  <a:tint val="75000"/>
                </a:prstClr>
              </a:solidFill>
            </a:endParaRPr>
          </a:p>
        </p:txBody>
      </p:sp>
      <p:grpSp>
        <p:nvGrpSpPr>
          <p:cNvPr id="6" name="Group 5">
            <a:extLst>
              <a:ext uri="{FF2B5EF4-FFF2-40B4-BE49-F238E27FC236}">
                <a16:creationId xmlns:a16="http://schemas.microsoft.com/office/drawing/2014/main" id="{EEF56A22-E4E7-4106-B963-4FA4F477950C}"/>
              </a:ext>
            </a:extLst>
          </p:cNvPr>
          <p:cNvGrpSpPr/>
          <p:nvPr/>
        </p:nvGrpSpPr>
        <p:grpSpPr>
          <a:xfrm>
            <a:off x="562917" y="3307535"/>
            <a:ext cx="2142905" cy="1387517"/>
            <a:chOff x="487415" y="3323321"/>
            <a:chExt cx="2142905" cy="1387517"/>
          </a:xfrm>
        </p:grpSpPr>
        <p:sp>
          <p:nvSpPr>
            <p:cNvPr id="4" name="Arrow: Right 3">
              <a:extLst>
                <a:ext uri="{FF2B5EF4-FFF2-40B4-BE49-F238E27FC236}">
                  <a16:creationId xmlns:a16="http://schemas.microsoft.com/office/drawing/2014/main" id="{EEB25AED-F993-4EBB-8719-295EE24787B2}"/>
                </a:ext>
              </a:extLst>
            </p:cNvPr>
            <p:cNvSpPr/>
            <p:nvPr/>
          </p:nvSpPr>
          <p:spPr>
            <a:xfrm rot="19491078">
              <a:off x="487415" y="3323321"/>
              <a:ext cx="2142905" cy="1387517"/>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8187F8-A81D-46D3-A26A-D45EAFD58B1A}"/>
                </a:ext>
              </a:extLst>
            </p:cNvPr>
            <p:cNvSpPr txBox="1"/>
            <p:nvPr/>
          </p:nvSpPr>
          <p:spPr>
            <a:xfrm rot="19480982">
              <a:off x="620785" y="3829493"/>
              <a:ext cx="1702965" cy="430887"/>
            </a:xfrm>
            <a:prstGeom prst="rect">
              <a:avLst/>
            </a:prstGeom>
            <a:noFill/>
          </p:spPr>
          <p:txBody>
            <a:bodyPr wrap="square" rtlCol="0">
              <a:spAutoFit/>
            </a:bodyPr>
            <a:lstStyle/>
            <a:p>
              <a:r>
                <a:rPr lang="en-US" sz="2200" b="1" dirty="0"/>
                <a:t>We</a:t>
              </a:r>
              <a:r>
                <a:rPr lang="en-US" sz="2200" dirty="0"/>
                <a:t> </a:t>
              </a:r>
              <a:r>
                <a:rPr lang="en-US" sz="2200" b="1" dirty="0"/>
                <a:t>MOVED!</a:t>
              </a:r>
            </a:p>
          </p:txBody>
        </p:sp>
      </p:grpSp>
    </p:spTree>
    <p:extLst>
      <p:ext uri="{BB962C8B-B14F-4D97-AF65-F5344CB8AC3E}">
        <p14:creationId xmlns:p14="http://schemas.microsoft.com/office/powerpoint/2010/main" val="4244470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628"/>
            <a:ext cx="12192000" cy="684437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93A5F3A-C1DE-424A-9F3D-AD4AB00002EA}" type="slidenum">
              <a:rPr lang="en-US" smtClean="0"/>
              <a:t>34</a:t>
            </a:fld>
            <a:endParaRPr lang="en-US" dirty="0"/>
          </a:p>
        </p:txBody>
      </p:sp>
      <p:sp>
        <p:nvSpPr>
          <p:cNvPr id="5" name="TextBox 4"/>
          <p:cNvSpPr txBox="1"/>
          <p:nvPr/>
        </p:nvSpPr>
        <p:spPr>
          <a:xfrm>
            <a:off x="894681" y="586069"/>
            <a:ext cx="10189029" cy="3847207"/>
          </a:xfrm>
          <a:prstGeom prst="rect">
            <a:avLst/>
          </a:prstGeom>
          <a:noFill/>
        </p:spPr>
        <p:txBody>
          <a:bodyPr wrap="square" rtlCol="0">
            <a:spAutoFit/>
          </a:bodyPr>
          <a:lstStyle/>
          <a:p>
            <a:pPr algn="ctr"/>
            <a:endParaRPr lang="en-US" sz="5400" dirty="0">
              <a:solidFill>
                <a:schemeClr val="bg1">
                  <a:lumMod val="65000"/>
                </a:schemeClr>
              </a:solidFill>
            </a:endParaRPr>
          </a:p>
          <a:p>
            <a:pPr algn="ctr"/>
            <a:r>
              <a:rPr lang="en-US" sz="7200" dirty="0">
                <a:solidFill>
                  <a:schemeClr val="bg1"/>
                </a:solidFill>
              </a:rPr>
              <a:t>QUESTIONS </a:t>
            </a:r>
          </a:p>
          <a:p>
            <a:pPr algn="ctr"/>
            <a:endParaRPr lang="en-US" sz="6000" dirty="0">
              <a:solidFill>
                <a:schemeClr val="bg1"/>
              </a:solidFill>
            </a:endParaRPr>
          </a:p>
          <a:p>
            <a:pPr algn="ctr"/>
            <a:endParaRPr lang="en-US" sz="4000" dirty="0">
              <a:solidFill>
                <a:schemeClr val="bg1"/>
              </a:solidFill>
            </a:endParaRPr>
          </a:p>
          <a:p>
            <a:endParaRPr lang="en-US" dirty="0"/>
          </a:p>
        </p:txBody>
      </p:sp>
      <p:pic>
        <p:nvPicPr>
          <p:cNvPr id="2050" name="Picture 2" descr="Image result for question mark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382" y="2892724"/>
            <a:ext cx="3019628" cy="301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8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1448-9985-43E8-B3AF-74D14B9CDD1C}"/>
              </a:ext>
            </a:extLst>
          </p:cNvPr>
          <p:cNvSpPr>
            <a:spLocks noGrp="1"/>
          </p:cNvSpPr>
          <p:nvPr>
            <p:ph type="title"/>
          </p:nvPr>
        </p:nvSpPr>
        <p:spPr>
          <a:xfrm>
            <a:off x="3962401" y="1192690"/>
            <a:ext cx="8488388" cy="743445"/>
          </a:xfrm>
        </p:spPr>
        <p:txBody>
          <a:bodyPr>
            <a:normAutofit fontScale="90000"/>
          </a:bodyPr>
          <a:lstStyle/>
          <a:p>
            <a:r>
              <a:rPr lang="en-US" b="1" dirty="0">
                <a:solidFill>
                  <a:srgbClr val="00337F"/>
                </a:solidFill>
                <a:latin typeface="+mn-lt"/>
              </a:rPr>
              <a:t>Medicare Advantage Plan Reminders</a:t>
            </a:r>
            <a:endParaRPr lang="en-US" b="1" dirty="0">
              <a:latin typeface="+mn-lt"/>
            </a:endParaRPr>
          </a:p>
        </p:txBody>
      </p:sp>
      <p:sp>
        <p:nvSpPr>
          <p:cNvPr id="3" name="Content Placeholder 2">
            <a:extLst>
              <a:ext uri="{FF2B5EF4-FFF2-40B4-BE49-F238E27FC236}">
                <a16:creationId xmlns:a16="http://schemas.microsoft.com/office/drawing/2014/main" id="{92320543-A8C0-44A3-BCFF-06C075D7903F}"/>
              </a:ext>
            </a:extLst>
          </p:cNvPr>
          <p:cNvSpPr>
            <a:spLocks noGrp="1"/>
          </p:cNvSpPr>
          <p:nvPr>
            <p:ph idx="1"/>
          </p:nvPr>
        </p:nvSpPr>
        <p:spPr/>
        <p:txBody>
          <a:bodyPr/>
          <a:lstStyle/>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0325CB9-987F-46E5-AC13-51A9890FD4D4}"/>
              </a:ext>
            </a:extLst>
          </p:cNvPr>
          <p:cNvSpPr>
            <a:spLocks noGrp="1"/>
          </p:cNvSpPr>
          <p:nvPr>
            <p:ph type="sldNum" sz="quarter" idx="12"/>
          </p:nvPr>
        </p:nvSpPr>
        <p:spPr/>
        <p:txBody>
          <a:bodyPr/>
          <a:lstStyle/>
          <a:p>
            <a:fld id="{B93A5F3A-C1DE-424A-9F3D-AD4AB00002EA}" type="slidenum">
              <a:rPr lang="en-US" smtClean="0"/>
              <a:t>4</a:t>
            </a:fld>
            <a:endParaRPr lang="en-US" dirty="0"/>
          </a:p>
        </p:txBody>
      </p:sp>
      <p:grpSp>
        <p:nvGrpSpPr>
          <p:cNvPr id="16" name="Group 15">
            <a:extLst>
              <a:ext uri="{FF2B5EF4-FFF2-40B4-BE49-F238E27FC236}">
                <a16:creationId xmlns:a16="http://schemas.microsoft.com/office/drawing/2014/main" id="{F04E5F22-CFAD-46D2-A6A1-402F3EF6E359}"/>
              </a:ext>
            </a:extLst>
          </p:cNvPr>
          <p:cNvGrpSpPr/>
          <p:nvPr/>
        </p:nvGrpSpPr>
        <p:grpSpPr>
          <a:xfrm>
            <a:off x="546755" y="2127908"/>
            <a:ext cx="11123629" cy="4351337"/>
            <a:chOff x="546755" y="2127908"/>
            <a:chExt cx="11123629" cy="4351337"/>
          </a:xfrm>
        </p:grpSpPr>
        <p:sp>
          <p:nvSpPr>
            <p:cNvPr id="8" name="Rectangle: Rounded Corners 7">
              <a:extLst>
                <a:ext uri="{FF2B5EF4-FFF2-40B4-BE49-F238E27FC236}">
                  <a16:creationId xmlns:a16="http://schemas.microsoft.com/office/drawing/2014/main" id="{72F015C4-1251-4E83-B543-39537A4ED0FE}"/>
                </a:ext>
              </a:extLst>
            </p:cNvPr>
            <p:cNvSpPr/>
            <p:nvPr/>
          </p:nvSpPr>
          <p:spPr>
            <a:xfrm>
              <a:off x="546755" y="2127908"/>
              <a:ext cx="11123629" cy="1958102"/>
            </a:xfrm>
            <a:prstGeom prst="roundRect">
              <a:avLst>
                <a:gd name="adj" fmla="val 10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7A0CEFBC-9124-4442-9C70-DA97670BA1C2}"/>
                </a:ext>
              </a:extLst>
            </p:cNvPr>
            <p:cNvSpPr/>
            <p:nvPr/>
          </p:nvSpPr>
          <p:spPr>
            <a:xfrm>
              <a:off x="880463" y="4086010"/>
              <a:ext cx="3267566" cy="2393235"/>
            </a:xfrm>
            <a:custGeom>
              <a:avLst/>
              <a:gdLst>
                <a:gd name="connsiteX0" fmla="*/ 251290 w 3267566"/>
                <a:gd name="connsiteY0" fmla="*/ 0 h 2393235"/>
                <a:gd name="connsiteX1" fmla="*/ 3016276 w 3267566"/>
                <a:gd name="connsiteY1" fmla="*/ 0 h 2393235"/>
                <a:gd name="connsiteX2" fmla="*/ 3267566 w 3267566"/>
                <a:gd name="connsiteY2" fmla="*/ 251290 h 2393235"/>
                <a:gd name="connsiteX3" fmla="*/ 3267566 w 3267566"/>
                <a:gd name="connsiteY3" fmla="*/ 2393235 h 2393235"/>
                <a:gd name="connsiteX4" fmla="*/ 3267566 w 3267566"/>
                <a:gd name="connsiteY4" fmla="*/ 2393235 h 2393235"/>
                <a:gd name="connsiteX5" fmla="*/ 0 w 3267566"/>
                <a:gd name="connsiteY5" fmla="*/ 2393235 h 2393235"/>
                <a:gd name="connsiteX6" fmla="*/ 0 w 3267566"/>
                <a:gd name="connsiteY6" fmla="*/ 2393235 h 2393235"/>
                <a:gd name="connsiteX7" fmla="*/ 0 w 3267566"/>
                <a:gd name="connsiteY7" fmla="*/ 251290 h 2393235"/>
                <a:gd name="connsiteX8" fmla="*/ 251290 w 3267566"/>
                <a:gd name="connsiteY8" fmla="*/ 0 h 239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566" h="2393235">
                  <a:moveTo>
                    <a:pt x="3016276" y="2393235"/>
                  </a:moveTo>
                  <a:lnTo>
                    <a:pt x="251290" y="2393235"/>
                  </a:lnTo>
                  <a:cubicBezTo>
                    <a:pt x="112506" y="2393235"/>
                    <a:pt x="0" y="2280729"/>
                    <a:pt x="0" y="2141945"/>
                  </a:cubicBezTo>
                  <a:lnTo>
                    <a:pt x="0" y="0"/>
                  </a:lnTo>
                  <a:lnTo>
                    <a:pt x="0" y="0"/>
                  </a:lnTo>
                  <a:lnTo>
                    <a:pt x="3267566" y="0"/>
                  </a:lnTo>
                  <a:lnTo>
                    <a:pt x="3267566" y="0"/>
                  </a:lnTo>
                  <a:lnTo>
                    <a:pt x="3267566" y="2141945"/>
                  </a:lnTo>
                  <a:cubicBezTo>
                    <a:pt x="3267566" y="2280729"/>
                    <a:pt x="3155060" y="2393235"/>
                    <a:pt x="3016276" y="2393235"/>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29632" tIns="256032" rIns="329632" bIns="329632" numCol="1" spcCol="1270" anchor="t" anchorCtr="0">
              <a:noAutofit/>
            </a:bodyPr>
            <a:lstStyle/>
            <a:p>
              <a:pPr marL="0" lvl="0" indent="0" algn="ctr" defTabSz="1600200">
                <a:lnSpc>
                  <a:spcPct val="90000"/>
                </a:lnSpc>
                <a:spcBef>
                  <a:spcPct val="0"/>
                </a:spcBef>
                <a:spcAft>
                  <a:spcPct val="35000"/>
                </a:spcAft>
                <a:buNone/>
              </a:pPr>
              <a:r>
                <a:rPr lang="en-US" sz="3000" kern="1200" dirty="0"/>
                <a:t>Vision Benefit</a:t>
              </a:r>
            </a:p>
            <a:p>
              <a:pPr marL="0" lvl="0" indent="0" algn="ctr" defTabSz="1600200">
                <a:lnSpc>
                  <a:spcPct val="90000"/>
                </a:lnSpc>
                <a:spcBef>
                  <a:spcPct val="0"/>
                </a:spcBef>
                <a:spcAft>
                  <a:spcPct val="35000"/>
                </a:spcAft>
                <a:buNone/>
              </a:pPr>
              <a:r>
                <a:rPr lang="en-US" sz="2400" dirty="0"/>
                <a:t>$0 Exam Copay</a:t>
              </a:r>
            </a:p>
            <a:p>
              <a:pPr marL="0" lvl="0" indent="0" algn="ctr" defTabSz="1600200">
                <a:lnSpc>
                  <a:spcPct val="90000"/>
                </a:lnSpc>
                <a:spcBef>
                  <a:spcPct val="0"/>
                </a:spcBef>
                <a:spcAft>
                  <a:spcPct val="35000"/>
                </a:spcAft>
                <a:buNone/>
              </a:pPr>
              <a:r>
                <a:rPr lang="en-US" sz="2400" kern="1200" dirty="0"/>
                <a:t>$200 eye wear reimbursement</a:t>
              </a:r>
            </a:p>
            <a:p>
              <a:pPr marL="0" lvl="0" indent="0" algn="ctr" defTabSz="1600200">
                <a:lnSpc>
                  <a:spcPct val="90000"/>
                </a:lnSpc>
                <a:spcBef>
                  <a:spcPct val="0"/>
                </a:spcBef>
                <a:spcAft>
                  <a:spcPct val="35000"/>
                </a:spcAft>
                <a:buNone/>
              </a:pPr>
              <a:r>
                <a:rPr lang="en-US" dirty="0"/>
                <a:t>(once Every 24 months)</a:t>
              </a:r>
              <a:endParaRPr lang="en-US" kern="1200" dirty="0"/>
            </a:p>
          </p:txBody>
        </p:sp>
        <p:sp>
          <p:nvSpPr>
            <p:cNvPr id="11" name="Rectangle: Rounded Corners 10">
              <a:extLst>
                <a:ext uri="{FF2B5EF4-FFF2-40B4-BE49-F238E27FC236}">
                  <a16:creationId xmlns:a16="http://schemas.microsoft.com/office/drawing/2014/main" id="{4C571239-D8C8-40AE-B190-63E4E429384C}"/>
                </a:ext>
              </a:extLst>
            </p:cNvPr>
            <p:cNvSpPr/>
            <p:nvPr/>
          </p:nvSpPr>
          <p:spPr>
            <a:xfrm>
              <a:off x="4474786" y="2388988"/>
              <a:ext cx="3267566" cy="1435941"/>
            </a:xfrm>
            <a:prstGeom prst="roundRect">
              <a:avLst>
                <a:gd name="adj" fmla="val 10000"/>
              </a:avLst>
            </a:prstGeom>
            <a:blipFill>
              <a:blip r:embed="rId2">
                <a:extLst>
                  <a:ext uri="{28A0092B-C50C-407E-A947-70E740481C1C}">
                    <a14:useLocalDpi xmlns:a14="http://schemas.microsoft.com/office/drawing/2010/main" val="0"/>
                  </a:ext>
                </a:extLst>
              </a:blip>
              <a:srcRect/>
              <a:stretch>
                <a:fillRect t="-26000" b="-26000"/>
              </a:stretch>
            </a:blipFill>
          </p:spPr>
          <p:style>
            <a:lnRef idx="2">
              <a:schemeClr val="lt1">
                <a:hueOff val="0"/>
                <a:satOff val="0"/>
                <a:lumOff val="0"/>
                <a:alphaOff val="0"/>
              </a:schemeClr>
            </a:lnRef>
            <a:fillRef idx="1">
              <a:scrgbClr r="0" g="0" b="0"/>
            </a:fillRef>
            <a:effectRef idx="0">
              <a:schemeClr val="accent5">
                <a:tint val="50000"/>
                <a:hueOff val="-3694485"/>
                <a:satOff val="-6499"/>
                <a:lumOff val="-836"/>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1DC7B849-A3DD-4065-BB99-BE4AACEFD703}"/>
                </a:ext>
              </a:extLst>
            </p:cNvPr>
            <p:cNvSpPr/>
            <p:nvPr/>
          </p:nvSpPr>
          <p:spPr>
            <a:xfrm>
              <a:off x="4474786" y="4086009"/>
              <a:ext cx="3267566" cy="2393236"/>
            </a:xfrm>
            <a:custGeom>
              <a:avLst/>
              <a:gdLst>
                <a:gd name="connsiteX0" fmla="*/ 251290 w 3267566"/>
                <a:gd name="connsiteY0" fmla="*/ 0 h 2393235"/>
                <a:gd name="connsiteX1" fmla="*/ 3016276 w 3267566"/>
                <a:gd name="connsiteY1" fmla="*/ 0 h 2393235"/>
                <a:gd name="connsiteX2" fmla="*/ 3267566 w 3267566"/>
                <a:gd name="connsiteY2" fmla="*/ 251290 h 2393235"/>
                <a:gd name="connsiteX3" fmla="*/ 3267566 w 3267566"/>
                <a:gd name="connsiteY3" fmla="*/ 2393235 h 2393235"/>
                <a:gd name="connsiteX4" fmla="*/ 3267566 w 3267566"/>
                <a:gd name="connsiteY4" fmla="*/ 2393235 h 2393235"/>
                <a:gd name="connsiteX5" fmla="*/ 0 w 3267566"/>
                <a:gd name="connsiteY5" fmla="*/ 2393235 h 2393235"/>
                <a:gd name="connsiteX6" fmla="*/ 0 w 3267566"/>
                <a:gd name="connsiteY6" fmla="*/ 2393235 h 2393235"/>
                <a:gd name="connsiteX7" fmla="*/ 0 w 3267566"/>
                <a:gd name="connsiteY7" fmla="*/ 251290 h 2393235"/>
                <a:gd name="connsiteX8" fmla="*/ 251290 w 3267566"/>
                <a:gd name="connsiteY8" fmla="*/ 0 h 239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566" h="2393235">
                  <a:moveTo>
                    <a:pt x="3016276" y="2393235"/>
                  </a:moveTo>
                  <a:lnTo>
                    <a:pt x="251290" y="2393235"/>
                  </a:lnTo>
                  <a:cubicBezTo>
                    <a:pt x="112506" y="2393235"/>
                    <a:pt x="0" y="2280729"/>
                    <a:pt x="0" y="2141945"/>
                  </a:cubicBezTo>
                  <a:lnTo>
                    <a:pt x="0" y="0"/>
                  </a:lnTo>
                  <a:lnTo>
                    <a:pt x="0" y="0"/>
                  </a:lnTo>
                  <a:lnTo>
                    <a:pt x="3267566" y="0"/>
                  </a:lnTo>
                  <a:lnTo>
                    <a:pt x="3267566" y="0"/>
                  </a:lnTo>
                  <a:lnTo>
                    <a:pt x="3267566" y="2141945"/>
                  </a:lnTo>
                  <a:cubicBezTo>
                    <a:pt x="3267566" y="2280729"/>
                    <a:pt x="3155060" y="2393235"/>
                    <a:pt x="3016276" y="2393235"/>
                  </a:cubicBezTo>
                  <a:close/>
                </a:path>
              </a:pathLst>
            </a:cu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322520" tIns="248921" rIns="322520" bIns="322520" numCol="1" spcCol="1270" anchor="t" anchorCtr="0">
              <a:noAutofit/>
            </a:bodyPr>
            <a:lstStyle/>
            <a:p>
              <a:pPr marL="0" lvl="0" indent="0" algn="ctr" defTabSz="1555750">
                <a:lnSpc>
                  <a:spcPct val="90000"/>
                </a:lnSpc>
                <a:spcBef>
                  <a:spcPct val="0"/>
                </a:spcBef>
                <a:spcAft>
                  <a:spcPct val="35000"/>
                </a:spcAft>
                <a:buNone/>
              </a:pPr>
              <a:r>
                <a:rPr lang="en-US" sz="3000" kern="1200" dirty="0"/>
                <a:t>Preventive Dental Benefit</a:t>
              </a:r>
            </a:p>
            <a:p>
              <a:pPr marL="0" lvl="0" indent="0" algn="ctr" defTabSz="1555750">
                <a:lnSpc>
                  <a:spcPct val="90000"/>
                </a:lnSpc>
                <a:spcBef>
                  <a:spcPct val="0"/>
                </a:spcBef>
                <a:spcAft>
                  <a:spcPct val="35000"/>
                </a:spcAft>
                <a:buNone/>
              </a:pPr>
              <a:r>
                <a:rPr lang="en-US" sz="2400" kern="1200" dirty="0"/>
                <a:t>$750 Annual Max</a:t>
              </a:r>
            </a:p>
          </p:txBody>
        </p:sp>
        <p:sp>
          <p:nvSpPr>
            <p:cNvPr id="13" name="Rectangle: Rounded Corners 12">
              <a:extLst>
                <a:ext uri="{FF2B5EF4-FFF2-40B4-BE49-F238E27FC236}">
                  <a16:creationId xmlns:a16="http://schemas.microsoft.com/office/drawing/2014/main" id="{68BD318B-F9A0-410A-800A-ED46FE44BE8C}"/>
                </a:ext>
              </a:extLst>
            </p:cNvPr>
            <p:cNvSpPr/>
            <p:nvPr/>
          </p:nvSpPr>
          <p:spPr>
            <a:xfrm>
              <a:off x="8069109" y="2388988"/>
              <a:ext cx="3267566" cy="1435941"/>
            </a:xfrm>
            <a:prstGeom prst="roundRect">
              <a:avLst>
                <a:gd name="adj" fmla="val 10000"/>
              </a:avLst>
            </a:prstGeom>
            <a:blipFill>
              <a:blip r:embed="rId3">
                <a:extLst>
                  <a:ext uri="{28A0092B-C50C-407E-A947-70E740481C1C}">
                    <a14:useLocalDpi xmlns:a14="http://schemas.microsoft.com/office/drawing/2010/main" val="0"/>
                  </a:ext>
                </a:extLst>
              </a:blip>
              <a:srcRect/>
              <a:stretch>
                <a:fillRect t="-26000" b="-26000"/>
              </a:stretch>
            </a:blipFill>
          </p:spPr>
          <p:style>
            <a:lnRef idx="2">
              <a:schemeClr val="lt1">
                <a:hueOff val="0"/>
                <a:satOff val="0"/>
                <a:lumOff val="0"/>
                <a:alphaOff val="0"/>
              </a:schemeClr>
            </a:lnRef>
            <a:fillRef idx="1">
              <a:scrgbClr r="0" g="0" b="0"/>
            </a:fillRef>
            <a:effectRef idx="0">
              <a:schemeClr val="accent5">
                <a:tint val="50000"/>
                <a:hueOff val="-7388970"/>
                <a:satOff val="-12997"/>
                <a:lumOff val="-1672"/>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4D751C10-B5A7-4615-BB9F-E1D93AC3FF18}"/>
                </a:ext>
              </a:extLst>
            </p:cNvPr>
            <p:cNvSpPr/>
            <p:nvPr/>
          </p:nvSpPr>
          <p:spPr>
            <a:xfrm>
              <a:off x="8069109" y="4086010"/>
              <a:ext cx="3267566" cy="2393235"/>
            </a:xfrm>
            <a:custGeom>
              <a:avLst/>
              <a:gdLst>
                <a:gd name="connsiteX0" fmla="*/ 251290 w 3267566"/>
                <a:gd name="connsiteY0" fmla="*/ 0 h 2393235"/>
                <a:gd name="connsiteX1" fmla="*/ 3016276 w 3267566"/>
                <a:gd name="connsiteY1" fmla="*/ 0 h 2393235"/>
                <a:gd name="connsiteX2" fmla="*/ 3267566 w 3267566"/>
                <a:gd name="connsiteY2" fmla="*/ 251290 h 2393235"/>
                <a:gd name="connsiteX3" fmla="*/ 3267566 w 3267566"/>
                <a:gd name="connsiteY3" fmla="*/ 2393235 h 2393235"/>
                <a:gd name="connsiteX4" fmla="*/ 3267566 w 3267566"/>
                <a:gd name="connsiteY4" fmla="*/ 2393235 h 2393235"/>
                <a:gd name="connsiteX5" fmla="*/ 0 w 3267566"/>
                <a:gd name="connsiteY5" fmla="*/ 2393235 h 2393235"/>
                <a:gd name="connsiteX6" fmla="*/ 0 w 3267566"/>
                <a:gd name="connsiteY6" fmla="*/ 2393235 h 2393235"/>
                <a:gd name="connsiteX7" fmla="*/ 0 w 3267566"/>
                <a:gd name="connsiteY7" fmla="*/ 251290 h 2393235"/>
                <a:gd name="connsiteX8" fmla="*/ 251290 w 3267566"/>
                <a:gd name="connsiteY8" fmla="*/ 0 h 239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566" h="2393235">
                  <a:moveTo>
                    <a:pt x="3016276" y="2393235"/>
                  </a:moveTo>
                  <a:lnTo>
                    <a:pt x="251290" y="2393235"/>
                  </a:lnTo>
                  <a:cubicBezTo>
                    <a:pt x="112506" y="2393235"/>
                    <a:pt x="0" y="2280729"/>
                    <a:pt x="0" y="2141945"/>
                  </a:cubicBezTo>
                  <a:lnTo>
                    <a:pt x="0" y="0"/>
                  </a:lnTo>
                  <a:lnTo>
                    <a:pt x="0" y="0"/>
                  </a:lnTo>
                  <a:lnTo>
                    <a:pt x="3267566" y="0"/>
                  </a:lnTo>
                  <a:lnTo>
                    <a:pt x="3267566" y="0"/>
                  </a:lnTo>
                  <a:lnTo>
                    <a:pt x="3267566" y="2141945"/>
                  </a:lnTo>
                  <a:cubicBezTo>
                    <a:pt x="3267566" y="2280729"/>
                    <a:pt x="3155060" y="2393235"/>
                    <a:pt x="3016276" y="2393235"/>
                  </a:cubicBezTo>
                  <a:close/>
                </a:path>
              </a:pathLst>
            </a:cu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72736" tIns="199136" rIns="272736" bIns="272736" numCol="1" spcCol="1270" anchor="t" anchorCtr="0">
              <a:noAutofit/>
            </a:bodyPr>
            <a:lstStyle/>
            <a:p>
              <a:pPr marL="0" lvl="0" indent="0" algn="ctr" defTabSz="1244600">
                <a:lnSpc>
                  <a:spcPct val="90000"/>
                </a:lnSpc>
                <a:spcBef>
                  <a:spcPct val="0"/>
                </a:spcBef>
                <a:spcAft>
                  <a:spcPct val="35000"/>
                </a:spcAft>
                <a:buNone/>
              </a:pPr>
              <a:r>
                <a:rPr lang="en-US" sz="2900" kern="1200" dirty="0"/>
                <a:t>Over The Counter Reimbursement</a:t>
              </a:r>
            </a:p>
            <a:p>
              <a:pPr marL="0" lvl="0" indent="0" algn="ctr" defTabSz="1244600">
                <a:lnSpc>
                  <a:spcPct val="90000"/>
                </a:lnSpc>
                <a:spcBef>
                  <a:spcPct val="0"/>
                </a:spcBef>
                <a:spcAft>
                  <a:spcPct val="35000"/>
                </a:spcAft>
                <a:buNone/>
              </a:pPr>
              <a:r>
                <a:rPr lang="en-US" sz="2400" kern="1200" dirty="0"/>
                <a:t>$30 Quarterly</a:t>
              </a:r>
            </a:p>
          </p:txBody>
        </p:sp>
      </p:grpSp>
      <p:pic>
        <p:nvPicPr>
          <p:cNvPr id="9" name="Picture 8">
            <a:extLst>
              <a:ext uri="{FF2B5EF4-FFF2-40B4-BE49-F238E27FC236}">
                <a16:creationId xmlns:a16="http://schemas.microsoft.com/office/drawing/2014/main" id="{636D5B97-5875-4C3C-A3FC-ABB6D5FB98E1}"/>
              </a:ext>
            </a:extLst>
          </p:cNvPr>
          <p:cNvPicPr>
            <a:picLocks noChangeAspect="1"/>
          </p:cNvPicPr>
          <p:nvPr/>
        </p:nvPicPr>
        <p:blipFill>
          <a:blip r:embed="rId4"/>
          <a:stretch>
            <a:fillRect/>
          </a:stretch>
        </p:blipFill>
        <p:spPr>
          <a:xfrm>
            <a:off x="960090" y="2386584"/>
            <a:ext cx="3108311" cy="1435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722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1" y="122944"/>
            <a:ext cx="6589713" cy="6591713"/>
          </a:xfrm>
          <a:prstGeom prst="rect">
            <a:avLst/>
          </a:prstGeom>
        </p:spPr>
      </p:pic>
      <p:sp>
        <p:nvSpPr>
          <p:cNvPr id="55" name="TextBox 54"/>
          <p:cNvSpPr txBox="1"/>
          <p:nvPr/>
        </p:nvSpPr>
        <p:spPr>
          <a:xfrm>
            <a:off x="7494689" y="2419429"/>
            <a:ext cx="2496937" cy="2169825"/>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spAutoFit/>
          </a:bodyPr>
          <a:lstStyle>
            <a:lvl1pPr algn="ctr">
              <a:lnSpc>
                <a:spcPct val="90000"/>
              </a:lnSpc>
              <a:defRPr sz="1200" b="1">
                <a:solidFill>
                  <a:srgbClr val="FFFFFF"/>
                </a:solidFill>
              </a:defRPr>
            </a:lvl1pPr>
          </a:lstStyle>
          <a:p>
            <a:pPr defTabSz="1171929">
              <a:lnSpc>
                <a:spcPct val="100000"/>
              </a:lnSpc>
            </a:pPr>
            <a:r>
              <a:rPr lang="en-US" sz="2700" dirty="0">
                <a:solidFill>
                  <a:prstClr val="white"/>
                </a:solidFill>
                <a:latin typeface="Open Sans" charset="0"/>
                <a:ea typeface="Open Sans" charset="0"/>
                <a:cs typeface="Open Sans" charset="0"/>
              </a:rPr>
              <a:t>One plan: </a:t>
            </a:r>
          </a:p>
          <a:p>
            <a:pPr defTabSz="1171929">
              <a:lnSpc>
                <a:spcPct val="100000"/>
              </a:lnSpc>
            </a:pPr>
            <a:r>
              <a:rPr lang="en-US" sz="2700" dirty="0">
                <a:solidFill>
                  <a:prstClr val="white"/>
                </a:solidFill>
                <a:latin typeface="Open Sans" charset="0"/>
                <a:ea typeface="Open Sans" charset="0"/>
                <a:cs typeface="Open Sans" charset="0"/>
              </a:rPr>
              <a:t>Simplicity </a:t>
            </a:r>
          </a:p>
          <a:p>
            <a:pPr defTabSz="1171929">
              <a:lnSpc>
                <a:spcPct val="100000"/>
              </a:lnSpc>
            </a:pPr>
            <a:r>
              <a:rPr lang="en-US" sz="2700" dirty="0">
                <a:solidFill>
                  <a:prstClr val="white"/>
                </a:solidFill>
                <a:latin typeface="Open Sans" charset="0"/>
                <a:ea typeface="Open Sans" charset="0"/>
                <a:cs typeface="Open Sans" charset="0"/>
              </a:rPr>
              <a:t>with care advocacy </a:t>
            </a:r>
            <a:r>
              <a:rPr sz="2700" dirty="0">
                <a:solidFill>
                  <a:prstClr val="white"/>
                </a:solidFill>
                <a:latin typeface="Open Sans" charset="0"/>
                <a:ea typeface="Open Sans" charset="0"/>
                <a:cs typeface="Open Sans" charset="0"/>
              </a:rPr>
              <a:t>and wellness</a:t>
            </a:r>
          </a:p>
        </p:txBody>
      </p:sp>
      <p:sp>
        <p:nvSpPr>
          <p:cNvPr id="18" name="TextBox 17"/>
          <p:cNvSpPr txBox="1"/>
          <p:nvPr/>
        </p:nvSpPr>
        <p:spPr>
          <a:xfrm>
            <a:off x="6106634" y="1333500"/>
            <a:ext cx="1714500" cy="457200"/>
          </a:xfrm>
          <a:prstGeom prst="rect">
            <a:avLst/>
          </a:prstGeom>
          <a:noFill/>
        </p:spPr>
        <p:txBody>
          <a:bodyPr wrap="square" lIns="0" tIns="0" rIns="0" bIns="0" rtlCol="0">
            <a:noAutofit/>
          </a:bodyPr>
          <a:lstStyle/>
          <a:p>
            <a:pPr algn="ctr" defTabSz="1171929">
              <a:defRPr sz="1300" b="1">
                <a:solidFill>
                  <a:srgbClr val="563D82">
                    <a:lumOff val="-7490"/>
                  </a:srgbClr>
                </a:solidFill>
              </a:defRPr>
            </a:pPr>
            <a:r>
              <a:rPr lang="en-US" sz="2000" b="1" dirty="0">
                <a:solidFill>
                  <a:srgbClr val="563D82">
                    <a:lumOff val="-7490"/>
                  </a:srgbClr>
                </a:solidFill>
                <a:latin typeface="Open Sans Semibold" panose="020B0706030804020204" pitchFamily="34" charset="0"/>
                <a:ea typeface="Open Sans Semibold" panose="020B0706030804020204" pitchFamily="34" charset="0"/>
                <a:cs typeface="Open Sans Semibold" panose="020B0706030804020204" pitchFamily="34" charset="0"/>
              </a:rPr>
              <a:t>Medicare  Part A</a:t>
            </a:r>
          </a:p>
        </p:txBody>
      </p:sp>
      <p:sp>
        <p:nvSpPr>
          <p:cNvPr id="19" name="TextBox 18"/>
          <p:cNvSpPr txBox="1"/>
          <p:nvPr/>
        </p:nvSpPr>
        <p:spPr>
          <a:xfrm>
            <a:off x="5881195" y="3955720"/>
            <a:ext cx="2958006" cy="457200"/>
          </a:xfrm>
          <a:prstGeom prst="rect">
            <a:avLst/>
          </a:prstGeom>
          <a:noFill/>
        </p:spPr>
        <p:txBody>
          <a:bodyPr wrap="square" lIns="0" tIns="0" rIns="0" bIns="0" rtlCol="0">
            <a:noAutofit/>
          </a:bodyPr>
          <a:lstStyle>
            <a:defPPr>
              <a:defRPr lang="en-US"/>
            </a:defPPr>
            <a:lvl1pPr algn="ctr" defTabSz="2343858">
              <a:defRPr sz="4400" b="1">
                <a:solidFill>
                  <a:srgbClr val="563D82">
                    <a:lumOff val="-7490"/>
                  </a:srgbClr>
                </a:solidFill>
                <a:latin typeface="Open Sans" charset="0"/>
                <a:ea typeface="Open Sans" charset="0"/>
                <a:cs typeface="Open Sans" charset="0"/>
              </a:defRPr>
            </a:lvl1pPr>
          </a:lstStyle>
          <a:p>
            <a:pPr algn="l"/>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More </a:t>
            </a:r>
          </a:p>
          <a:p>
            <a:pPr algn="l"/>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benefits </a:t>
            </a:r>
          </a:p>
          <a:p>
            <a:pPr algn="l"/>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   than </a:t>
            </a:r>
          </a:p>
          <a:p>
            <a:pPr algn="l"/>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       Medicare </a:t>
            </a:r>
          </a:p>
          <a:p>
            <a:pPr algn="l"/>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         Parts A &amp; B</a:t>
            </a:r>
          </a:p>
        </p:txBody>
      </p:sp>
      <p:sp>
        <p:nvSpPr>
          <p:cNvPr id="20" name="TextBox 19"/>
          <p:cNvSpPr txBox="1"/>
          <p:nvPr/>
        </p:nvSpPr>
        <p:spPr>
          <a:xfrm>
            <a:off x="9677401" y="5029200"/>
            <a:ext cx="1485900" cy="457200"/>
          </a:xfrm>
          <a:prstGeom prst="rect">
            <a:avLst/>
          </a:prstGeom>
          <a:noFill/>
        </p:spPr>
        <p:txBody>
          <a:bodyPr wrap="square" lIns="0" tIns="0" rIns="0" bIns="0" rtlCol="0">
            <a:noAutofit/>
          </a:bodyPr>
          <a:lstStyle>
            <a:defPPr>
              <a:defRPr lang="en-US"/>
            </a:defPPr>
            <a:lvl1pPr lvl="0" algn="ctr" defTabSz="2343858">
              <a:defRPr sz="4400" b="1">
                <a:solidFill>
                  <a:srgbClr val="563D82">
                    <a:lumOff val="-7490"/>
                  </a:srgbClr>
                </a:solidFill>
                <a:latin typeface="Open Sans" charset="0"/>
                <a:ea typeface="Open Sans" charset="0"/>
                <a:cs typeface="Open Sans" charset="0"/>
              </a:defRPr>
            </a:lvl1pPr>
          </a:lstStyle>
          <a:p>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Medicare Part B</a:t>
            </a:r>
          </a:p>
        </p:txBody>
      </p:sp>
      <p:sp>
        <p:nvSpPr>
          <p:cNvPr id="21" name="TextBox 20"/>
          <p:cNvSpPr txBox="1"/>
          <p:nvPr/>
        </p:nvSpPr>
        <p:spPr>
          <a:xfrm>
            <a:off x="8953501" y="1217811"/>
            <a:ext cx="2598240" cy="457200"/>
          </a:xfrm>
          <a:prstGeom prst="rect">
            <a:avLst/>
          </a:prstGeom>
          <a:noFill/>
        </p:spPr>
        <p:txBody>
          <a:bodyPr wrap="square" lIns="0" tIns="0" rIns="0" bIns="0" rtlCol="0">
            <a:noAutofit/>
          </a:bodyPr>
          <a:lstStyle/>
          <a:p>
            <a:pPr defTabSz="1171929">
              <a:defRPr sz="1200" b="1">
                <a:solidFill>
                  <a:srgbClr val="563D82">
                    <a:lumOff val="-7490"/>
                  </a:srgbClr>
                </a:solidFill>
              </a:defRPr>
            </a:pPr>
            <a:r>
              <a:rPr lang="en-US" sz="2000" b="1" dirty="0">
                <a:solidFill>
                  <a:srgbClr val="563D82">
                    <a:lumOff val="-7490"/>
                  </a:srgbClr>
                </a:solidFill>
                <a:latin typeface="Open Sans Semibold" panose="020B0706030804020204" pitchFamily="34" charset="0"/>
                <a:ea typeface="Open Sans Semibold" panose="020B0706030804020204" pitchFamily="34" charset="0"/>
                <a:cs typeface="Open Sans Semibold" panose="020B0706030804020204" pitchFamily="34" charset="0"/>
              </a:rPr>
              <a:t>Medicare</a:t>
            </a:r>
            <a:r>
              <a:rPr lang="en-US" sz="2000" b="1" dirty="0">
                <a:solidFill>
                  <a:srgbClr val="563D82">
                    <a:lumOff val="-7490"/>
                  </a:srgbClr>
                </a:solidFill>
                <a:latin typeface="Open Sans" charset="0"/>
                <a:ea typeface="Open Sans" charset="0"/>
                <a:cs typeface="Open Sans" charset="0"/>
              </a:rPr>
              <a:t> </a:t>
            </a:r>
            <a:r>
              <a:rPr lang="en-US" sz="2000" b="1" dirty="0">
                <a:solidFill>
                  <a:srgbClr val="563D82">
                    <a:lumOff val="-7490"/>
                  </a:srgbClr>
                </a:solidFill>
                <a:latin typeface="Open Sans Semibold" panose="020B0706030804020204" pitchFamily="34" charset="0"/>
                <a:ea typeface="Open Sans Semibold" panose="020B0706030804020204" pitchFamily="34" charset="0"/>
                <a:cs typeface="Open Sans Semibold" panose="020B0706030804020204" pitchFamily="34" charset="0"/>
              </a:rPr>
              <a:t>Part D</a:t>
            </a:r>
          </a:p>
          <a:p>
            <a:pPr defTabSz="1171929">
              <a:defRPr sz="1200" b="1">
                <a:solidFill>
                  <a:srgbClr val="563D82">
                    <a:lumOff val="-7490"/>
                  </a:srgbClr>
                </a:solidFill>
              </a:defRPr>
            </a:pPr>
            <a:r>
              <a:rPr lang="en-US" sz="2000" b="1" dirty="0">
                <a:solidFill>
                  <a:srgbClr val="563D82">
                    <a:lumOff val="-7490"/>
                  </a:srgbClr>
                </a:solidFill>
                <a:latin typeface="Open Sans Semibold" panose="020B0706030804020204" pitchFamily="34" charset="0"/>
                <a:ea typeface="Open Sans Semibold" panose="020B0706030804020204" pitchFamily="34" charset="0"/>
                <a:cs typeface="Open Sans Semibold" panose="020B0706030804020204" pitchFamily="34" charset="0"/>
              </a:rPr>
              <a:t>             pharmacy</a:t>
            </a:r>
          </a:p>
          <a:p>
            <a:pPr defTabSz="1171929">
              <a:defRPr sz="1200" b="1">
                <a:solidFill>
                  <a:srgbClr val="563D82">
                    <a:lumOff val="-7490"/>
                  </a:srgbClr>
                </a:solidFill>
              </a:defRPr>
            </a:pPr>
            <a:r>
              <a:rPr lang="en-US" sz="2000" b="1" dirty="0">
                <a:solidFill>
                  <a:srgbClr val="563D82">
                    <a:lumOff val="-7490"/>
                  </a:srgbClr>
                </a:solidFill>
                <a:latin typeface="Open Sans Semibold" panose="020B0706030804020204" pitchFamily="34" charset="0"/>
                <a:ea typeface="Open Sans Semibold" panose="020B0706030804020204" pitchFamily="34" charset="0"/>
                <a:cs typeface="Open Sans Semibold" panose="020B0706030804020204" pitchFamily="34" charset="0"/>
              </a:rPr>
              <a:t>                   benefits</a:t>
            </a:r>
          </a:p>
        </p:txBody>
      </p:sp>
      <p:sp>
        <p:nvSpPr>
          <p:cNvPr id="23" name="Content Placeholder 2"/>
          <p:cNvSpPr txBox="1">
            <a:spLocks/>
          </p:cNvSpPr>
          <p:nvPr/>
        </p:nvSpPr>
        <p:spPr>
          <a:xfrm>
            <a:off x="505922" y="1790700"/>
            <a:ext cx="5217402" cy="1024509"/>
          </a:xfrm>
          <a:prstGeom prst="rect">
            <a:avLst/>
          </a:prstGeom>
        </p:spPr>
        <p:txBody>
          <a:bodyPr vert="horz" lIns="0" tIns="0" rIns="0" bIns="0" rtlCol="0">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1600"/>
              </a:spcBef>
            </a:pPr>
            <a:r>
              <a:rPr lang="en-US" sz="2800" dirty="0">
                <a:solidFill>
                  <a:srgbClr val="563D82"/>
                </a:solidFill>
                <a:latin typeface="Open Sans Semibold" charset="0"/>
                <a:ea typeface="Open Sans Semibold" charset="0"/>
                <a:cs typeface="Open Sans Semibold" charset="0"/>
              </a:rPr>
              <a:t>How your Medicare </a:t>
            </a:r>
            <a:br>
              <a:rPr lang="en-US" sz="2800" dirty="0">
                <a:solidFill>
                  <a:srgbClr val="563D82"/>
                </a:solidFill>
                <a:latin typeface="Open Sans Semibold" charset="0"/>
                <a:ea typeface="Open Sans Semibold" charset="0"/>
                <a:cs typeface="Open Sans Semibold" charset="0"/>
              </a:rPr>
            </a:br>
            <a:r>
              <a:rPr lang="en-US" sz="2800" dirty="0">
                <a:solidFill>
                  <a:srgbClr val="563D82"/>
                </a:solidFill>
                <a:latin typeface="Open Sans Semibold" charset="0"/>
                <a:ea typeface="Open Sans Semibold" charset="0"/>
                <a:cs typeface="Open Sans Semibold" charset="0"/>
              </a:rPr>
              <a:t>Advantage plan works</a:t>
            </a:r>
          </a:p>
          <a:p>
            <a:pPr marL="169863" indent="-169863" defTabSz="1171929">
              <a:spcBef>
                <a:spcPts val="1800"/>
              </a:spcBef>
              <a:buClr>
                <a:srgbClr val="7D3F98"/>
              </a:buClr>
              <a:buSzPct val="80000"/>
              <a:buFont typeface="Arial" charset="0"/>
              <a:buChar char="•"/>
              <a:tabLst/>
            </a:pPr>
            <a:r>
              <a:rPr lang="en-US" sz="22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One step for you</a:t>
            </a:r>
          </a:p>
          <a:p>
            <a:pPr marL="169863" indent="-169863" defTabSz="1171929">
              <a:spcBef>
                <a:spcPts val="1800"/>
              </a:spcBef>
              <a:buClr>
                <a:srgbClr val="7D3F98"/>
              </a:buClr>
              <a:buSzPct val="80000"/>
              <a:buFont typeface="Arial" charset="0"/>
              <a:buChar char="•"/>
              <a:tabLst/>
            </a:pPr>
            <a:r>
              <a:rPr lang="en-US" sz="22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One ID card for medical and pharmacy</a:t>
            </a:r>
          </a:p>
          <a:p>
            <a:pPr marL="169863" indent="-169863" defTabSz="1171929">
              <a:spcBef>
                <a:spcPts val="1800"/>
              </a:spcBef>
              <a:buClr>
                <a:srgbClr val="7D3F98"/>
              </a:buClr>
              <a:buSzPct val="80000"/>
              <a:buFont typeface="Arial" charset="0"/>
              <a:buChar char="•"/>
              <a:tabLst/>
            </a:pPr>
            <a:r>
              <a:rPr lang="en-US" sz="22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A monthly Explanation </a:t>
            </a:r>
            <a:br>
              <a:rPr lang="en-US" sz="22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22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of Benefits each for medical and pharmacy</a:t>
            </a:r>
          </a:p>
          <a:p>
            <a:pPr marL="169863" indent="-169863" defTabSz="1171929">
              <a:spcBef>
                <a:spcPts val="1800"/>
              </a:spcBef>
              <a:buClr>
                <a:srgbClr val="7D3F98"/>
              </a:buClr>
              <a:buSzPct val="80000"/>
              <a:buFont typeface="Arial" charset="0"/>
              <a:buChar char="•"/>
              <a:tabLst/>
            </a:pPr>
            <a:endParaRPr lang="en-US" sz="22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defTabSz="1171929">
              <a:spcBef>
                <a:spcPts val="1800"/>
              </a:spcBef>
              <a:buClr>
                <a:srgbClr val="7D3F98"/>
              </a:buClr>
              <a:buSzPct val="80000"/>
              <a:tabLst/>
            </a:pPr>
            <a:r>
              <a:rPr lang="en-US" sz="2200" kern="0" dirty="0">
                <a:solidFill>
                  <a:srgbClr val="7D3F98"/>
                </a:solidFill>
                <a:latin typeface="Open Sans Semibold" charset="0"/>
                <a:ea typeface="Open Sans Semibold" charset="0"/>
                <a:cs typeface="Open Sans Semibold" charset="0"/>
              </a:rPr>
              <a:t>Medicare Advantage plans will</a:t>
            </a:r>
            <a:br>
              <a:rPr lang="en-US" sz="2200" kern="0" dirty="0">
                <a:solidFill>
                  <a:srgbClr val="7D3F98"/>
                </a:solidFill>
                <a:latin typeface="Open Sans Semibold" charset="0"/>
                <a:ea typeface="Open Sans Semibold" charset="0"/>
                <a:cs typeface="Open Sans Semibold" charset="0"/>
              </a:rPr>
            </a:br>
            <a:r>
              <a:rPr lang="en-US" sz="2200" kern="0" dirty="0">
                <a:solidFill>
                  <a:srgbClr val="7D3F98"/>
                </a:solidFill>
                <a:latin typeface="Open Sans Semibold" charset="0"/>
                <a:ea typeface="Open Sans Semibold" charset="0"/>
                <a:cs typeface="Open Sans Semibold" charset="0"/>
              </a:rPr>
              <a:t>cover all Medicare-approved services</a:t>
            </a:r>
            <a:endParaRPr lang="en-US" sz="2200" dirty="0">
              <a:solidFill>
                <a:srgbClr val="7D3F98"/>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90000"/>
              </a:lnSpc>
              <a:spcBef>
                <a:spcPts val="1600"/>
              </a:spcBef>
            </a:pPr>
            <a:endParaRPr lang="en-US" sz="2800" dirty="0">
              <a:solidFill>
                <a:srgbClr val="7D3F98"/>
              </a:solidFill>
              <a:latin typeface="Open Sans Semibold" charset="0"/>
              <a:ea typeface="Open Sans Semibold" charset="0"/>
              <a:cs typeface="Open Sans Semibold" charset="0"/>
            </a:endParaRPr>
          </a:p>
        </p:txBody>
      </p:sp>
      <p:grpSp>
        <p:nvGrpSpPr>
          <p:cNvPr id="15" name="Group 14"/>
          <p:cNvGrpSpPr/>
          <p:nvPr/>
        </p:nvGrpSpPr>
        <p:grpSpPr>
          <a:xfrm>
            <a:off x="5831251" y="6537119"/>
            <a:ext cx="528691" cy="134678"/>
            <a:chOff x="5841888" y="6443197"/>
            <a:chExt cx="528691" cy="134678"/>
          </a:xfrm>
          <a:solidFill>
            <a:schemeClr val="accent2"/>
          </a:solidFill>
        </p:grpSpPr>
        <p:sp>
          <p:nvSpPr>
            <p:cNvPr id="16" name="Freeform 5"/>
            <p:cNvSpPr>
              <a:spLocks noEditPoints="1"/>
            </p:cNvSpPr>
            <p:nvPr userDrawn="1"/>
          </p:nvSpPr>
          <p:spPr bwMode="auto">
            <a:xfrm>
              <a:off x="5841888" y="6443197"/>
              <a:ext cx="496424" cy="134678"/>
            </a:xfrm>
            <a:custGeom>
              <a:avLst/>
              <a:gdLst>
                <a:gd name="T0" fmla="*/ 610 w 1071"/>
                <a:gd name="T1" fmla="*/ 283 h 288"/>
                <a:gd name="T2" fmla="*/ 486 w 1071"/>
                <a:gd name="T3" fmla="*/ 216 h 288"/>
                <a:gd name="T4" fmla="*/ 462 w 1071"/>
                <a:gd name="T5" fmla="*/ 108 h 288"/>
                <a:gd name="T6" fmla="*/ 518 w 1071"/>
                <a:gd name="T7" fmla="*/ 0 h 288"/>
                <a:gd name="T8" fmla="*/ 558 w 1071"/>
                <a:gd name="T9" fmla="*/ 60 h 288"/>
                <a:gd name="T10" fmla="*/ 603 w 1071"/>
                <a:gd name="T11" fmla="*/ 108 h 288"/>
                <a:gd name="T12" fmla="*/ 557 w 1071"/>
                <a:gd name="T13" fmla="*/ 195 h 288"/>
                <a:gd name="T14" fmla="*/ 607 w 1071"/>
                <a:gd name="T15" fmla="*/ 233 h 288"/>
                <a:gd name="T16" fmla="*/ 844 w 1071"/>
                <a:gd name="T17" fmla="*/ 135 h 288"/>
                <a:gd name="T18" fmla="*/ 638 w 1071"/>
                <a:gd name="T19" fmla="*/ 60 h 288"/>
                <a:gd name="T20" fmla="*/ 638 w 1071"/>
                <a:gd name="T21" fmla="*/ 283 h 288"/>
                <a:gd name="T22" fmla="*/ 710 w 1071"/>
                <a:gd name="T23" fmla="*/ 179 h 288"/>
                <a:gd name="T24" fmla="*/ 739 w 1071"/>
                <a:gd name="T25" fmla="*/ 99 h 288"/>
                <a:gd name="T26" fmla="*/ 774 w 1071"/>
                <a:gd name="T27" fmla="*/ 179 h 288"/>
                <a:gd name="T28" fmla="*/ 847 w 1071"/>
                <a:gd name="T29" fmla="*/ 283 h 288"/>
                <a:gd name="T30" fmla="*/ 340 w 1071"/>
                <a:gd name="T31" fmla="*/ 189 h 288"/>
                <a:gd name="T32" fmla="*/ 311 w 1071"/>
                <a:gd name="T33" fmla="*/ 190 h 288"/>
                <a:gd name="T34" fmla="*/ 431 w 1071"/>
                <a:gd name="T35" fmla="*/ 226 h 288"/>
                <a:gd name="T36" fmla="*/ 360 w 1071"/>
                <a:gd name="T37" fmla="*/ 288 h 288"/>
                <a:gd name="T38" fmla="*/ 195 w 1071"/>
                <a:gd name="T39" fmla="*/ 187 h 288"/>
                <a:gd name="T40" fmla="*/ 198 w 1071"/>
                <a:gd name="T41" fmla="*/ 283 h 288"/>
                <a:gd name="T42" fmla="*/ 0 w 1071"/>
                <a:gd name="T43" fmla="*/ 215 h 288"/>
                <a:gd name="T44" fmla="*/ 126 w 1071"/>
                <a:gd name="T45" fmla="*/ 148 h 288"/>
                <a:gd name="T46" fmla="*/ 84 w 1071"/>
                <a:gd name="T47" fmla="*/ 99 h 288"/>
                <a:gd name="T48" fmla="*/ 20 w 1071"/>
                <a:gd name="T49" fmla="*/ 65 h 288"/>
                <a:gd name="T50" fmla="*/ 197 w 1071"/>
                <a:gd name="T51" fmla="*/ 138 h 288"/>
                <a:gd name="T52" fmla="*/ 237 w 1071"/>
                <a:gd name="T53" fmla="*/ 149 h 288"/>
                <a:gd name="T54" fmla="*/ 445 w 1071"/>
                <a:gd name="T55" fmla="*/ 120 h 288"/>
                <a:gd name="T56" fmla="*/ 125 w 1071"/>
                <a:gd name="T57" fmla="*/ 242 h 288"/>
                <a:gd name="T58" fmla="*/ 115 w 1071"/>
                <a:gd name="T59" fmla="*/ 186 h 288"/>
                <a:gd name="T60" fmla="*/ 104 w 1071"/>
                <a:gd name="T61" fmla="*/ 244 h 288"/>
                <a:gd name="T62" fmla="*/ 332 w 1071"/>
                <a:gd name="T63" fmla="*/ 151 h 288"/>
                <a:gd name="T64" fmla="*/ 350 w 1071"/>
                <a:gd name="T65" fmla="*/ 95 h 288"/>
                <a:gd name="T66" fmla="*/ 311 w 1071"/>
                <a:gd name="T67" fmla="*/ 150 h 288"/>
                <a:gd name="T68" fmla="*/ 1071 w 1071"/>
                <a:gd name="T69" fmla="*/ 283 h 288"/>
                <a:gd name="T70" fmla="*/ 873 w 1071"/>
                <a:gd name="T71" fmla="*/ 215 h 288"/>
                <a:gd name="T72" fmla="*/ 999 w 1071"/>
                <a:gd name="T73" fmla="*/ 148 h 288"/>
                <a:gd name="T74" fmla="*/ 958 w 1071"/>
                <a:gd name="T75" fmla="*/ 99 h 288"/>
                <a:gd name="T76" fmla="*/ 893 w 1071"/>
                <a:gd name="T77" fmla="*/ 65 h 288"/>
                <a:gd name="T78" fmla="*/ 1070 w 1071"/>
                <a:gd name="T79" fmla="*/ 138 h 288"/>
                <a:gd name="T80" fmla="*/ 1071 w 1071"/>
                <a:gd name="T81" fmla="*/ 283 h 288"/>
                <a:gd name="T82" fmla="*/ 998 w 1071"/>
                <a:gd name="T83" fmla="*/ 186 h 288"/>
                <a:gd name="T84" fmla="*/ 943 w 1071"/>
                <a:gd name="T85" fmla="*/ 216 h 288"/>
                <a:gd name="T86" fmla="*/ 998 w 1071"/>
                <a:gd name="T87"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88">
                  <a:moveTo>
                    <a:pt x="607" y="233"/>
                  </a:moveTo>
                  <a:cubicBezTo>
                    <a:pt x="610" y="283"/>
                    <a:pt x="610" y="283"/>
                    <a:pt x="610" y="283"/>
                  </a:cubicBezTo>
                  <a:cubicBezTo>
                    <a:pt x="604" y="284"/>
                    <a:pt x="587" y="288"/>
                    <a:pt x="562" y="288"/>
                  </a:cubicBezTo>
                  <a:cubicBezTo>
                    <a:pt x="513" y="288"/>
                    <a:pt x="486" y="267"/>
                    <a:pt x="486" y="216"/>
                  </a:cubicBezTo>
                  <a:cubicBezTo>
                    <a:pt x="486" y="176"/>
                    <a:pt x="487" y="132"/>
                    <a:pt x="488" y="108"/>
                  </a:cubicBezTo>
                  <a:cubicBezTo>
                    <a:pt x="462" y="108"/>
                    <a:pt x="462" y="108"/>
                    <a:pt x="462" y="108"/>
                  </a:cubicBezTo>
                  <a:cubicBezTo>
                    <a:pt x="462" y="97"/>
                    <a:pt x="462" y="82"/>
                    <a:pt x="462" y="70"/>
                  </a:cubicBezTo>
                  <a:cubicBezTo>
                    <a:pt x="500" y="64"/>
                    <a:pt x="513" y="42"/>
                    <a:pt x="518" y="0"/>
                  </a:cubicBezTo>
                  <a:cubicBezTo>
                    <a:pt x="561" y="0"/>
                    <a:pt x="561" y="0"/>
                    <a:pt x="561" y="0"/>
                  </a:cubicBezTo>
                  <a:cubicBezTo>
                    <a:pt x="559" y="17"/>
                    <a:pt x="558" y="43"/>
                    <a:pt x="558" y="60"/>
                  </a:cubicBezTo>
                  <a:cubicBezTo>
                    <a:pt x="603" y="60"/>
                    <a:pt x="603" y="60"/>
                    <a:pt x="603" y="60"/>
                  </a:cubicBezTo>
                  <a:cubicBezTo>
                    <a:pt x="603" y="108"/>
                    <a:pt x="603" y="108"/>
                    <a:pt x="603" y="108"/>
                  </a:cubicBezTo>
                  <a:cubicBezTo>
                    <a:pt x="557" y="108"/>
                    <a:pt x="557" y="108"/>
                    <a:pt x="557" y="108"/>
                  </a:cubicBezTo>
                  <a:cubicBezTo>
                    <a:pt x="557" y="195"/>
                    <a:pt x="557" y="195"/>
                    <a:pt x="557" y="195"/>
                  </a:cubicBezTo>
                  <a:cubicBezTo>
                    <a:pt x="557" y="229"/>
                    <a:pt x="564" y="238"/>
                    <a:pt x="587" y="238"/>
                  </a:cubicBezTo>
                  <a:cubicBezTo>
                    <a:pt x="594" y="238"/>
                    <a:pt x="603" y="236"/>
                    <a:pt x="607" y="233"/>
                  </a:cubicBezTo>
                  <a:close/>
                  <a:moveTo>
                    <a:pt x="844" y="179"/>
                  </a:moveTo>
                  <a:cubicBezTo>
                    <a:pt x="844" y="160"/>
                    <a:pt x="844" y="135"/>
                    <a:pt x="844" y="135"/>
                  </a:cubicBezTo>
                  <a:cubicBezTo>
                    <a:pt x="844" y="78"/>
                    <a:pt x="820" y="53"/>
                    <a:pt x="749" y="53"/>
                  </a:cubicBezTo>
                  <a:cubicBezTo>
                    <a:pt x="710" y="53"/>
                    <a:pt x="682" y="60"/>
                    <a:pt x="638" y="60"/>
                  </a:cubicBezTo>
                  <a:cubicBezTo>
                    <a:pt x="641" y="99"/>
                    <a:pt x="641" y="149"/>
                    <a:pt x="640" y="179"/>
                  </a:cubicBezTo>
                  <a:cubicBezTo>
                    <a:pt x="641" y="210"/>
                    <a:pt x="639" y="265"/>
                    <a:pt x="638" y="283"/>
                  </a:cubicBezTo>
                  <a:cubicBezTo>
                    <a:pt x="713" y="283"/>
                    <a:pt x="713" y="283"/>
                    <a:pt x="713" y="283"/>
                  </a:cubicBezTo>
                  <a:cubicBezTo>
                    <a:pt x="712" y="265"/>
                    <a:pt x="710" y="214"/>
                    <a:pt x="710" y="179"/>
                  </a:cubicBezTo>
                  <a:cubicBezTo>
                    <a:pt x="710" y="159"/>
                    <a:pt x="711" y="135"/>
                    <a:pt x="711" y="103"/>
                  </a:cubicBezTo>
                  <a:cubicBezTo>
                    <a:pt x="719" y="100"/>
                    <a:pt x="728" y="99"/>
                    <a:pt x="739" y="99"/>
                  </a:cubicBezTo>
                  <a:cubicBezTo>
                    <a:pt x="765" y="99"/>
                    <a:pt x="774" y="111"/>
                    <a:pt x="774" y="145"/>
                  </a:cubicBezTo>
                  <a:cubicBezTo>
                    <a:pt x="774" y="145"/>
                    <a:pt x="774" y="166"/>
                    <a:pt x="774" y="179"/>
                  </a:cubicBezTo>
                  <a:cubicBezTo>
                    <a:pt x="774" y="210"/>
                    <a:pt x="773" y="265"/>
                    <a:pt x="772" y="283"/>
                  </a:cubicBezTo>
                  <a:cubicBezTo>
                    <a:pt x="847" y="283"/>
                    <a:pt x="847" y="283"/>
                    <a:pt x="847" y="283"/>
                  </a:cubicBezTo>
                  <a:cubicBezTo>
                    <a:pt x="845" y="265"/>
                    <a:pt x="844" y="214"/>
                    <a:pt x="844" y="179"/>
                  </a:cubicBezTo>
                  <a:close/>
                  <a:moveTo>
                    <a:pt x="340" y="189"/>
                  </a:moveTo>
                  <a:cubicBezTo>
                    <a:pt x="332" y="189"/>
                    <a:pt x="318" y="189"/>
                    <a:pt x="311" y="188"/>
                  </a:cubicBezTo>
                  <a:cubicBezTo>
                    <a:pt x="311" y="190"/>
                    <a:pt x="311" y="190"/>
                    <a:pt x="311" y="190"/>
                  </a:cubicBezTo>
                  <a:cubicBezTo>
                    <a:pt x="311" y="222"/>
                    <a:pt x="332" y="242"/>
                    <a:pt x="371" y="242"/>
                  </a:cubicBezTo>
                  <a:cubicBezTo>
                    <a:pt x="395" y="242"/>
                    <a:pt x="416" y="235"/>
                    <a:pt x="431" y="226"/>
                  </a:cubicBezTo>
                  <a:cubicBezTo>
                    <a:pt x="434" y="276"/>
                    <a:pt x="434" y="276"/>
                    <a:pt x="434" y="276"/>
                  </a:cubicBezTo>
                  <a:cubicBezTo>
                    <a:pt x="419" y="283"/>
                    <a:pt x="389" y="288"/>
                    <a:pt x="360" y="288"/>
                  </a:cubicBezTo>
                  <a:cubicBezTo>
                    <a:pt x="281" y="288"/>
                    <a:pt x="243" y="261"/>
                    <a:pt x="237" y="188"/>
                  </a:cubicBezTo>
                  <a:cubicBezTo>
                    <a:pt x="228" y="187"/>
                    <a:pt x="214" y="187"/>
                    <a:pt x="195" y="187"/>
                  </a:cubicBezTo>
                  <a:cubicBezTo>
                    <a:pt x="195" y="200"/>
                    <a:pt x="194" y="211"/>
                    <a:pt x="194" y="220"/>
                  </a:cubicBezTo>
                  <a:cubicBezTo>
                    <a:pt x="194" y="238"/>
                    <a:pt x="195" y="265"/>
                    <a:pt x="198" y="283"/>
                  </a:cubicBezTo>
                  <a:cubicBezTo>
                    <a:pt x="154" y="283"/>
                    <a:pt x="121" y="288"/>
                    <a:pt x="87" y="288"/>
                  </a:cubicBezTo>
                  <a:cubicBezTo>
                    <a:pt x="22" y="288"/>
                    <a:pt x="0" y="261"/>
                    <a:pt x="0" y="215"/>
                  </a:cubicBezTo>
                  <a:cubicBezTo>
                    <a:pt x="0" y="171"/>
                    <a:pt x="36" y="147"/>
                    <a:pt x="115" y="147"/>
                  </a:cubicBezTo>
                  <a:cubicBezTo>
                    <a:pt x="118" y="147"/>
                    <a:pt x="123" y="147"/>
                    <a:pt x="126" y="148"/>
                  </a:cubicBezTo>
                  <a:cubicBezTo>
                    <a:pt x="126" y="143"/>
                    <a:pt x="126" y="143"/>
                    <a:pt x="126" y="143"/>
                  </a:cubicBezTo>
                  <a:cubicBezTo>
                    <a:pt x="126" y="112"/>
                    <a:pt x="116" y="99"/>
                    <a:pt x="84" y="99"/>
                  </a:cubicBezTo>
                  <a:cubicBezTo>
                    <a:pt x="62" y="99"/>
                    <a:pt x="38" y="107"/>
                    <a:pt x="23" y="115"/>
                  </a:cubicBezTo>
                  <a:cubicBezTo>
                    <a:pt x="20" y="65"/>
                    <a:pt x="20" y="65"/>
                    <a:pt x="20" y="65"/>
                  </a:cubicBezTo>
                  <a:cubicBezTo>
                    <a:pt x="38" y="58"/>
                    <a:pt x="68" y="53"/>
                    <a:pt x="102" y="53"/>
                  </a:cubicBezTo>
                  <a:cubicBezTo>
                    <a:pt x="171" y="53"/>
                    <a:pt x="197" y="75"/>
                    <a:pt x="197" y="138"/>
                  </a:cubicBezTo>
                  <a:cubicBezTo>
                    <a:pt x="197" y="141"/>
                    <a:pt x="197" y="145"/>
                    <a:pt x="197" y="148"/>
                  </a:cubicBezTo>
                  <a:cubicBezTo>
                    <a:pt x="213" y="148"/>
                    <a:pt x="226" y="149"/>
                    <a:pt x="237" y="149"/>
                  </a:cubicBezTo>
                  <a:cubicBezTo>
                    <a:pt x="244" y="87"/>
                    <a:pt x="275" y="53"/>
                    <a:pt x="352" y="53"/>
                  </a:cubicBezTo>
                  <a:cubicBezTo>
                    <a:pt x="416" y="53"/>
                    <a:pt x="445" y="80"/>
                    <a:pt x="445" y="120"/>
                  </a:cubicBezTo>
                  <a:cubicBezTo>
                    <a:pt x="445" y="167"/>
                    <a:pt x="410" y="189"/>
                    <a:pt x="340" y="189"/>
                  </a:cubicBezTo>
                  <a:close/>
                  <a:moveTo>
                    <a:pt x="125" y="242"/>
                  </a:moveTo>
                  <a:cubicBezTo>
                    <a:pt x="124" y="226"/>
                    <a:pt x="124" y="205"/>
                    <a:pt x="125" y="186"/>
                  </a:cubicBezTo>
                  <a:cubicBezTo>
                    <a:pt x="122" y="186"/>
                    <a:pt x="118" y="186"/>
                    <a:pt x="115" y="186"/>
                  </a:cubicBezTo>
                  <a:cubicBezTo>
                    <a:pt x="82" y="186"/>
                    <a:pt x="69" y="197"/>
                    <a:pt x="69" y="216"/>
                  </a:cubicBezTo>
                  <a:cubicBezTo>
                    <a:pt x="69" y="236"/>
                    <a:pt x="80" y="244"/>
                    <a:pt x="104" y="244"/>
                  </a:cubicBezTo>
                  <a:cubicBezTo>
                    <a:pt x="111" y="244"/>
                    <a:pt x="119" y="243"/>
                    <a:pt x="125" y="242"/>
                  </a:cubicBezTo>
                  <a:close/>
                  <a:moveTo>
                    <a:pt x="332" y="151"/>
                  </a:moveTo>
                  <a:cubicBezTo>
                    <a:pt x="362" y="151"/>
                    <a:pt x="377" y="141"/>
                    <a:pt x="377" y="119"/>
                  </a:cubicBezTo>
                  <a:cubicBezTo>
                    <a:pt x="377" y="103"/>
                    <a:pt x="366" y="95"/>
                    <a:pt x="350" y="95"/>
                  </a:cubicBezTo>
                  <a:cubicBezTo>
                    <a:pt x="321" y="95"/>
                    <a:pt x="311" y="118"/>
                    <a:pt x="311" y="149"/>
                  </a:cubicBezTo>
                  <a:cubicBezTo>
                    <a:pt x="311" y="150"/>
                    <a:pt x="311" y="150"/>
                    <a:pt x="311" y="150"/>
                  </a:cubicBezTo>
                  <a:cubicBezTo>
                    <a:pt x="317" y="151"/>
                    <a:pt x="325" y="151"/>
                    <a:pt x="332" y="151"/>
                  </a:cubicBezTo>
                  <a:close/>
                  <a:moveTo>
                    <a:pt x="1071" y="283"/>
                  </a:moveTo>
                  <a:cubicBezTo>
                    <a:pt x="1028" y="283"/>
                    <a:pt x="994" y="288"/>
                    <a:pt x="960" y="288"/>
                  </a:cubicBezTo>
                  <a:cubicBezTo>
                    <a:pt x="896" y="288"/>
                    <a:pt x="873" y="261"/>
                    <a:pt x="873" y="215"/>
                  </a:cubicBezTo>
                  <a:cubicBezTo>
                    <a:pt x="873" y="171"/>
                    <a:pt x="909" y="147"/>
                    <a:pt x="988" y="147"/>
                  </a:cubicBezTo>
                  <a:cubicBezTo>
                    <a:pt x="991" y="147"/>
                    <a:pt x="997" y="147"/>
                    <a:pt x="999" y="148"/>
                  </a:cubicBezTo>
                  <a:cubicBezTo>
                    <a:pt x="999" y="143"/>
                    <a:pt x="999" y="143"/>
                    <a:pt x="999" y="143"/>
                  </a:cubicBezTo>
                  <a:cubicBezTo>
                    <a:pt x="999" y="112"/>
                    <a:pt x="989" y="99"/>
                    <a:pt x="958" y="99"/>
                  </a:cubicBezTo>
                  <a:cubicBezTo>
                    <a:pt x="935" y="99"/>
                    <a:pt x="912" y="107"/>
                    <a:pt x="896" y="115"/>
                  </a:cubicBezTo>
                  <a:cubicBezTo>
                    <a:pt x="893" y="65"/>
                    <a:pt x="893" y="65"/>
                    <a:pt x="893" y="65"/>
                  </a:cubicBezTo>
                  <a:cubicBezTo>
                    <a:pt x="911" y="58"/>
                    <a:pt x="941" y="53"/>
                    <a:pt x="975" y="53"/>
                  </a:cubicBezTo>
                  <a:cubicBezTo>
                    <a:pt x="1044" y="53"/>
                    <a:pt x="1070" y="75"/>
                    <a:pt x="1070" y="138"/>
                  </a:cubicBezTo>
                  <a:cubicBezTo>
                    <a:pt x="1070" y="171"/>
                    <a:pt x="1068" y="200"/>
                    <a:pt x="1068" y="220"/>
                  </a:cubicBezTo>
                  <a:cubicBezTo>
                    <a:pt x="1068" y="238"/>
                    <a:pt x="1068" y="265"/>
                    <a:pt x="1071" y="283"/>
                  </a:cubicBezTo>
                  <a:close/>
                  <a:moveTo>
                    <a:pt x="998" y="242"/>
                  </a:moveTo>
                  <a:cubicBezTo>
                    <a:pt x="997" y="226"/>
                    <a:pt x="998" y="205"/>
                    <a:pt x="998" y="186"/>
                  </a:cubicBezTo>
                  <a:cubicBezTo>
                    <a:pt x="995" y="186"/>
                    <a:pt x="991" y="186"/>
                    <a:pt x="988" y="186"/>
                  </a:cubicBezTo>
                  <a:cubicBezTo>
                    <a:pt x="956" y="186"/>
                    <a:pt x="943" y="197"/>
                    <a:pt x="943" y="216"/>
                  </a:cubicBezTo>
                  <a:cubicBezTo>
                    <a:pt x="943" y="236"/>
                    <a:pt x="953" y="244"/>
                    <a:pt x="977" y="244"/>
                  </a:cubicBezTo>
                  <a:cubicBezTo>
                    <a:pt x="984" y="244"/>
                    <a:pt x="993" y="243"/>
                    <a:pt x="998" y="2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6"/>
            <p:cNvSpPr>
              <a:spLocks noChangeAspect="1" noEditPoints="1"/>
            </p:cNvSpPr>
            <p:nvPr userDrawn="1"/>
          </p:nvSpPr>
          <p:spPr bwMode="auto">
            <a:xfrm>
              <a:off x="6346127" y="6468230"/>
              <a:ext cx="24452" cy="26333"/>
            </a:xfrm>
            <a:custGeom>
              <a:avLst/>
              <a:gdLst>
                <a:gd name="T0" fmla="*/ 5 w 37"/>
                <a:gd name="T1" fmla="*/ 33 h 39"/>
                <a:gd name="T2" fmla="*/ 1 w 37"/>
                <a:gd name="T3" fmla="*/ 27 h 39"/>
                <a:gd name="T4" fmla="*/ 0 w 37"/>
                <a:gd name="T5" fmla="*/ 20 h 39"/>
                <a:gd name="T6" fmla="*/ 1 w 37"/>
                <a:gd name="T7" fmla="*/ 12 h 39"/>
                <a:gd name="T8" fmla="*/ 5 w 37"/>
                <a:gd name="T9" fmla="*/ 6 h 39"/>
                <a:gd name="T10" fmla="*/ 11 w 37"/>
                <a:gd name="T11" fmla="*/ 2 h 39"/>
                <a:gd name="T12" fmla="*/ 18 w 37"/>
                <a:gd name="T13" fmla="*/ 0 h 39"/>
                <a:gd name="T14" fmla="*/ 26 w 37"/>
                <a:gd name="T15" fmla="*/ 2 h 39"/>
                <a:gd name="T16" fmla="*/ 32 w 37"/>
                <a:gd name="T17" fmla="*/ 6 h 39"/>
                <a:gd name="T18" fmla="*/ 36 w 37"/>
                <a:gd name="T19" fmla="*/ 12 h 39"/>
                <a:gd name="T20" fmla="*/ 37 w 37"/>
                <a:gd name="T21" fmla="*/ 20 h 39"/>
                <a:gd name="T22" fmla="*/ 36 w 37"/>
                <a:gd name="T23" fmla="*/ 27 h 39"/>
                <a:gd name="T24" fmla="*/ 32 w 37"/>
                <a:gd name="T25" fmla="*/ 33 h 39"/>
                <a:gd name="T26" fmla="*/ 26 w 37"/>
                <a:gd name="T27" fmla="*/ 38 h 39"/>
                <a:gd name="T28" fmla="*/ 18 w 37"/>
                <a:gd name="T29" fmla="*/ 39 h 39"/>
                <a:gd name="T30" fmla="*/ 11 w 37"/>
                <a:gd name="T31" fmla="*/ 38 h 39"/>
                <a:gd name="T32" fmla="*/ 5 w 37"/>
                <a:gd name="T33" fmla="*/ 33 h 39"/>
                <a:gd name="T34" fmla="*/ 12 w 37"/>
                <a:gd name="T35" fmla="*/ 35 h 39"/>
                <a:gd name="T36" fmla="*/ 18 w 37"/>
                <a:gd name="T37" fmla="*/ 36 h 39"/>
                <a:gd name="T38" fmla="*/ 25 w 37"/>
                <a:gd name="T39" fmla="*/ 35 h 39"/>
                <a:gd name="T40" fmla="*/ 30 w 37"/>
                <a:gd name="T41" fmla="*/ 31 h 39"/>
                <a:gd name="T42" fmla="*/ 33 w 37"/>
                <a:gd name="T43" fmla="*/ 26 h 39"/>
                <a:gd name="T44" fmla="*/ 34 w 37"/>
                <a:gd name="T45" fmla="*/ 20 h 39"/>
                <a:gd name="T46" fmla="*/ 33 w 37"/>
                <a:gd name="T47" fmla="*/ 13 h 39"/>
                <a:gd name="T48" fmla="*/ 30 w 37"/>
                <a:gd name="T49" fmla="*/ 8 h 39"/>
                <a:gd name="T50" fmla="*/ 25 w 37"/>
                <a:gd name="T51" fmla="*/ 5 h 39"/>
                <a:gd name="T52" fmla="*/ 18 w 37"/>
                <a:gd name="T53" fmla="*/ 3 h 39"/>
                <a:gd name="T54" fmla="*/ 12 w 37"/>
                <a:gd name="T55" fmla="*/ 5 h 39"/>
                <a:gd name="T56" fmla="*/ 7 w 37"/>
                <a:gd name="T57" fmla="*/ 8 h 39"/>
                <a:gd name="T58" fmla="*/ 4 w 37"/>
                <a:gd name="T59" fmla="*/ 13 h 39"/>
                <a:gd name="T60" fmla="*/ 3 w 37"/>
                <a:gd name="T61" fmla="*/ 20 h 39"/>
                <a:gd name="T62" fmla="*/ 5 w 37"/>
                <a:gd name="T63" fmla="*/ 29 h 39"/>
                <a:gd name="T64" fmla="*/ 12 w 37"/>
                <a:gd name="T65" fmla="*/ 35 h 39"/>
                <a:gd name="T66" fmla="*/ 11 w 37"/>
                <a:gd name="T67" fmla="*/ 8 h 39"/>
                <a:gd name="T68" fmla="*/ 15 w 37"/>
                <a:gd name="T69" fmla="*/ 7 h 39"/>
                <a:gd name="T70" fmla="*/ 18 w 37"/>
                <a:gd name="T71" fmla="*/ 7 h 39"/>
                <a:gd name="T72" fmla="*/ 25 w 37"/>
                <a:gd name="T73" fmla="*/ 9 h 39"/>
                <a:gd name="T74" fmla="*/ 27 w 37"/>
                <a:gd name="T75" fmla="*/ 14 h 39"/>
                <a:gd name="T76" fmla="*/ 27 w 37"/>
                <a:gd name="T77" fmla="*/ 17 h 39"/>
                <a:gd name="T78" fmla="*/ 25 w 37"/>
                <a:gd name="T79" fmla="*/ 19 h 39"/>
                <a:gd name="T80" fmla="*/ 24 w 37"/>
                <a:gd name="T81" fmla="*/ 21 h 39"/>
                <a:gd name="T82" fmla="*/ 22 w 37"/>
                <a:gd name="T83" fmla="*/ 21 h 39"/>
                <a:gd name="T84" fmla="*/ 22 w 37"/>
                <a:gd name="T85" fmla="*/ 21 h 39"/>
                <a:gd name="T86" fmla="*/ 28 w 37"/>
                <a:gd name="T87" fmla="*/ 31 h 39"/>
                <a:gd name="T88" fmla="*/ 27 w 37"/>
                <a:gd name="T89" fmla="*/ 31 h 39"/>
                <a:gd name="T90" fmla="*/ 26 w 37"/>
                <a:gd name="T91" fmla="*/ 31 h 39"/>
                <a:gd name="T92" fmla="*/ 24 w 37"/>
                <a:gd name="T93" fmla="*/ 31 h 39"/>
                <a:gd name="T94" fmla="*/ 23 w 37"/>
                <a:gd name="T95" fmla="*/ 30 h 39"/>
                <a:gd name="T96" fmla="*/ 18 w 37"/>
                <a:gd name="T97" fmla="*/ 22 h 39"/>
                <a:gd name="T98" fmla="*/ 15 w 37"/>
                <a:gd name="T99" fmla="*/ 22 h 39"/>
                <a:gd name="T100" fmla="*/ 15 w 37"/>
                <a:gd name="T101" fmla="*/ 31 h 39"/>
                <a:gd name="T102" fmla="*/ 11 w 37"/>
                <a:gd name="T103" fmla="*/ 31 h 39"/>
                <a:gd name="T104" fmla="*/ 11 w 37"/>
                <a:gd name="T105" fmla="*/ 8 h 39"/>
                <a:gd name="T106" fmla="*/ 19 w 37"/>
                <a:gd name="T107" fmla="*/ 19 h 39"/>
                <a:gd name="T108" fmla="*/ 23 w 37"/>
                <a:gd name="T109" fmla="*/ 14 h 39"/>
                <a:gd name="T110" fmla="*/ 22 w 37"/>
                <a:gd name="T111" fmla="*/ 12 h 39"/>
                <a:gd name="T112" fmla="*/ 18 w 37"/>
                <a:gd name="T113" fmla="*/ 11 h 39"/>
                <a:gd name="T114" fmla="*/ 16 w 37"/>
                <a:gd name="T115" fmla="*/ 11 h 39"/>
                <a:gd name="T116" fmla="*/ 15 w 37"/>
                <a:gd name="T117" fmla="*/ 11 h 39"/>
                <a:gd name="T118" fmla="*/ 15 w 37"/>
                <a:gd name="T119" fmla="*/ 11 h 39"/>
                <a:gd name="T120" fmla="*/ 15 w 37"/>
                <a:gd name="T121" fmla="*/ 19 h 39"/>
                <a:gd name="T122" fmla="*/ 19 w 37"/>
                <a:gd name="T1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9">
                  <a:moveTo>
                    <a:pt x="5" y="33"/>
                  </a:moveTo>
                  <a:cubicBezTo>
                    <a:pt x="3" y="32"/>
                    <a:pt x="2" y="30"/>
                    <a:pt x="1" y="27"/>
                  </a:cubicBezTo>
                  <a:cubicBezTo>
                    <a:pt x="0" y="25"/>
                    <a:pt x="0" y="22"/>
                    <a:pt x="0" y="20"/>
                  </a:cubicBezTo>
                  <a:cubicBezTo>
                    <a:pt x="0" y="17"/>
                    <a:pt x="0" y="14"/>
                    <a:pt x="1" y="12"/>
                  </a:cubicBezTo>
                  <a:cubicBezTo>
                    <a:pt x="2" y="10"/>
                    <a:pt x="3" y="8"/>
                    <a:pt x="5" y="6"/>
                  </a:cubicBezTo>
                  <a:cubicBezTo>
                    <a:pt x="6" y="4"/>
                    <a:pt x="8" y="3"/>
                    <a:pt x="11" y="2"/>
                  </a:cubicBezTo>
                  <a:cubicBezTo>
                    <a:pt x="13" y="1"/>
                    <a:pt x="15" y="0"/>
                    <a:pt x="18" y="0"/>
                  </a:cubicBezTo>
                  <a:cubicBezTo>
                    <a:pt x="21" y="0"/>
                    <a:pt x="24" y="1"/>
                    <a:pt x="26" y="2"/>
                  </a:cubicBezTo>
                  <a:cubicBezTo>
                    <a:pt x="29" y="3"/>
                    <a:pt x="30" y="4"/>
                    <a:pt x="32" y="6"/>
                  </a:cubicBezTo>
                  <a:cubicBezTo>
                    <a:pt x="34" y="8"/>
                    <a:pt x="35" y="10"/>
                    <a:pt x="36" y="12"/>
                  </a:cubicBezTo>
                  <a:cubicBezTo>
                    <a:pt x="37" y="14"/>
                    <a:pt x="37" y="17"/>
                    <a:pt x="37" y="20"/>
                  </a:cubicBezTo>
                  <a:cubicBezTo>
                    <a:pt x="37" y="22"/>
                    <a:pt x="37" y="25"/>
                    <a:pt x="36" y="27"/>
                  </a:cubicBezTo>
                  <a:cubicBezTo>
                    <a:pt x="35" y="30"/>
                    <a:pt x="34" y="32"/>
                    <a:pt x="32" y="33"/>
                  </a:cubicBezTo>
                  <a:cubicBezTo>
                    <a:pt x="30" y="35"/>
                    <a:pt x="28" y="37"/>
                    <a:pt x="26" y="38"/>
                  </a:cubicBezTo>
                  <a:cubicBezTo>
                    <a:pt x="24" y="39"/>
                    <a:pt x="21" y="39"/>
                    <a:pt x="18" y="39"/>
                  </a:cubicBezTo>
                  <a:cubicBezTo>
                    <a:pt x="15" y="39"/>
                    <a:pt x="13" y="39"/>
                    <a:pt x="11" y="38"/>
                  </a:cubicBezTo>
                  <a:cubicBezTo>
                    <a:pt x="8" y="37"/>
                    <a:pt x="6" y="35"/>
                    <a:pt x="5" y="33"/>
                  </a:cubicBezTo>
                  <a:close/>
                  <a:moveTo>
                    <a:pt x="12" y="35"/>
                  </a:moveTo>
                  <a:cubicBezTo>
                    <a:pt x="14" y="36"/>
                    <a:pt x="16" y="36"/>
                    <a:pt x="18" y="36"/>
                  </a:cubicBezTo>
                  <a:cubicBezTo>
                    <a:pt x="21" y="36"/>
                    <a:pt x="23" y="36"/>
                    <a:pt x="25" y="35"/>
                  </a:cubicBezTo>
                  <a:cubicBezTo>
                    <a:pt x="27" y="34"/>
                    <a:pt x="28" y="33"/>
                    <a:pt x="30" y="31"/>
                  </a:cubicBezTo>
                  <a:cubicBezTo>
                    <a:pt x="31" y="30"/>
                    <a:pt x="32" y="28"/>
                    <a:pt x="33" y="26"/>
                  </a:cubicBezTo>
                  <a:cubicBezTo>
                    <a:pt x="33" y="24"/>
                    <a:pt x="34" y="22"/>
                    <a:pt x="34" y="20"/>
                  </a:cubicBezTo>
                  <a:cubicBezTo>
                    <a:pt x="34" y="17"/>
                    <a:pt x="33" y="15"/>
                    <a:pt x="33" y="13"/>
                  </a:cubicBezTo>
                  <a:cubicBezTo>
                    <a:pt x="32" y="11"/>
                    <a:pt x="31" y="10"/>
                    <a:pt x="30" y="8"/>
                  </a:cubicBezTo>
                  <a:cubicBezTo>
                    <a:pt x="28" y="7"/>
                    <a:pt x="27" y="5"/>
                    <a:pt x="25" y="5"/>
                  </a:cubicBezTo>
                  <a:cubicBezTo>
                    <a:pt x="23" y="4"/>
                    <a:pt x="21" y="3"/>
                    <a:pt x="18" y="3"/>
                  </a:cubicBezTo>
                  <a:cubicBezTo>
                    <a:pt x="16" y="3"/>
                    <a:pt x="14" y="4"/>
                    <a:pt x="12" y="5"/>
                  </a:cubicBezTo>
                  <a:cubicBezTo>
                    <a:pt x="10" y="5"/>
                    <a:pt x="9" y="7"/>
                    <a:pt x="7" y="8"/>
                  </a:cubicBezTo>
                  <a:cubicBezTo>
                    <a:pt x="6" y="10"/>
                    <a:pt x="5" y="11"/>
                    <a:pt x="4" y="13"/>
                  </a:cubicBezTo>
                  <a:cubicBezTo>
                    <a:pt x="4" y="15"/>
                    <a:pt x="3" y="17"/>
                    <a:pt x="3" y="20"/>
                  </a:cubicBezTo>
                  <a:cubicBezTo>
                    <a:pt x="3" y="23"/>
                    <a:pt x="4" y="26"/>
                    <a:pt x="5" y="29"/>
                  </a:cubicBezTo>
                  <a:cubicBezTo>
                    <a:pt x="7" y="31"/>
                    <a:pt x="9" y="33"/>
                    <a:pt x="12" y="35"/>
                  </a:cubicBezTo>
                  <a:close/>
                  <a:moveTo>
                    <a:pt x="11" y="8"/>
                  </a:moveTo>
                  <a:cubicBezTo>
                    <a:pt x="13" y="8"/>
                    <a:pt x="14" y="7"/>
                    <a:pt x="15" y="7"/>
                  </a:cubicBezTo>
                  <a:cubicBezTo>
                    <a:pt x="16" y="7"/>
                    <a:pt x="17" y="7"/>
                    <a:pt x="18" y="7"/>
                  </a:cubicBezTo>
                  <a:cubicBezTo>
                    <a:pt x="21" y="7"/>
                    <a:pt x="23" y="8"/>
                    <a:pt x="25" y="9"/>
                  </a:cubicBezTo>
                  <a:cubicBezTo>
                    <a:pt x="26" y="11"/>
                    <a:pt x="27" y="12"/>
                    <a:pt x="27" y="14"/>
                  </a:cubicBezTo>
                  <a:cubicBezTo>
                    <a:pt x="27" y="15"/>
                    <a:pt x="27" y="16"/>
                    <a:pt x="27" y="17"/>
                  </a:cubicBezTo>
                  <a:cubicBezTo>
                    <a:pt x="26" y="18"/>
                    <a:pt x="26" y="18"/>
                    <a:pt x="25" y="19"/>
                  </a:cubicBezTo>
                  <a:cubicBezTo>
                    <a:pt x="25" y="20"/>
                    <a:pt x="24" y="20"/>
                    <a:pt x="24" y="21"/>
                  </a:cubicBezTo>
                  <a:cubicBezTo>
                    <a:pt x="23" y="21"/>
                    <a:pt x="22" y="21"/>
                    <a:pt x="22" y="21"/>
                  </a:cubicBezTo>
                  <a:cubicBezTo>
                    <a:pt x="22" y="21"/>
                    <a:pt x="22" y="21"/>
                    <a:pt x="22" y="21"/>
                  </a:cubicBezTo>
                  <a:cubicBezTo>
                    <a:pt x="28" y="31"/>
                    <a:pt x="28" y="31"/>
                    <a:pt x="28" y="31"/>
                  </a:cubicBezTo>
                  <a:cubicBezTo>
                    <a:pt x="27" y="31"/>
                    <a:pt x="27" y="31"/>
                    <a:pt x="27" y="31"/>
                  </a:cubicBezTo>
                  <a:cubicBezTo>
                    <a:pt x="26" y="31"/>
                    <a:pt x="26" y="31"/>
                    <a:pt x="26" y="31"/>
                  </a:cubicBezTo>
                  <a:cubicBezTo>
                    <a:pt x="25" y="31"/>
                    <a:pt x="24" y="31"/>
                    <a:pt x="24" y="31"/>
                  </a:cubicBezTo>
                  <a:cubicBezTo>
                    <a:pt x="23" y="31"/>
                    <a:pt x="23" y="30"/>
                    <a:pt x="23" y="30"/>
                  </a:cubicBezTo>
                  <a:cubicBezTo>
                    <a:pt x="18" y="22"/>
                    <a:pt x="18" y="22"/>
                    <a:pt x="18" y="22"/>
                  </a:cubicBezTo>
                  <a:cubicBezTo>
                    <a:pt x="15" y="22"/>
                    <a:pt x="15" y="22"/>
                    <a:pt x="15" y="22"/>
                  </a:cubicBezTo>
                  <a:cubicBezTo>
                    <a:pt x="15" y="31"/>
                    <a:pt x="15" y="31"/>
                    <a:pt x="15" y="31"/>
                  </a:cubicBezTo>
                  <a:cubicBezTo>
                    <a:pt x="11" y="31"/>
                    <a:pt x="11" y="31"/>
                    <a:pt x="11" y="31"/>
                  </a:cubicBezTo>
                  <a:lnTo>
                    <a:pt x="11" y="8"/>
                  </a:lnTo>
                  <a:close/>
                  <a:moveTo>
                    <a:pt x="19" y="19"/>
                  </a:moveTo>
                  <a:cubicBezTo>
                    <a:pt x="22" y="19"/>
                    <a:pt x="23" y="17"/>
                    <a:pt x="23" y="14"/>
                  </a:cubicBezTo>
                  <a:cubicBezTo>
                    <a:pt x="23" y="13"/>
                    <a:pt x="23" y="12"/>
                    <a:pt x="22" y="12"/>
                  </a:cubicBezTo>
                  <a:cubicBezTo>
                    <a:pt x="21" y="11"/>
                    <a:pt x="20" y="11"/>
                    <a:pt x="18" y="11"/>
                  </a:cubicBezTo>
                  <a:cubicBezTo>
                    <a:pt x="17" y="11"/>
                    <a:pt x="17" y="11"/>
                    <a:pt x="16" y="11"/>
                  </a:cubicBezTo>
                  <a:cubicBezTo>
                    <a:pt x="16" y="11"/>
                    <a:pt x="15" y="11"/>
                    <a:pt x="15" y="11"/>
                  </a:cubicBezTo>
                  <a:cubicBezTo>
                    <a:pt x="15" y="11"/>
                    <a:pt x="15" y="11"/>
                    <a:pt x="15" y="11"/>
                  </a:cubicBezTo>
                  <a:cubicBezTo>
                    <a:pt x="15" y="19"/>
                    <a:pt x="15" y="19"/>
                    <a:pt x="15" y="19"/>
                  </a:cubicBezTo>
                  <a:lnTo>
                    <a:pt x="19"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srgbClr val="3F3F3F"/>
                </a:solidFill>
                <a:latin typeface="Open Sans" panose="020B0606030504020204" pitchFamily="34" charset="0"/>
                <a:ea typeface="Open Sans" panose="020B0606030504020204" pitchFamily="34" charset="0"/>
                <a:cs typeface="Open Sans" panose="020B0606030504020204" pitchFamily="34" charset="0"/>
              </a:rPr>
              <a:pPr algn="r"/>
              <a:t>5</a:t>
            </a:fld>
            <a:endPar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Content Placeholder 8"/>
          <p:cNvSpPr txBox="1">
            <a:spLocks/>
          </p:cNvSpPr>
          <p:nvPr/>
        </p:nvSpPr>
        <p:spPr>
          <a:xfrm>
            <a:off x="228600" y="6470493"/>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srgbClr val="44546A"/>
                </a:solidFill>
              </a:rPr>
              <a:t>©2018 Aetna Inc.</a:t>
            </a:r>
          </a:p>
        </p:txBody>
      </p:sp>
    </p:spTree>
    <p:extLst>
      <p:ext uri="{BB962C8B-B14F-4D97-AF65-F5344CB8AC3E}">
        <p14:creationId xmlns:p14="http://schemas.microsoft.com/office/powerpoint/2010/main" val="3868653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98" y="2275"/>
            <a:ext cx="3981400" cy="6858000"/>
          </a:xfrm>
          <a:prstGeom prst="rect">
            <a:avLst/>
          </a:prstGeom>
          <a:solidFill>
            <a:srgbClr val="9C8D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171929"/>
            <a:endParaRPr lang="en-US" sz="2300" b="1" dirty="0">
              <a:solidFill>
                <a:srgbClr val="FFFFFF"/>
              </a:solidFill>
              <a:latin typeface="Open Sans Bold"/>
              <a:cs typeface="Open Sans Bold"/>
            </a:endParaRPr>
          </a:p>
        </p:txBody>
      </p:sp>
      <p:sp>
        <p:nvSpPr>
          <p:cNvPr id="4" name="Content Placeholder 2"/>
          <p:cNvSpPr txBox="1">
            <a:spLocks/>
          </p:cNvSpPr>
          <p:nvPr/>
        </p:nvSpPr>
        <p:spPr>
          <a:xfrm>
            <a:off x="481540" y="4556544"/>
            <a:ext cx="3021496" cy="505607"/>
          </a:xfrm>
          <a:prstGeom prst="rect">
            <a:avLst/>
          </a:prstGeom>
        </p:spPr>
        <p:txBody>
          <a:bodyPr vert="horz" lIns="0" tIns="0" rIns="0" bIns="0" rtlCol="0">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2800" dirty="0">
                <a:solidFill>
                  <a:srgbClr val="FFFFFF"/>
                </a:solidFill>
                <a:latin typeface="Open Sans" charset="0"/>
                <a:ea typeface="Open Sans" charset="0"/>
                <a:cs typeface="Open Sans" charset="0"/>
              </a:rPr>
              <a:t>in or out of network</a:t>
            </a:r>
          </a:p>
        </p:txBody>
      </p:sp>
      <p:sp>
        <p:nvSpPr>
          <p:cNvPr id="6" name="Content Placeholder 2"/>
          <p:cNvSpPr txBox="1">
            <a:spLocks/>
          </p:cNvSpPr>
          <p:nvPr/>
        </p:nvSpPr>
        <p:spPr>
          <a:xfrm>
            <a:off x="240366" y="3436551"/>
            <a:ext cx="3503844" cy="1224353"/>
          </a:xfrm>
          <a:prstGeom prst="rect">
            <a:avLst/>
          </a:prstGeom>
        </p:spPr>
        <p:txBody>
          <a:bodyPr vert="horz" lIns="0" tIns="0" rIns="0" bIns="0" rtlCol="0">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spcBef>
                <a:spcPts val="1600"/>
              </a:spcBef>
            </a:pPr>
            <a:r>
              <a:rPr lang="en-US" sz="4000" b="1" dirty="0">
                <a:solidFill>
                  <a:srgbClr val="FFFFFF"/>
                </a:solidFill>
                <a:latin typeface="Domaine Display Bold" panose="020A0803080505060203" pitchFamily="18" charset="0"/>
                <a:ea typeface="Domaine Display Bold" panose="020A0803080505060203" pitchFamily="18" charset="0"/>
                <a:cs typeface="Domaine Display Bold" panose="020A0803080505060203" pitchFamily="18" charset="0"/>
              </a:rPr>
              <a:t>You’re</a:t>
            </a:r>
            <a:br>
              <a:rPr lang="en-US" sz="4000" b="1" dirty="0">
                <a:solidFill>
                  <a:srgbClr val="FFFFFF"/>
                </a:solidFill>
                <a:latin typeface="Domaine Display Bold" panose="020A0803080505060203" pitchFamily="18" charset="0"/>
                <a:ea typeface="Domaine Display Bold" panose="020A0803080505060203" pitchFamily="18" charset="0"/>
                <a:cs typeface="Domaine Display Bold" panose="020A0803080505060203" pitchFamily="18" charset="0"/>
              </a:rPr>
            </a:br>
            <a:r>
              <a:rPr lang="en-US" sz="4000" b="1" dirty="0">
                <a:solidFill>
                  <a:srgbClr val="FFFFFF"/>
                </a:solidFill>
                <a:latin typeface="Domaine Display Bold" panose="020A0803080505060203" pitchFamily="18" charset="0"/>
                <a:ea typeface="Domaine Display Bold" panose="020A0803080505060203" pitchFamily="18" charset="0"/>
                <a:cs typeface="Domaine Display Bold" panose="020A0803080505060203" pitchFamily="18" charset="0"/>
              </a:rPr>
              <a:t>covered</a:t>
            </a:r>
          </a:p>
        </p:txBody>
      </p:sp>
      <p:cxnSp>
        <p:nvCxnSpPr>
          <p:cNvPr id="38" name="Straight Connector 37"/>
          <p:cNvCxnSpPr/>
          <p:nvPr/>
        </p:nvCxnSpPr>
        <p:spPr>
          <a:xfrm>
            <a:off x="1560488" y="3112697"/>
            <a:ext cx="863600"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Freeform 16"/>
          <p:cNvSpPr>
            <a:spLocks noEditPoints="1"/>
          </p:cNvSpPr>
          <p:nvPr/>
        </p:nvSpPr>
        <p:spPr bwMode="auto">
          <a:xfrm>
            <a:off x="968521" y="1470004"/>
            <a:ext cx="2047534" cy="1252454"/>
          </a:xfrm>
          <a:custGeom>
            <a:avLst/>
            <a:gdLst>
              <a:gd name="T0" fmla="*/ 5856 w 6536"/>
              <a:gd name="T1" fmla="*/ 1369 h 3998"/>
              <a:gd name="T2" fmla="*/ 6373 w 6536"/>
              <a:gd name="T3" fmla="*/ 155 h 3998"/>
              <a:gd name="T4" fmla="*/ 6486 w 6536"/>
              <a:gd name="T5" fmla="*/ 387 h 3998"/>
              <a:gd name="T6" fmla="*/ 6272 w 6536"/>
              <a:gd name="T7" fmla="*/ 589 h 3998"/>
              <a:gd name="T8" fmla="*/ 6330 w 6536"/>
              <a:gd name="T9" fmla="*/ 931 h 3998"/>
              <a:gd name="T10" fmla="*/ 6209 w 6536"/>
              <a:gd name="T11" fmla="*/ 950 h 3998"/>
              <a:gd name="T12" fmla="*/ 5939 w 6536"/>
              <a:gd name="T13" fmla="*/ 1248 h 3998"/>
              <a:gd name="T14" fmla="*/ 5874 w 6536"/>
              <a:gd name="T15" fmla="*/ 1500 h 3998"/>
              <a:gd name="T16" fmla="*/ 5842 w 6536"/>
              <a:gd name="T17" fmla="*/ 1671 h 3998"/>
              <a:gd name="T18" fmla="*/ 5770 w 6536"/>
              <a:gd name="T19" fmla="*/ 1534 h 3998"/>
              <a:gd name="T20" fmla="*/ 5751 w 6536"/>
              <a:gd name="T21" fmla="*/ 1585 h 3998"/>
              <a:gd name="T22" fmla="*/ 5695 w 6536"/>
              <a:gd name="T23" fmla="*/ 1675 h 3998"/>
              <a:gd name="T24" fmla="*/ 5824 w 6536"/>
              <a:gd name="T25" fmla="*/ 1800 h 3998"/>
              <a:gd name="T26" fmla="*/ 5881 w 6536"/>
              <a:gd name="T27" fmla="*/ 1865 h 3998"/>
              <a:gd name="T28" fmla="*/ 5883 w 6536"/>
              <a:gd name="T29" fmla="*/ 1994 h 3998"/>
              <a:gd name="T30" fmla="*/ 5828 w 6536"/>
              <a:gd name="T31" fmla="*/ 2121 h 3998"/>
              <a:gd name="T32" fmla="*/ 5903 w 6536"/>
              <a:gd name="T33" fmla="*/ 2183 h 3998"/>
              <a:gd name="T34" fmla="*/ 5699 w 6536"/>
              <a:gd name="T35" fmla="*/ 2405 h 3998"/>
              <a:gd name="T36" fmla="*/ 5505 w 6536"/>
              <a:gd name="T37" fmla="*/ 2675 h 3998"/>
              <a:gd name="T38" fmla="*/ 5395 w 6536"/>
              <a:gd name="T39" fmla="*/ 2986 h 3998"/>
              <a:gd name="T40" fmla="*/ 5743 w 6536"/>
              <a:gd name="T41" fmla="*/ 3649 h 3998"/>
              <a:gd name="T42" fmla="*/ 5516 w 6536"/>
              <a:gd name="T43" fmla="*/ 3730 h 3998"/>
              <a:gd name="T44" fmla="*/ 5348 w 6536"/>
              <a:gd name="T45" fmla="*/ 3498 h 3998"/>
              <a:gd name="T46" fmla="*/ 5112 w 6536"/>
              <a:gd name="T47" fmla="*/ 3161 h 3998"/>
              <a:gd name="T48" fmla="*/ 4866 w 6536"/>
              <a:gd name="T49" fmla="*/ 3185 h 3998"/>
              <a:gd name="T50" fmla="*/ 4650 w 6536"/>
              <a:gd name="T51" fmla="*/ 3145 h 3998"/>
              <a:gd name="T52" fmla="*/ 4519 w 6536"/>
              <a:gd name="T53" fmla="*/ 3165 h 3998"/>
              <a:gd name="T54" fmla="*/ 4261 w 6536"/>
              <a:gd name="T55" fmla="*/ 3266 h 3998"/>
              <a:gd name="T56" fmla="*/ 4344 w 6536"/>
              <a:gd name="T57" fmla="*/ 3329 h 3998"/>
              <a:gd name="T58" fmla="*/ 4265 w 6536"/>
              <a:gd name="T59" fmla="*/ 3421 h 3998"/>
              <a:gd name="T60" fmla="*/ 4049 w 6536"/>
              <a:gd name="T61" fmla="*/ 3349 h 3998"/>
              <a:gd name="T62" fmla="*/ 3745 w 6536"/>
              <a:gd name="T63" fmla="*/ 3375 h 3998"/>
              <a:gd name="T64" fmla="*/ 3390 w 6536"/>
              <a:gd name="T65" fmla="*/ 3579 h 3998"/>
              <a:gd name="T66" fmla="*/ 3267 w 6536"/>
              <a:gd name="T67" fmla="*/ 3694 h 3998"/>
              <a:gd name="T68" fmla="*/ 3053 w 6536"/>
              <a:gd name="T69" fmla="*/ 3929 h 3998"/>
              <a:gd name="T70" fmla="*/ 2551 w 6536"/>
              <a:gd name="T71" fmla="*/ 3389 h 3998"/>
              <a:gd name="T72" fmla="*/ 1984 w 6536"/>
              <a:gd name="T73" fmla="*/ 3022 h 3998"/>
              <a:gd name="T74" fmla="*/ 1385 w 6536"/>
              <a:gd name="T75" fmla="*/ 3048 h 3998"/>
              <a:gd name="T76" fmla="*/ 611 w 6536"/>
              <a:gd name="T77" fmla="*/ 2663 h 3998"/>
              <a:gd name="T78" fmla="*/ 212 w 6536"/>
              <a:gd name="T79" fmla="*/ 2179 h 3998"/>
              <a:gd name="T80" fmla="*/ 194 w 6536"/>
              <a:gd name="T81" fmla="*/ 1764 h 3998"/>
              <a:gd name="T82" fmla="*/ 85 w 6536"/>
              <a:gd name="T83" fmla="*/ 1714 h 3998"/>
              <a:gd name="T84" fmla="*/ 67 w 6536"/>
              <a:gd name="T85" fmla="*/ 1059 h 3998"/>
              <a:gd name="T86" fmla="*/ 173 w 6536"/>
              <a:gd name="T87" fmla="*/ 764 h 3998"/>
              <a:gd name="T88" fmla="*/ 292 w 6536"/>
              <a:gd name="T89" fmla="*/ 375 h 3998"/>
              <a:gd name="T90" fmla="*/ 424 w 6536"/>
              <a:gd name="T91" fmla="*/ 161 h 3998"/>
              <a:gd name="T92" fmla="*/ 500 w 6536"/>
              <a:gd name="T93" fmla="*/ 236 h 3998"/>
              <a:gd name="T94" fmla="*/ 1325 w 6536"/>
              <a:gd name="T95" fmla="*/ 202 h 3998"/>
              <a:gd name="T96" fmla="*/ 3321 w 6536"/>
              <a:gd name="T97" fmla="*/ 309 h 3998"/>
              <a:gd name="T98" fmla="*/ 3759 w 6536"/>
              <a:gd name="T99" fmla="*/ 403 h 3998"/>
              <a:gd name="T100" fmla="*/ 4015 w 6536"/>
              <a:gd name="T101" fmla="*/ 601 h 3998"/>
              <a:gd name="T102" fmla="*/ 4421 w 6536"/>
              <a:gd name="T103" fmla="*/ 567 h 3998"/>
              <a:gd name="T104" fmla="*/ 4523 w 6536"/>
              <a:gd name="T105" fmla="*/ 655 h 3998"/>
              <a:gd name="T106" fmla="*/ 4273 w 6536"/>
              <a:gd name="T107" fmla="*/ 839 h 3998"/>
              <a:gd name="T108" fmla="*/ 4356 w 6536"/>
              <a:gd name="T109" fmla="*/ 1377 h 3998"/>
              <a:gd name="T110" fmla="*/ 4435 w 6536"/>
              <a:gd name="T111" fmla="*/ 958 h 3998"/>
              <a:gd name="T112" fmla="*/ 4592 w 6536"/>
              <a:gd name="T113" fmla="*/ 692 h 3998"/>
              <a:gd name="T114" fmla="*/ 4798 w 6536"/>
              <a:gd name="T115" fmla="*/ 942 h 3998"/>
              <a:gd name="T116" fmla="*/ 4961 w 6536"/>
              <a:gd name="T117" fmla="*/ 1329 h 3998"/>
              <a:gd name="T118" fmla="*/ 5532 w 6536"/>
              <a:gd name="T119" fmla="*/ 891 h 3998"/>
              <a:gd name="T120" fmla="*/ 5812 w 6536"/>
              <a:gd name="T121" fmla="*/ 530 h 3998"/>
              <a:gd name="T122" fmla="*/ 6145 w 6536"/>
              <a:gd name="T123" fmla="*/ 57 h 3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36" h="3998">
                <a:moveTo>
                  <a:pt x="2007" y="3014"/>
                </a:moveTo>
                <a:lnTo>
                  <a:pt x="2007" y="3014"/>
                </a:lnTo>
                <a:lnTo>
                  <a:pt x="2007" y="3014"/>
                </a:lnTo>
                <a:lnTo>
                  <a:pt x="2007" y="3014"/>
                </a:lnTo>
                <a:close/>
                <a:moveTo>
                  <a:pt x="2007" y="3008"/>
                </a:moveTo>
                <a:lnTo>
                  <a:pt x="2007" y="3012"/>
                </a:lnTo>
                <a:lnTo>
                  <a:pt x="2007" y="3008"/>
                </a:lnTo>
                <a:lnTo>
                  <a:pt x="2027" y="3010"/>
                </a:lnTo>
                <a:lnTo>
                  <a:pt x="2039" y="3012"/>
                </a:lnTo>
                <a:lnTo>
                  <a:pt x="2045" y="3012"/>
                </a:lnTo>
                <a:lnTo>
                  <a:pt x="2047" y="3012"/>
                </a:lnTo>
                <a:lnTo>
                  <a:pt x="2041" y="3010"/>
                </a:lnTo>
                <a:lnTo>
                  <a:pt x="2029" y="3010"/>
                </a:lnTo>
                <a:lnTo>
                  <a:pt x="2007" y="3008"/>
                </a:lnTo>
                <a:close/>
                <a:moveTo>
                  <a:pt x="625" y="2734"/>
                </a:moveTo>
                <a:lnTo>
                  <a:pt x="627" y="2738"/>
                </a:lnTo>
                <a:lnTo>
                  <a:pt x="627" y="2738"/>
                </a:lnTo>
                <a:lnTo>
                  <a:pt x="625" y="2734"/>
                </a:lnTo>
                <a:close/>
                <a:moveTo>
                  <a:pt x="5818" y="1391"/>
                </a:moveTo>
                <a:lnTo>
                  <a:pt x="5814" y="1391"/>
                </a:lnTo>
                <a:lnTo>
                  <a:pt x="5810" y="1393"/>
                </a:lnTo>
                <a:lnTo>
                  <a:pt x="5808" y="1395"/>
                </a:lnTo>
                <a:lnTo>
                  <a:pt x="5804" y="1401"/>
                </a:lnTo>
                <a:lnTo>
                  <a:pt x="5810" y="1395"/>
                </a:lnTo>
                <a:lnTo>
                  <a:pt x="5816" y="1393"/>
                </a:lnTo>
                <a:lnTo>
                  <a:pt x="5822" y="1391"/>
                </a:lnTo>
                <a:lnTo>
                  <a:pt x="5818" y="1391"/>
                </a:lnTo>
                <a:close/>
                <a:moveTo>
                  <a:pt x="5881" y="1339"/>
                </a:moveTo>
                <a:lnTo>
                  <a:pt x="5858" y="1363"/>
                </a:lnTo>
                <a:lnTo>
                  <a:pt x="5838" y="1391"/>
                </a:lnTo>
                <a:lnTo>
                  <a:pt x="5836" y="1393"/>
                </a:lnTo>
                <a:lnTo>
                  <a:pt x="5834" y="1393"/>
                </a:lnTo>
                <a:lnTo>
                  <a:pt x="5836" y="1393"/>
                </a:lnTo>
                <a:lnTo>
                  <a:pt x="5830" y="1415"/>
                </a:lnTo>
                <a:lnTo>
                  <a:pt x="5832" y="1427"/>
                </a:lnTo>
                <a:lnTo>
                  <a:pt x="5834" y="1409"/>
                </a:lnTo>
                <a:lnTo>
                  <a:pt x="5844" y="1389"/>
                </a:lnTo>
                <a:lnTo>
                  <a:pt x="5856" y="1369"/>
                </a:lnTo>
                <a:lnTo>
                  <a:pt x="5870" y="1353"/>
                </a:lnTo>
                <a:lnTo>
                  <a:pt x="5881" y="1339"/>
                </a:lnTo>
                <a:close/>
                <a:moveTo>
                  <a:pt x="6167" y="931"/>
                </a:moveTo>
                <a:lnTo>
                  <a:pt x="6157" y="934"/>
                </a:lnTo>
                <a:lnTo>
                  <a:pt x="6151" y="934"/>
                </a:lnTo>
                <a:lnTo>
                  <a:pt x="6147" y="936"/>
                </a:lnTo>
                <a:lnTo>
                  <a:pt x="6143" y="936"/>
                </a:lnTo>
                <a:lnTo>
                  <a:pt x="6143" y="936"/>
                </a:lnTo>
                <a:lnTo>
                  <a:pt x="6143" y="938"/>
                </a:lnTo>
                <a:lnTo>
                  <a:pt x="6145" y="938"/>
                </a:lnTo>
                <a:lnTo>
                  <a:pt x="6147" y="938"/>
                </a:lnTo>
                <a:lnTo>
                  <a:pt x="6149" y="940"/>
                </a:lnTo>
                <a:lnTo>
                  <a:pt x="6153" y="944"/>
                </a:lnTo>
                <a:lnTo>
                  <a:pt x="6155" y="946"/>
                </a:lnTo>
                <a:lnTo>
                  <a:pt x="6157" y="952"/>
                </a:lnTo>
                <a:lnTo>
                  <a:pt x="6159" y="960"/>
                </a:lnTo>
                <a:lnTo>
                  <a:pt x="6159" y="952"/>
                </a:lnTo>
                <a:lnTo>
                  <a:pt x="6159" y="944"/>
                </a:lnTo>
                <a:lnTo>
                  <a:pt x="6159" y="938"/>
                </a:lnTo>
                <a:lnTo>
                  <a:pt x="6163" y="934"/>
                </a:lnTo>
                <a:lnTo>
                  <a:pt x="6167" y="931"/>
                </a:lnTo>
                <a:close/>
                <a:moveTo>
                  <a:pt x="3959" y="663"/>
                </a:moveTo>
                <a:lnTo>
                  <a:pt x="3963" y="669"/>
                </a:lnTo>
                <a:lnTo>
                  <a:pt x="3969" y="675"/>
                </a:lnTo>
                <a:lnTo>
                  <a:pt x="3975" y="679"/>
                </a:lnTo>
                <a:lnTo>
                  <a:pt x="3981" y="681"/>
                </a:lnTo>
                <a:lnTo>
                  <a:pt x="3977" y="679"/>
                </a:lnTo>
                <a:lnTo>
                  <a:pt x="3971" y="673"/>
                </a:lnTo>
                <a:lnTo>
                  <a:pt x="3965" y="669"/>
                </a:lnTo>
                <a:lnTo>
                  <a:pt x="3959" y="663"/>
                </a:lnTo>
                <a:close/>
                <a:moveTo>
                  <a:pt x="6286" y="0"/>
                </a:moveTo>
                <a:lnTo>
                  <a:pt x="6302" y="6"/>
                </a:lnTo>
                <a:lnTo>
                  <a:pt x="6316" y="22"/>
                </a:lnTo>
                <a:lnTo>
                  <a:pt x="6330" y="42"/>
                </a:lnTo>
                <a:lnTo>
                  <a:pt x="6344" y="67"/>
                </a:lnTo>
                <a:lnTo>
                  <a:pt x="6354" y="95"/>
                </a:lnTo>
                <a:lnTo>
                  <a:pt x="6365" y="125"/>
                </a:lnTo>
                <a:lnTo>
                  <a:pt x="6373" y="155"/>
                </a:lnTo>
                <a:lnTo>
                  <a:pt x="6383" y="182"/>
                </a:lnTo>
                <a:lnTo>
                  <a:pt x="6391" y="204"/>
                </a:lnTo>
                <a:lnTo>
                  <a:pt x="6397" y="222"/>
                </a:lnTo>
                <a:lnTo>
                  <a:pt x="6403" y="232"/>
                </a:lnTo>
                <a:lnTo>
                  <a:pt x="6413" y="236"/>
                </a:lnTo>
                <a:lnTo>
                  <a:pt x="6425" y="236"/>
                </a:lnTo>
                <a:lnTo>
                  <a:pt x="6439" y="234"/>
                </a:lnTo>
                <a:lnTo>
                  <a:pt x="6447" y="234"/>
                </a:lnTo>
                <a:lnTo>
                  <a:pt x="6451" y="242"/>
                </a:lnTo>
                <a:lnTo>
                  <a:pt x="6455" y="254"/>
                </a:lnTo>
                <a:lnTo>
                  <a:pt x="6457" y="268"/>
                </a:lnTo>
                <a:lnTo>
                  <a:pt x="6461" y="278"/>
                </a:lnTo>
                <a:lnTo>
                  <a:pt x="6471" y="288"/>
                </a:lnTo>
                <a:lnTo>
                  <a:pt x="6482" y="290"/>
                </a:lnTo>
                <a:lnTo>
                  <a:pt x="6494" y="290"/>
                </a:lnTo>
                <a:lnTo>
                  <a:pt x="6506" y="292"/>
                </a:lnTo>
                <a:lnTo>
                  <a:pt x="6516" y="300"/>
                </a:lnTo>
                <a:lnTo>
                  <a:pt x="6518" y="307"/>
                </a:lnTo>
                <a:lnTo>
                  <a:pt x="6516" y="315"/>
                </a:lnTo>
                <a:lnTo>
                  <a:pt x="6512" y="323"/>
                </a:lnTo>
                <a:lnTo>
                  <a:pt x="6514" y="331"/>
                </a:lnTo>
                <a:lnTo>
                  <a:pt x="6520" y="335"/>
                </a:lnTo>
                <a:lnTo>
                  <a:pt x="6522" y="329"/>
                </a:lnTo>
                <a:lnTo>
                  <a:pt x="6524" y="323"/>
                </a:lnTo>
                <a:lnTo>
                  <a:pt x="6530" y="325"/>
                </a:lnTo>
                <a:lnTo>
                  <a:pt x="6534" y="327"/>
                </a:lnTo>
                <a:lnTo>
                  <a:pt x="6536" y="329"/>
                </a:lnTo>
                <a:lnTo>
                  <a:pt x="6536" y="329"/>
                </a:lnTo>
                <a:lnTo>
                  <a:pt x="6534" y="329"/>
                </a:lnTo>
                <a:lnTo>
                  <a:pt x="6536" y="337"/>
                </a:lnTo>
                <a:lnTo>
                  <a:pt x="6530" y="347"/>
                </a:lnTo>
                <a:lnTo>
                  <a:pt x="6522" y="355"/>
                </a:lnTo>
                <a:lnTo>
                  <a:pt x="6512" y="363"/>
                </a:lnTo>
                <a:lnTo>
                  <a:pt x="6506" y="371"/>
                </a:lnTo>
                <a:lnTo>
                  <a:pt x="6506" y="377"/>
                </a:lnTo>
                <a:lnTo>
                  <a:pt x="6498" y="377"/>
                </a:lnTo>
                <a:lnTo>
                  <a:pt x="6492" y="381"/>
                </a:lnTo>
                <a:lnTo>
                  <a:pt x="6486" y="387"/>
                </a:lnTo>
                <a:lnTo>
                  <a:pt x="6482" y="393"/>
                </a:lnTo>
                <a:lnTo>
                  <a:pt x="6479" y="401"/>
                </a:lnTo>
                <a:lnTo>
                  <a:pt x="6477" y="409"/>
                </a:lnTo>
                <a:lnTo>
                  <a:pt x="6469" y="403"/>
                </a:lnTo>
                <a:lnTo>
                  <a:pt x="6463" y="397"/>
                </a:lnTo>
                <a:lnTo>
                  <a:pt x="6455" y="411"/>
                </a:lnTo>
                <a:lnTo>
                  <a:pt x="6449" y="429"/>
                </a:lnTo>
                <a:lnTo>
                  <a:pt x="6445" y="442"/>
                </a:lnTo>
                <a:lnTo>
                  <a:pt x="6431" y="430"/>
                </a:lnTo>
                <a:lnTo>
                  <a:pt x="6411" y="429"/>
                </a:lnTo>
                <a:lnTo>
                  <a:pt x="6411" y="438"/>
                </a:lnTo>
                <a:lnTo>
                  <a:pt x="6405" y="446"/>
                </a:lnTo>
                <a:lnTo>
                  <a:pt x="6399" y="456"/>
                </a:lnTo>
                <a:lnTo>
                  <a:pt x="6397" y="466"/>
                </a:lnTo>
                <a:lnTo>
                  <a:pt x="6401" y="478"/>
                </a:lnTo>
                <a:lnTo>
                  <a:pt x="6385" y="472"/>
                </a:lnTo>
                <a:lnTo>
                  <a:pt x="6365" y="474"/>
                </a:lnTo>
                <a:lnTo>
                  <a:pt x="6369" y="464"/>
                </a:lnTo>
                <a:lnTo>
                  <a:pt x="6371" y="454"/>
                </a:lnTo>
                <a:lnTo>
                  <a:pt x="6361" y="460"/>
                </a:lnTo>
                <a:lnTo>
                  <a:pt x="6354" y="462"/>
                </a:lnTo>
                <a:lnTo>
                  <a:pt x="6352" y="466"/>
                </a:lnTo>
                <a:lnTo>
                  <a:pt x="6350" y="476"/>
                </a:lnTo>
                <a:lnTo>
                  <a:pt x="6350" y="494"/>
                </a:lnTo>
                <a:lnTo>
                  <a:pt x="6348" y="516"/>
                </a:lnTo>
                <a:lnTo>
                  <a:pt x="6348" y="528"/>
                </a:lnTo>
                <a:lnTo>
                  <a:pt x="6344" y="536"/>
                </a:lnTo>
                <a:lnTo>
                  <a:pt x="6334" y="540"/>
                </a:lnTo>
                <a:lnTo>
                  <a:pt x="6318" y="546"/>
                </a:lnTo>
                <a:lnTo>
                  <a:pt x="6306" y="552"/>
                </a:lnTo>
                <a:lnTo>
                  <a:pt x="6298" y="556"/>
                </a:lnTo>
                <a:lnTo>
                  <a:pt x="6290" y="561"/>
                </a:lnTo>
                <a:lnTo>
                  <a:pt x="6276" y="565"/>
                </a:lnTo>
                <a:lnTo>
                  <a:pt x="6278" y="569"/>
                </a:lnTo>
                <a:lnTo>
                  <a:pt x="6278" y="575"/>
                </a:lnTo>
                <a:lnTo>
                  <a:pt x="6276" y="579"/>
                </a:lnTo>
                <a:lnTo>
                  <a:pt x="6274" y="585"/>
                </a:lnTo>
                <a:lnTo>
                  <a:pt x="6272" y="589"/>
                </a:lnTo>
                <a:lnTo>
                  <a:pt x="6270" y="593"/>
                </a:lnTo>
                <a:lnTo>
                  <a:pt x="6268" y="595"/>
                </a:lnTo>
                <a:lnTo>
                  <a:pt x="6264" y="595"/>
                </a:lnTo>
                <a:lnTo>
                  <a:pt x="6262" y="593"/>
                </a:lnTo>
                <a:lnTo>
                  <a:pt x="6262" y="587"/>
                </a:lnTo>
                <a:lnTo>
                  <a:pt x="6250" y="611"/>
                </a:lnTo>
                <a:lnTo>
                  <a:pt x="6242" y="639"/>
                </a:lnTo>
                <a:lnTo>
                  <a:pt x="6237" y="669"/>
                </a:lnTo>
                <a:lnTo>
                  <a:pt x="6233" y="696"/>
                </a:lnTo>
                <a:lnTo>
                  <a:pt x="6227" y="726"/>
                </a:lnTo>
                <a:lnTo>
                  <a:pt x="6219" y="752"/>
                </a:lnTo>
                <a:lnTo>
                  <a:pt x="6205" y="774"/>
                </a:lnTo>
                <a:lnTo>
                  <a:pt x="6215" y="770"/>
                </a:lnTo>
                <a:lnTo>
                  <a:pt x="6221" y="772"/>
                </a:lnTo>
                <a:lnTo>
                  <a:pt x="6227" y="778"/>
                </a:lnTo>
                <a:lnTo>
                  <a:pt x="6229" y="786"/>
                </a:lnTo>
                <a:lnTo>
                  <a:pt x="6233" y="794"/>
                </a:lnTo>
                <a:lnTo>
                  <a:pt x="6239" y="800"/>
                </a:lnTo>
                <a:lnTo>
                  <a:pt x="6246" y="800"/>
                </a:lnTo>
                <a:lnTo>
                  <a:pt x="6258" y="794"/>
                </a:lnTo>
                <a:lnTo>
                  <a:pt x="6254" y="804"/>
                </a:lnTo>
                <a:lnTo>
                  <a:pt x="6248" y="815"/>
                </a:lnTo>
                <a:lnTo>
                  <a:pt x="6239" y="829"/>
                </a:lnTo>
                <a:lnTo>
                  <a:pt x="6231" y="841"/>
                </a:lnTo>
                <a:lnTo>
                  <a:pt x="6225" y="851"/>
                </a:lnTo>
                <a:lnTo>
                  <a:pt x="6221" y="855"/>
                </a:lnTo>
                <a:lnTo>
                  <a:pt x="6231" y="863"/>
                </a:lnTo>
                <a:lnTo>
                  <a:pt x="6244" y="869"/>
                </a:lnTo>
                <a:lnTo>
                  <a:pt x="6260" y="875"/>
                </a:lnTo>
                <a:lnTo>
                  <a:pt x="6276" y="883"/>
                </a:lnTo>
                <a:lnTo>
                  <a:pt x="6288" y="895"/>
                </a:lnTo>
                <a:lnTo>
                  <a:pt x="6284" y="893"/>
                </a:lnTo>
                <a:lnTo>
                  <a:pt x="6284" y="897"/>
                </a:lnTo>
                <a:lnTo>
                  <a:pt x="6290" y="905"/>
                </a:lnTo>
                <a:lnTo>
                  <a:pt x="6298" y="913"/>
                </a:lnTo>
                <a:lnTo>
                  <a:pt x="6308" y="921"/>
                </a:lnTo>
                <a:lnTo>
                  <a:pt x="6320" y="927"/>
                </a:lnTo>
                <a:lnTo>
                  <a:pt x="6330" y="931"/>
                </a:lnTo>
                <a:lnTo>
                  <a:pt x="6340" y="927"/>
                </a:lnTo>
                <a:lnTo>
                  <a:pt x="6350" y="915"/>
                </a:lnTo>
                <a:lnTo>
                  <a:pt x="6356" y="903"/>
                </a:lnTo>
                <a:lnTo>
                  <a:pt x="6358" y="891"/>
                </a:lnTo>
                <a:lnTo>
                  <a:pt x="6354" y="879"/>
                </a:lnTo>
                <a:lnTo>
                  <a:pt x="6342" y="871"/>
                </a:lnTo>
                <a:lnTo>
                  <a:pt x="6324" y="869"/>
                </a:lnTo>
                <a:lnTo>
                  <a:pt x="6340" y="867"/>
                </a:lnTo>
                <a:lnTo>
                  <a:pt x="6356" y="875"/>
                </a:lnTo>
                <a:lnTo>
                  <a:pt x="6365" y="887"/>
                </a:lnTo>
                <a:lnTo>
                  <a:pt x="6371" y="903"/>
                </a:lnTo>
                <a:lnTo>
                  <a:pt x="6369" y="919"/>
                </a:lnTo>
                <a:lnTo>
                  <a:pt x="6360" y="932"/>
                </a:lnTo>
                <a:lnTo>
                  <a:pt x="6348" y="942"/>
                </a:lnTo>
                <a:lnTo>
                  <a:pt x="6336" y="950"/>
                </a:lnTo>
                <a:lnTo>
                  <a:pt x="6324" y="958"/>
                </a:lnTo>
                <a:lnTo>
                  <a:pt x="6314" y="962"/>
                </a:lnTo>
                <a:lnTo>
                  <a:pt x="6306" y="960"/>
                </a:lnTo>
                <a:lnTo>
                  <a:pt x="6300" y="954"/>
                </a:lnTo>
                <a:lnTo>
                  <a:pt x="6298" y="936"/>
                </a:lnTo>
                <a:lnTo>
                  <a:pt x="6280" y="954"/>
                </a:lnTo>
                <a:lnTo>
                  <a:pt x="6264" y="972"/>
                </a:lnTo>
                <a:lnTo>
                  <a:pt x="6252" y="990"/>
                </a:lnTo>
                <a:lnTo>
                  <a:pt x="6248" y="976"/>
                </a:lnTo>
                <a:lnTo>
                  <a:pt x="6240" y="964"/>
                </a:lnTo>
                <a:lnTo>
                  <a:pt x="6239" y="952"/>
                </a:lnTo>
                <a:lnTo>
                  <a:pt x="6225" y="966"/>
                </a:lnTo>
                <a:lnTo>
                  <a:pt x="6223" y="962"/>
                </a:lnTo>
                <a:lnTo>
                  <a:pt x="6223" y="960"/>
                </a:lnTo>
                <a:lnTo>
                  <a:pt x="6221" y="958"/>
                </a:lnTo>
                <a:lnTo>
                  <a:pt x="6221" y="958"/>
                </a:lnTo>
                <a:lnTo>
                  <a:pt x="6221" y="960"/>
                </a:lnTo>
                <a:lnTo>
                  <a:pt x="6219" y="960"/>
                </a:lnTo>
                <a:lnTo>
                  <a:pt x="6219" y="960"/>
                </a:lnTo>
                <a:lnTo>
                  <a:pt x="6217" y="960"/>
                </a:lnTo>
                <a:lnTo>
                  <a:pt x="6215" y="958"/>
                </a:lnTo>
                <a:lnTo>
                  <a:pt x="6213" y="956"/>
                </a:lnTo>
                <a:lnTo>
                  <a:pt x="6209" y="950"/>
                </a:lnTo>
                <a:lnTo>
                  <a:pt x="6213" y="974"/>
                </a:lnTo>
                <a:lnTo>
                  <a:pt x="6215" y="992"/>
                </a:lnTo>
                <a:lnTo>
                  <a:pt x="6217" y="1006"/>
                </a:lnTo>
                <a:lnTo>
                  <a:pt x="6211" y="1020"/>
                </a:lnTo>
                <a:lnTo>
                  <a:pt x="6201" y="1032"/>
                </a:lnTo>
                <a:lnTo>
                  <a:pt x="6181" y="1044"/>
                </a:lnTo>
                <a:lnTo>
                  <a:pt x="6179" y="1036"/>
                </a:lnTo>
                <a:lnTo>
                  <a:pt x="6177" y="1026"/>
                </a:lnTo>
                <a:lnTo>
                  <a:pt x="6177" y="1038"/>
                </a:lnTo>
                <a:lnTo>
                  <a:pt x="6175" y="1044"/>
                </a:lnTo>
                <a:lnTo>
                  <a:pt x="6169" y="1046"/>
                </a:lnTo>
                <a:lnTo>
                  <a:pt x="6159" y="1048"/>
                </a:lnTo>
                <a:lnTo>
                  <a:pt x="6145" y="1054"/>
                </a:lnTo>
                <a:lnTo>
                  <a:pt x="6139" y="1059"/>
                </a:lnTo>
                <a:lnTo>
                  <a:pt x="6131" y="1061"/>
                </a:lnTo>
                <a:lnTo>
                  <a:pt x="6123" y="1059"/>
                </a:lnTo>
                <a:lnTo>
                  <a:pt x="6118" y="1054"/>
                </a:lnTo>
                <a:lnTo>
                  <a:pt x="6119" y="1063"/>
                </a:lnTo>
                <a:lnTo>
                  <a:pt x="6112" y="1071"/>
                </a:lnTo>
                <a:lnTo>
                  <a:pt x="6100" y="1079"/>
                </a:lnTo>
                <a:lnTo>
                  <a:pt x="6084" y="1083"/>
                </a:lnTo>
                <a:lnTo>
                  <a:pt x="6070" y="1087"/>
                </a:lnTo>
                <a:lnTo>
                  <a:pt x="6062" y="1089"/>
                </a:lnTo>
                <a:lnTo>
                  <a:pt x="6050" y="1095"/>
                </a:lnTo>
                <a:lnTo>
                  <a:pt x="6038" y="1105"/>
                </a:lnTo>
                <a:lnTo>
                  <a:pt x="6028" y="1119"/>
                </a:lnTo>
                <a:lnTo>
                  <a:pt x="6020" y="1133"/>
                </a:lnTo>
                <a:lnTo>
                  <a:pt x="6008" y="1143"/>
                </a:lnTo>
                <a:lnTo>
                  <a:pt x="5997" y="1147"/>
                </a:lnTo>
                <a:lnTo>
                  <a:pt x="5983" y="1147"/>
                </a:lnTo>
                <a:lnTo>
                  <a:pt x="5989" y="1155"/>
                </a:lnTo>
                <a:lnTo>
                  <a:pt x="5987" y="1167"/>
                </a:lnTo>
                <a:lnTo>
                  <a:pt x="5979" y="1181"/>
                </a:lnTo>
                <a:lnTo>
                  <a:pt x="5967" y="1196"/>
                </a:lnTo>
                <a:lnTo>
                  <a:pt x="5955" y="1210"/>
                </a:lnTo>
                <a:lnTo>
                  <a:pt x="5945" y="1224"/>
                </a:lnTo>
                <a:lnTo>
                  <a:pt x="5939" y="1238"/>
                </a:lnTo>
                <a:lnTo>
                  <a:pt x="5939" y="1248"/>
                </a:lnTo>
                <a:lnTo>
                  <a:pt x="5947" y="1256"/>
                </a:lnTo>
                <a:lnTo>
                  <a:pt x="5961" y="1260"/>
                </a:lnTo>
                <a:lnTo>
                  <a:pt x="5971" y="1260"/>
                </a:lnTo>
                <a:lnTo>
                  <a:pt x="5977" y="1260"/>
                </a:lnTo>
                <a:lnTo>
                  <a:pt x="5983" y="1268"/>
                </a:lnTo>
                <a:lnTo>
                  <a:pt x="5985" y="1284"/>
                </a:lnTo>
                <a:lnTo>
                  <a:pt x="5991" y="1351"/>
                </a:lnTo>
                <a:lnTo>
                  <a:pt x="5983" y="1311"/>
                </a:lnTo>
                <a:lnTo>
                  <a:pt x="5979" y="1329"/>
                </a:lnTo>
                <a:lnTo>
                  <a:pt x="5983" y="1349"/>
                </a:lnTo>
                <a:lnTo>
                  <a:pt x="5985" y="1367"/>
                </a:lnTo>
                <a:lnTo>
                  <a:pt x="5981" y="1387"/>
                </a:lnTo>
                <a:lnTo>
                  <a:pt x="5973" y="1407"/>
                </a:lnTo>
                <a:lnTo>
                  <a:pt x="5967" y="1425"/>
                </a:lnTo>
                <a:lnTo>
                  <a:pt x="5959" y="1438"/>
                </a:lnTo>
                <a:lnTo>
                  <a:pt x="5953" y="1446"/>
                </a:lnTo>
                <a:lnTo>
                  <a:pt x="5951" y="1460"/>
                </a:lnTo>
                <a:lnTo>
                  <a:pt x="5949" y="1474"/>
                </a:lnTo>
                <a:lnTo>
                  <a:pt x="5947" y="1488"/>
                </a:lnTo>
                <a:lnTo>
                  <a:pt x="5943" y="1502"/>
                </a:lnTo>
                <a:lnTo>
                  <a:pt x="5937" y="1510"/>
                </a:lnTo>
                <a:lnTo>
                  <a:pt x="5925" y="1514"/>
                </a:lnTo>
                <a:lnTo>
                  <a:pt x="5923" y="1500"/>
                </a:lnTo>
                <a:lnTo>
                  <a:pt x="5923" y="1488"/>
                </a:lnTo>
                <a:lnTo>
                  <a:pt x="5923" y="1480"/>
                </a:lnTo>
                <a:lnTo>
                  <a:pt x="5919" y="1476"/>
                </a:lnTo>
                <a:lnTo>
                  <a:pt x="5911" y="1474"/>
                </a:lnTo>
                <a:lnTo>
                  <a:pt x="5897" y="1476"/>
                </a:lnTo>
                <a:lnTo>
                  <a:pt x="5885" y="1476"/>
                </a:lnTo>
                <a:lnTo>
                  <a:pt x="5872" y="1470"/>
                </a:lnTo>
                <a:lnTo>
                  <a:pt x="5858" y="1462"/>
                </a:lnTo>
                <a:lnTo>
                  <a:pt x="5846" y="1452"/>
                </a:lnTo>
                <a:lnTo>
                  <a:pt x="5838" y="1444"/>
                </a:lnTo>
                <a:lnTo>
                  <a:pt x="5832" y="1429"/>
                </a:lnTo>
                <a:lnTo>
                  <a:pt x="5834" y="1436"/>
                </a:lnTo>
                <a:lnTo>
                  <a:pt x="5844" y="1458"/>
                </a:lnTo>
                <a:lnTo>
                  <a:pt x="5858" y="1480"/>
                </a:lnTo>
                <a:lnTo>
                  <a:pt x="5874" y="1500"/>
                </a:lnTo>
                <a:lnTo>
                  <a:pt x="5891" y="1518"/>
                </a:lnTo>
                <a:lnTo>
                  <a:pt x="5905" y="1536"/>
                </a:lnTo>
                <a:lnTo>
                  <a:pt x="5915" y="1552"/>
                </a:lnTo>
                <a:lnTo>
                  <a:pt x="5919" y="1565"/>
                </a:lnTo>
                <a:lnTo>
                  <a:pt x="5913" y="1577"/>
                </a:lnTo>
                <a:lnTo>
                  <a:pt x="5919" y="1573"/>
                </a:lnTo>
                <a:lnTo>
                  <a:pt x="5923" y="1573"/>
                </a:lnTo>
                <a:lnTo>
                  <a:pt x="5927" y="1573"/>
                </a:lnTo>
                <a:lnTo>
                  <a:pt x="5931" y="1577"/>
                </a:lnTo>
                <a:lnTo>
                  <a:pt x="5933" y="1581"/>
                </a:lnTo>
                <a:lnTo>
                  <a:pt x="5935" y="1585"/>
                </a:lnTo>
                <a:lnTo>
                  <a:pt x="5935" y="1591"/>
                </a:lnTo>
                <a:lnTo>
                  <a:pt x="5937" y="1595"/>
                </a:lnTo>
                <a:lnTo>
                  <a:pt x="5937" y="1599"/>
                </a:lnTo>
                <a:lnTo>
                  <a:pt x="5935" y="1603"/>
                </a:lnTo>
                <a:lnTo>
                  <a:pt x="5935" y="1599"/>
                </a:lnTo>
                <a:lnTo>
                  <a:pt x="5933" y="1595"/>
                </a:lnTo>
                <a:lnTo>
                  <a:pt x="5931" y="1595"/>
                </a:lnTo>
                <a:lnTo>
                  <a:pt x="5931" y="1595"/>
                </a:lnTo>
                <a:lnTo>
                  <a:pt x="5931" y="1599"/>
                </a:lnTo>
                <a:lnTo>
                  <a:pt x="5931" y="1603"/>
                </a:lnTo>
                <a:lnTo>
                  <a:pt x="5929" y="1607"/>
                </a:lnTo>
                <a:lnTo>
                  <a:pt x="5929" y="1611"/>
                </a:lnTo>
                <a:lnTo>
                  <a:pt x="5929" y="1617"/>
                </a:lnTo>
                <a:lnTo>
                  <a:pt x="5929" y="1621"/>
                </a:lnTo>
                <a:lnTo>
                  <a:pt x="5927" y="1625"/>
                </a:lnTo>
                <a:lnTo>
                  <a:pt x="5925" y="1627"/>
                </a:lnTo>
                <a:lnTo>
                  <a:pt x="5923" y="1629"/>
                </a:lnTo>
                <a:lnTo>
                  <a:pt x="5921" y="1647"/>
                </a:lnTo>
                <a:lnTo>
                  <a:pt x="5913" y="1661"/>
                </a:lnTo>
                <a:lnTo>
                  <a:pt x="5901" y="1671"/>
                </a:lnTo>
                <a:lnTo>
                  <a:pt x="5887" y="1681"/>
                </a:lnTo>
                <a:lnTo>
                  <a:pt x="5872" y="1686"/>
                </a:lnTo>
                <a:lnTo>
                  <a:pt x="5856" y="1694"/>
                </a:lnTo>
                <a:lnTo>
                  <a:pt x="5860" y="1681"/>
                </a:lnTo>
                <a:lnTo>
                  <a:pt x="5866" y="1667"/>
                </a:lnTo>
                <a:lnTo>
                  <a:pt x="5854" y="1669"/>
                </a:lnTo>
                <a:lnTo>
                  <a:pt x="5842" y="1671"/>
                </a:lnTo>
                <a:lnTo>
                  <a:pt x="5840" y="1665"/>
                </a:lnTo>
                <a:lnTo>
                  <a:pt x="5840" y="1659"/>
                </a:lnTo>
                <a:lnTo>
                  <a:pt x="5844" y="1655"/>
                </a:lnTo>
                <a:lnTo>
                  <a:pt x="5848" y="1651"/>
                </a:lnTo>
                <a:lnTo>
                  <a:pt x="5842" y="1647"/>
                </a:lnTo>
                <a:lnTo>
                  <a:pt x="5832" y="1643"/>
                </a:lnTo>
                <a:lnTo>
                  <a:pt x="5822" y="1639"/>
                </a:lnTo>
                <a:lnTo>
                  <a:pt x="5812" y="1637"/>
                </a:lnTo>
                <a:lnTo>
                  <a:pt x="5804" y="1637"/>
                </a:lnTo>
                <a:lnTo>
                  <a:pt x="5800" y="1641"/>
                </a:lnTo>
                <a:lnTo>
                  <a:pt x="5800" y="1649"/>
                </a:lnTo>
                <a:lnTo>
                  <a:pt x="5790" y="1639"/>
                </a:lnTo>
                <a:lnTo>
                  <a:pt x="5786" y="1629"/>
                </a:lnTo>
                <a:lnTo>
                  <a:pt x="5790" y="1621"/>
                </a:lnTo>
                <a:lnTo>
                  <a:pt x="5796" y="1613"/>
                </a:lnTo>
                <a:lnTo>
                  <a:pt x="5806" y="1607"/>
                </a:lnTo>
                <a:lnTo>
                  <a:pt x="5814" y="1601"/>
                </a:lnTo>
                <a:lnTo>
                  <a:pt x="5818" y="1593"/>
                </a:lnTo>
                <a:lnTo>
                  <a:pt x="5810" y="1595"/>
                </a:lnTo>
                <a:lnTo>
                  <a:pt x="5800" y="1593"/>
                </a:lnTo>
                <a:lnTo>
                  <a:pt x="5790" y="1589"/>
                </a:lnTo>
                <a:lnTo>
                  <a:pt x="5782" y="1585"/>
                </a:lnTo>
                <a:lnTo>
                  <a:pt x="5776" y="1587"/>
                </a:lnTo>
                <a:lnTo>
                  <a:pt x="5774" y="1595"/>
                </a:lnTo>
                <a:lnTo>
                  <a:pt x="5772" y="1589"/>
                </a:lnTo>
                <a:lnTo>
                  <a:pt x="5770" y="1585"/>
                </a:lnTo>
                <a:lnTo>
                  <a:pt x="5770" y="1579"/>
                </a:lnTo>
                <a:lnTo>
                  <a:pt x="5772" y="1575"/>
                </a:lnTo>
                <a:lnTo>
                  <a:pt x="5776" y="1573"/>
                </a:lnTo>
                <a:lnTo>
                  <a:pt x="5780" y="1573"/>
                </a:lnTo>
                <a:lnTo>
                  <a:pt x="5784" y="1573"/>
                </a:lnTo>
                <a:lnTo>
                  <a:pt x="5790" y="1577"/>
                </a:lnTo>
                <a:lnTo>
                  <a:pt x="5788" y="1569"/>
                </a:lnTo>
                <a:lnTo>
                  <a:pt x="5786" y="1556"/>
                </a:lnTo>
                <a:lnTo>
                  <a:pt x="5782" y="1544"/>
                </a:lnTo>
                <a:lnTo>
                  <a:pt x="5778" y="1534"/>
                </a:lnTo>
                <a:lnTo>
                  <a:pt x="5774" y="1530"/>
                </a:lnTo>
                <a:lnTo>
                  <a:pt x="5770" y="1534"/>
                </a:lnTo>
                <a:lnTo>
                  <a:pt x="5762" y="1520"/>
                </a:lnTo>
                <a:lnTo>
                  <a:pt x="5762" y="1506"/>
                </a:lnTo>
                <a:lnTo>
                  <a:pt x="5770" y="1492"/>
                </a:lnTo>
                <a:lnTo>
                  <a:pt x="5782" y="1482"/>
                </a:lnTo>
                <a:lnTo>
                  <a:pt x="5794" y="1474"/>
                </a:lnTo>
                <a:lnTo>
                  <a:pt x="5788" y="1474"/>
                </a:lnTo>
                <a:lnTo>
                  <a:pt x="5784" y="1474"/>
                </a:lnTo>
                <a:lnTo>
                  <a:pt x="5782" y="1472"/>
                </a:lnTo>
                <a:lnTo>
                  <a:pt x="5782" y="1470"/>
                </a:lnTo>
                <a:lnTo>
                  <a:pt x="5782" y="1468"/>
                </a:lnTo>
                <a:lnTo>
                  <a:pt x="5784" y="1466"/>
                </a:lnTo>
                <a:lnTo>
                  <a:pt x="5788" y="1464"/>
                </a:lnTo>
                <a:lnTo>
                  <a:pt x="5790" y="1460"/>
                </a:lnTo>
                <a:lnTo>
                  <a:pt x="5790" y="1456"/>
                </a:lnTo>
                <a:lnTo>
                  <a:pt x="5792" y="1452"/>
                </a:lnTo>
                <a:lnTo>
                  <a:pt x="5790" y="1448"/>
                </a:lnTo>
                <a:lnTo>
                  <a:pt x="5788" y="1448"/>
                </a:lnTo>
                <a:lnTo>
                  <a:pt x="5778" y="1454"/>
                </a:lnTo>
                <a:lnTo>
                  <a:pt x="5766" y="1460"/>
                </a:lnTo>
                <a:lnTo>
                  <a:pt x="5753" y="1470"/>
                </a:lnTo>
                <a:lnTo>
                  <a:pt x="5745" y="1478"/>
                </a:lnTo>
                <a:lnTo>
                  <a:pt x="5743" y="1484"/>
                </a:lnTo>
                <a:lnTo>
                  <a:pt x="5741" y="1492"/>
                </a:lnTo>
                <a:lnTo>
                  <a:pt x="5737" y="1502"/>
                </a:lnTo>
                <a:lnTo>
                  <a:pt x="5735" y="1512"/>
                </a:lnTo>
                <a:lnTo>
                  <a:pt x="5735" y="1522"/>
                </a:lnTo>
                <a:lnTo>
                  <a:pt x="5741" y="1530"/>
                </a:lnTo>
                <a:lnTo>
                  <a:pt x="5745" y="1534"/>
                </a:lnTo>
                <a:lnTo>
                  <a:pt x="5749" y="1536"/>
                </a:lnTo>
                <a:lnTo>
                  <a:pt x="5751" y="1540"/>
                </a:lnTo>
                <a:lnTo>
                  <a:pt x="5753" y="1542"/>
                </a:lnTo>
                <a:lnTo>
                  <a:pt x="5751" y="1546"/>
                </a:lnTo>
                <a:lnTo>
                  <a:pt x="5747" y="1548"/>
                </a:lnTo>
                <a:lnTo>
                  <a:pt x="5743" y="1550"/>
                </a:lnTo>
                <a:lnTo>
                  <a:pt x="5735" y="1550"/>
                </a:lnTo>
                <a:lnTo>
                  <a:pt x="5745" y="1558"/>
                </a:lnTo>
                <a:lnTo>
                  <a:pt x="5749" y="1569"/>
                </a:lnTo>
                <a:lnTo>
                  <a:pt x="5751" y="1585"/>
                </a:lnTo>
                <a:lnTo>
                  <a:pt x="5749" y="1599"/>
                </a:lnTo>
                <a:lnTo>
                  <a:pt x="5747" y="1611"/>
                </a:lnTo>
                <a:lnTo>
                  <a:pt x="5743" y="1619"/>
                </a:lnTo>
                <a:lnTo>
                  <a:pt x="5737" y="1619"/>
                </a:lnTo>
                <a:lnTo>
                  <a:pt x="5731" y="1609"/>
                </a:lnTo>
                <a:lnTo>
                  <a:pt x="5739" y="1623"/>
                </a:lnTo>
                <a:lnTo>
                  <a:pt x="5753" y="1639"/>
                </a:lnTo>
                <a:lnTo>
                  <a:pt x="5768" y="1651"/>
                </a:lnTo>
                <a:lnTo>
                  <a:pt x="5782" y="1665"/>
                </a:lnTo>
                <a:lnTo>
                  <a:pt x="5792" y="1679"/>
                </a:lnTo>
                <a:lnTo>
                  <a:pt x="5792" y="1690"/>
                </a:lnTo>
                <a:lnTo>
                  <a:pt x="5782" y="1684"/>
                </a:lnTo>
                <a:lnTo>
                  <a:pt x="5770" y="1681"/>
                </a:lnTo>
                <a:lnTo>
                  <a:pt x="5756" y="1679"/>
                </a:lnTo>
                <a:lnTo>
                  <a:pt x="5745" y="1677"/>
                </a:lnTo>
                <a:lnTo>
                  <a:pt x="5733" y="1671"/>
                </a:lnTo>
                <a:lnTo>
                  <a:pt x="5727" y="1659"/>
                </a:lnTo>
                <a:lnTo>
                  <a:pt x="5725" y="1671"/>
                </a:lnTo>
                <a:lnTo>
                  <a:pt x="5723" y="1673"/>
                </a:lnTo>
                <a:lnTo>
                  <a:pt x="5717" y="1671"/>
                </a:lnTo>
                <a:lnTo>
                  <a:pt x="5711" y="1665"/>
                </a:lnTo>
                <a:lnTo>
                  <a:pt x="5705" y="1661"/>
                </a:lnTo>
                <a:lnTo>
                  <a:pt x="5697" y="1657"/>
                </a:lnTo>
                <a:lnTo>
                  <a:pt x="5689" y="1661"/>
                </a:lnTo>
                <a:lnTo>
                  <a:pt x="5681" y="1671"/>
                </a:lnTo>
                <a:lnTo>
                  <a:pt x="5673" y="1661"/>
                </a:lnTo>
                <a:lnTo>
                  <a:pt x="5671" y="1649"/>
                </a:lnTo>
                <a:lnTo>
                  <a:pt x="5675" y="1637"/>
                </a:lnTo>
                <a:lnTo>
                  <a:pt x="5679" y="1625"/>
                </a:lnTo>
                <a:lnTo>
                  <a:pt x="5675" y="1629"/>
                </a:lnTo>
                <a:lnTo>
                  <a:pt x="5671" y="1637"/>
                </a:lnTo>
                <a:lnTo>
                  <a:pt x="5665" y="1649"/>
                </a:lnTo>
                <a:lnTo>
                  <a:pt x="5661" y="1659"/>
                </a:lnTo>
                <a:lnTo>
                  <a:pt x="5661" y="1669"/>
                </a:lnTo>
                <a:lnTo>
                  <a:pt x="5665" y="1677"/>
                </a:lnTo>
                <a:lnTo>
                  <a:pt x="5677" y="1681"/>
                </a:lnTo>
                <a:lnTo>
                  <a:pt x="5687" y="1679"/>
                </a:lnTo>
                <a:lnTo>
                  <a:pt x="5695" y="1675"/>
                </a:lnTo>
                <a:lnTo>
                  <a:pt x="5699" y="1671"/>
                </a:lnTo>
                <a:lnTo>
                  <a:pt x="5703" y="1671"/>
                </a:lnTo>
                <a:lnTo>
                  <a:pt x="5707" y="1675"/>
                </a:lnTo>
                <a:lnTo>
                  <a:pt x="5717" y="1684"/>
                </a:lnTo>
                <a:lnTo>
                  <a:pt x="5725" y="1688"/>
                </a:lnTo>
                <a:lnTo>
                  <a:pt x="5739" y="1692"/>
                </a:lnTo>
                <a:lnTo>
                  <a:pt x="5754" y="1694"/>
                </a:lnTo>
                <a:lnTo>
                  <a:pt x="5772" y="1698"/>
                </a:lnTo>
                <a:lnTo>
                  <a:pt x="5790" y="1702"/>
                </a:lnTo>
                <a:lnTo>
                  <a:pt x="5804" y="1708"/>
                </a:lnTo>
                <a:lnTo>
                  <a:pt x="5814" y="1716"/>
                </a:lnTo>
                <a:lnTo>
                  <a:pt x="5816" y="1728"/>
                </a:lnTo>
                <a:lnTo>
                  <a:pt x="5812" y="1728"/>
                </a:lnTo>
                <a:lnTo>
                  <a:pt x="5808" y="1728"/>
                </a:lnTo>
                <a:lnTo>
                  <a:pt x="5808" y="1730"/>
                </a:lnTo>
                <a:lnTo>
                  <a:pt x="5808" y="1732"/>
                </a:lnTo>
                <a:lnTo>
                  <a:pt x="5808" y="1734"/>
                </a:lnTo>
                <a:lnTo>
                  <a:pt x="5810" y="1738"/>
                </a:lnTo>
                <a:lnTo>
                  <a:pt x="5812" y="1740"/>
                </a:lnTo>
                <a:lnTo>
                  <a:pt x="5814" y="1744"/>
                </a:lnTo>
                <a:lnTo>
                  <a:pt x="5814" y="1748"/>
                </a:lnTo>
                <a:lnTo>
                  <a:pt x="5814" y="1752"/>
                </a:lnTo>
                <a:lnTo>
                  <a:pt x="5812" y="1758"/>
                </a:lnTo>
                <a:lnTo>
                  <a:pt x="5806" y="1760"/>
                </a:lnTo>
                <a:lnTo>
                  <a:pt x="5796" y="1758"/>
                </a:lnTo>
                <a:lnTo>
                  <a:pt x="5786" y="1752"/>
                </a:lnTo>
                <a:lnTo>
                  <a:pt x="5774" y="1746"/>
                </a:lnTo>
                <a:lnTo>
                  <a:pt x="5766" y="1742"/>
                </a:lnTo>
                <a:lnTo>
                  <a:pt x="5762" y="1738"/>
                </a:lnTo>
                <a:lnTo>
                  <a:pt x="5770" y="1750"/>
                </a:lnTo>
                <a:lnTo>
                  <a:pt x="5784" y="1760"/>
                </a:lnTo>
                <a:lnTo>
                  <a:pt x="5798" y="1768"/>
                </a:lnTo>
                <a:lnTo>
                  <a:pt x="5814" y="1776"/>
                </a:lnTo>
                <a:lnTo>
                  <a:pt x="5826" y="1784"/>
                </a:lnTo>
                <a:lnTo>
                  <a:pt x="5834" y="1794"/>
                </a:lnTo>
                <a:lnTo>
                  <a:pt x="5834" y="1808"/>
                </a:lnTo>
                <a:lnTo>
                  <a:pt x="5828" y="1804"/>
                </a:lnTo>
                <a:lnTo>
                  <a:pt x="5824" y="1800"/>
                </a:lnTo>
                <a:lnTo>
                  <a:pt x="5816" y="1800"/>
                </a:lnTo>
                <a:lnTo>
                  <a:pt x="5810" y="1802"/>
                </a:lnTo>
                <a:lnTo>
                  <a:pt x="5816" y="1806"/>
                </a:lnTo>
                <a:lnTo>
                  <a:pt x="5818" y="1809"/>
                </a:lnTo>
                <a:lnTo>
                  <a:pt x="5820" y="1811"/>
                </a:lnTo>
                <a:lnTo>
                  <a:pt x="5820" y="1813"/>
                </a:lnTo>
                <a:lnTo>
                  <a:pt x="5818" y="1815"/>
                </a:lnTo>
                <a:lnTo>
                  <a:pt x="5814" y="1815"/>
                </a:lnTo>
                <a:lnTo>
                  <a:pt x="5810" y="1817"/>
                </a:lnTo>
                <a:lnTo>
                  <a:pt x="5806" y="1817"/>
                </a:lnTo>
                <a:lnTo>
                  <a:pt x="5802" y="1817"/>
                </a:lnTo>
                <a:lnTo>
                  <a:pt x="5798" y="1817"/>
                </a:lnTo>
                <a:lnTo>
                  <a:pt x="5796" y="1817"/>
                </a:lnTo>
                <a:lnTo>
                  <a:pt x="5794" y="1817"/>
                </a:lnTo>
                <a:lnTo>
                  <a:pt x="5792" y="1817"/>
                </a:lnTo>
                <a:lnTo>
                  <a:pt x="5798" y="1821"/>
                </a:lnTo>
                <a:lnTo>
                  <a:pt x="5808" y="1825"/>
                </a:lnTo>
                <a:lnTo>
                  <a:pt x="5820" y="1829"/>
                </a:lnTo>
                <a:lnTo>
                  <a:pt x="5832" y="1835"/>
                </a:lnTo>
                <a:lnTo>
                  <a:pt x="5840" y="1841"/>
                </a:lnTo>
                <a:lnTo>
                  <a:pt x="5846" y="1849"/>
                </a:lnTo>
                <a:lnTo>
                  <a:pt x="5842" y="1857"/>
                </a:lnTo>
                <a:lnTo>
                  <a:pt x="5830" y="1867"/>
                </a:lnTo>
                <a:lnTo>
                  <a:pt x="5820" y="1859"/>
                </a:lnTo>
                <a:lnTo>
                  <a:pt x="5806" y="1851"/>
                </a:lnTo>
                <a:lnTo>
                  <a:pt x="5790" y="1845"/>
                </a:lnTo>
                <a:lnTo>
                  <a:pt x="5776" y="1843"/>
                </a:lnTo>
                <a:lnTo>
                  <a:pt x="5784" y="1845"/>
                </a:lnTo>
                <a:lnTo>
                  <a:pt x="5798" y="1851"/>
                </a:lnTo>
                <a:lnTo>
                  <a:pt x="5814" y="1861"/>
                </a:lnTo>
                <a:lnTo>
                  <a:pt x="5830" y="1869"/>
                </a:lnTo>
                <a:lnTo>
                  <a:pt x="5844" y="1877"/>
                </a:lnTo>
                <a:lnTo>
                  <a:pt x="5852" y="1881"/>
                </a:lnTo>
                <a:lnTo>
                  <a:pt x="5848" y="1873"/>
                </a:lnTo>
                <a:lnTo>
                  <a:pt x="5852" y="1867"/>
                </a:lnTo>
                <a:lnTo>
                  <a:pt x="5862" y="1863"/>
                </a:lnTo>
                <a:lnTo>
                  <a:pt x="5872" y="1863"/>
                </a:lnTo>
                <a:lnTo>
                  <a:pt x="5881" y="1865"/>
                </a:lnTo>
                <a:lnTo>
                  <a:pt x="5889" y="1869"/>
                </a:lnTo>
                <a:lnTo>
                  <a:pt x="5903" y="1891"/>
                </a:lnTo>
                <a:lnTo>
                  <a:pt x="5917" y="1915"/>
                </a:lnTo>
                <a:lnTo>
                  <a:pt x="5911" y="1915"/>
                </a:lnTo>
                <a:lnTo>
                  <a:pt x="5907" y="1915"/>
                </a:lnTo>
                <a:lnTo>
                  <a:pt x="5907" y="1915"/>
                </a:lnTo>
                <a:lnTo>
                  <a:pt x="5907" y="1915"/>
                </a:lnTo>
                <a:lnTo>
                  <a:pt x="5909" y="1915"/>
                </a:lnTo>
                <a:lnTo>
                  <a:pt x="5911" y="1917"/>
                </a:lnTo>
                <a:lnTo>
                  <a:pt x="5911" y="1917"/>
                </a:lnTo>
                <a:lnTo>
                  <a:pt x="5911" y="1917"/>
                </a:lnTo>
                <a:lnTo>
                  <a:pt x="5911" y="1917"/>
                </a:lnTo>
                <a:lnTo>
                  <a:pt x="5907" y="1917"/>
                </a:lnTo>
                <a:lnTo>
                  <a:pt x="5901" y="1917"/>
                </a:lnTo>
                <a:lnTo>
                  <a:pt x="5903" y="1911"/>
                </a:lnTo>
                <a:lnTo>
                  <a:pt x="5903" y="1905"/>
                </a:lnTo>
                <a:lnTo>
                  <a:pt x="5899" y="1901"/>
                </a:lnTo>
                <a:lnTo>
                  <a:pt x="5897" y="1897"/>
                </a:lnTo>
                <a:lnTo>
                  <a:pt x="5897" y="1903"/>
                </a:lnTo>
                <a:lnTo>
                  <a:pt x="5895" y="1907"/>
                </a:lnTo>
                <a:lnTo>
                  <a:pt x="5895" y="1909"/>
                </a:lnTo>
                <a:lnTo>
                  <a:pt x="5893" y="1913"/>
                </a:lnTo>
                <a:lnTo>
                  <a:pt x="5893" y="1917"/>
                </a:lnTo>
                <a:lnTo>
                  <a:pt x="5891" y="1915"/>
                </a:lnTo>
                <a:lnTo>
                  <a:pt x="5889" y="1915"/>
                </a:lnTo>
                <a:lnTo>
                  <a:pt x="5899" y="1929"/>
                </a:lnTo>
                <a:lnTo>
                  <a:pt x="5911" y="1940"/>
                </a:lnTo>
                <a:lnTo>
                  <a:pt x="5923" y="1954"/>
                </a:lnTo>
                <a:lnTo>
                  <a:pt x="5933" y="1968"/>
                </a:lnTo>
                <a:lnTo>
                  <a:pt x="5937" y="1984"/>
                </a:lnTo>
                <a:lnTo>
                  <a:pt x="5925" y="1968"/>
                </a:lnTo>
                <a:lnTo>
                  <a:pt x="5913" y="1960"/>
                </a:lnTo>
                <a:lnTo>
                  <a:pt x="5899" y="1962"/>
                </a:lnTo>
                <a:lnTo>
                  <a:pt x="5881" y="1966"/>
                </a:lnTo>
                <a:lnTo>
                  <a:pt x="5893" y="1970"/>
                </a:lnTo>
                <a:lnTo>
                  <a:pt x="5897" y="1978"/>
                </a:lnTo>
                <a:lnTo>
                  <a:pt x="5893" y="1986"/>
                </a:lnTo>
                <a:lnTo>
                  <a:pt x="5883" y="1994"/>
                </a:lnTo>
                <a:lnTo>
                  <a:pt x="5872" y="2004"/>
                </a:lnTo>
                <a:lnTo>
                  <a:pt x="5858" y="2012"/>
                </a:lnTo>
                <a:lnTo>
                  <a:pt x="5844" y="2016"/>
                </a:lnTo>
                <a:lnTo>
                  <a:pt x="5834" y="2016"/>
                </a:lnTo>
                <a:lnTo>
                  <a:pt x="5830" y="2012"/>
                </a:lnTo>
                <a:lnTo>
                  <a:pt x="5836" y="2034"/>
                </a:lnTo>
                <a:lnTo>
                  <a:pt x="5850" y="2032"/>
                </a:lnTo>
                <a:lnTo>
                  <a:pt x="5864" y="2028"/>
                </a:lnTo>
                <a:lnTo>
                  <a:pt x="5879" y="2022"/>
                </a:lnTo>
                <a:lnTo>
                  <a:pt x="5893" y="2018"/>
                </a:lnTo>
                <a:lnTo>
                  <a:pt x="5905" y="2018"/>
                </a:lnTo>
                <a:lnTo>
                  <a:pt x="5915" y="2020"/>
                </a:lnTo>
                <a:lnTo>
                  <a:pt x="5923" y="2026"/>
                </a:lnTo>
                <a:lnTo>
                  <a:pt x="5925" y="2040"/>
                </a:lnTo>
                <a:lnTo>
                  <a:pt x="5921" y="2059"/>
                </a:lnTo>
                <a:lnTo>
                  <a:pt x="5923" y="2056"/>
                </a:lnTo>
                <a:lnTo>
                  <a:pt x="5929" y="2044"/>
                </a:lnTo>
                <a:lnTo>
                  <a:pt x="5933" y="2032"/>
                </a:lnTo>
                <a:lnTo>
                  <a:pt x="5937" y="2018"/>
                </a:lnTo>
                <a:lnTo>
                  <a:pt x="5941" y="2008"/>
                </a:lnTo>
                <a:lnTo>
                  <a:pt x="5943" y="2004"/>
                </a:lnTo>
                <a:lnTo>
                  <a:pt x="5957" y="2018"/>
                </a:lnTo>
                <a:lnTo>
                  <a:pt x="5963" y="2034"/>
                </a:lnTo>
                <a:lnTo>
                  <a:pt x="5963" y="2050"/>
                </a:lnTo>
                <a:lnTo>
                  <a:pt x="5955" y="2067"/>
                </a:lnTo>
                <a:lnTo>
                  <a:pt x="5945" y="2081"/>
                </a:lnTo>
                <a:lnTo>
                  <a:pt x="5933" y="2095"/>
                </a:lnTo>
                <a:lnTo>
                  <a:pt x="5919" y="2105"/>
                </a:lnTo>
                <a:lnTo>
                  <a:pt x="5907" y="2109"/>
                </a:lnTo>
                <a:lnTo>
                  <a:pt x="5895" y="2107"/>
                </a:lnTo>
                <a:lnTo>
                  <a:pt x="5889" y="2099"/>
                </a:lnTo>
                <a:lnTo>
                  <a:pt x="5883" y="2107"/>
                </a:lnTo>
                <a:lnTo>
                  <a:pt x="5874" y="2111"/>
                </a:lnTo>
                <a:lnTo>
                  <a:pt x="5858" y="2113"/>
                </a:lnTo>
                <a:lnTo>
                  <a:pt x="5840" y="2111"/>
                </a:lnTo>
                <a:lnTo>
                  <a:pt x="5824" y="2111"/>
                </a:lnTo>
                <a:lnTo>
                  <a:pt x="5810" y="2111"/>
                </a:lnTo>
                <a:lnTo>
                  <a:pt x="5828" y="2121"/>
                </a:lnTo>
                <a:lnTo>
                  <a:pt x="5850" y="2125"/>
                </a:lnTo>
                <a:lnTo>
                  <a:pt x="5870" y="2127"/>
                </a:lnTo>
                <a:lnTo>
                  <a:pt x="5889" y="2133"/>
                </a:lnTo>
                <a:lnTo>
                  <a:pt x="5885" y="2141"/>
                </a:lnTo>
                <a:lnTo>
                  <a:pt x="5879" y="2149"/>
                </a:lnTo>
                <a:lnTo>
                  <a:pt x="5874" y="2155"/>
                </a:lnTo>
                <a:lnTo>
                  <a:pt x="5879" y="2155"/>
                </a:lnTo>
                <a:lnTo>
                  <a:pt x="5883" y="2157"/>
                </a:lnTo>
                <a:lnTo>
                  <a:pt x="5885" y="2159"/>
                </a:lnTo>
                <a:lnTo>
                  <a:pt x="5885" y="2163"/>
                </a:lnTo>
                <a:lnTo>
                  <a:pt x="5883" y="2167"/>
                </a:lnTo>
                <a:lnTo>
                  <a:pt x="5881" y="2171"/>
                </a:lnTo>
                <a:lnTo>
                  <a:pt x="5877" y="2175"/>
                </a:lnTo>
                <a:lnTo>
                  <a:pt x="5874" y="2179"/>
                </a:lnTo>
                <a:lnTo>
                  <a:pt x="5870" y="2181"/>
                </a:lnTo>
                <a:lnTo>
                  <a:pt x="5866" y="2183"/>
                </a:lnTo>
                <a:lnTo>
                  <a:pt x="5862" y="2184"/>
                </a:lnTo>
                <a:lnTo>
                  <a:pt x="5840" y="2179"/>
                </a:lnTo>
                <a:lnTo>
                  <a:pt x="5820" y="2171"/>
                </a:lnTo>
                <a:lnTo>
                  <a:pt x="5832" y="2183"/>
                </a:lnTo>
                <a:lnTo>
                  <a:pt x="5844" y="2188"/>
                </a:lnTo>
                <a:lnTo>
                  <a:pt x="5854" y="2188"/>
                </a:lnTo>
                <a:lnTo>
                  <a:pt x="5864" y="2186"/>
                </a:lnTo>
                <a:lnTo>
                  <a:pt x="5874" y="2183"/>
                </a:lnTo>
                <a:lnTo>
                  <a:pt x="5883" y="2183"/>
                </a:lnTo>
                <a:lnTo>
                  <a:pt x="5895" y="2184"/>
                </a:lnTo>
                <a:lnTo>
                  <a:pt x="5893" y="2181"/>
                </a:lnTo>
                <a:lnTo>
                  <a:pt x="5893" y="2179"/>
                </a:lnTo>
                <a:lnTo>
                  <a:pt x="5893" y="2177"/>
                </a:lnTo>
                <a:lnTo>
                  <a:pt x="5893" y="2175"/>
                </a:lnTo>
                <a:lnTo>
                  <a:pt x="5895" y="2175"/>
                </a:lnTo>
                <a:lnTo>
                  <a:pt x="5897" y="2173"/>
                </a:lnTo>
                <a:lnTo>
                  <a:pt x="5899" y="2171"/>
                </a:lnTo>
                <a:lnTo>
                  <a:pt x="5899" y="2169"/>
                </a:lnTo>
                <a:lnTo>
                  <a:pt x="5901" y="2163"/>
                </a:lnTo>
                <a:lnTo>
                  <a:pt x="5903" y="2169"/>
                </a:lnTo>
                <a:lnTo>
                  <a:pt x="5903" y="2177"/>
                </a:lnTo>
                <a:lnTo>
                  <a:pt x="5903" y="2183"/>
                </a:lnTo>
                <a:lnTo>
                  <a:pt x="5905" y="2183"/>
                </a:lnTo>
                <a:lnTo>
                  <a:pt x="5907" y="2181"/>
                </a:lnTo>
                <a:lnTo>
                  <a:pt x="5911" y="2179"/>
                </a:lnTo>
                <a:lnTo>
                  <a:pt x="5913" y="2177"/>
                </a:lnTo>
                <a:lnTo>
                  <a:pt x="5917" y="2175"/>
                </a:lnTo>
                <a:lnTo>
                  <a:pt x="5921" y="2173"/>
                </a:lnTo>
                <a:lnTo>
                  <a:pt x="5923" y="2173"/>
                </a:lnTo>
                <a:lnTo>
                  <a:pt x="5925" y="2173"/>
                </a:lnTo>
                <a:lnTo>
                  <a:pt x="5925" y="2186"/>
                </a:lnTo>
                <a:lnTo>
                  <a:pt x="5921" y="2198"/>
                </a:lnTo>
                <a:lnTo>
                  <a:pt x="5911" y="2204"/>
                </a:lnTo>
                <a:lnTo>
                  <a:pt x="5901" y="2210"/>
                </a:lnTo>
                <a:lnTo>
                  <a:pt x="5893" y="2216"/>
                </a:lnTo>
                <a:lnTo>
                  <a:pt x="5887" y="2222"/>
                </a:lnTo>
                <a:lnTo>
                  <a:pt x="5881" y="2216"/>
                </a:lnTo>
                <a:lnTo>
                  <a:pt x="5872" y="2218"/>
                </a:lnTo>
                <a:lnTo>
                  <a:pt x="5862" y="2224"/>
                </a:lnTo>
                <a:lnTo>
                  <a:pt x="5850" y="2234"/>
                </a:lnTo>
                <a:lnTo>
                  <a:pt x="5838" y="2244"/>
                </a:lnTo>
                <a:lnTo>
                  <a:pt x="5826" y="2252"/>
                </a:lnTo>
                <a:lnTo>
                  <a:pt x="5816" y="2260"/>
                </a:lnTo>
                <a:lnTo>
                  <a:pt x="5808" y="2260"/>
                </a:lnTo>
                <a:lnTo>
                  <a:pt x="5802" y="2264"/>
                </a:lnTo>
                <a:lnTo>
                  <a:pt x="5792" y="2274"/>
                </a:lnTo>
                <a:lnTo>
                  <a:pt x="5784" y="2288"/>
                </a:lnTo>
                <a:lnTo>
                  <a:pt x="5774" y="2306"/>
                </a:lnTo>
                <a:lnTo>
                  <a:pt x="5768" y="2319"/>
                </a:lnTo>
                <a:lnTo>
                  <a:pt x="5762" y="2331"/>
                </a:lnTo>
                <a:lnTo>
                  <a:pt x="5760" y="2339"/>
                </a:lnTo>
                <a:lnTo>
                  <a:pt x="5756" y="2343"/>
                </a:lnTo>
                <a:lnTo>
                  <a:pt x="5751" y="2347"/>
                </a:lnTo>
                <a:lnTo>
                  <a:pt x="5743" y="2347"/>
                </a:lnTo>
                <a:lnTo>
                  <a:pt x="5751" y="2363"/>
                </a:lnTo>
                <a:lnTo>
                  <a:pt x="5751" y="2379"/>
                </a:lnTo>
                <a:lnTo>
                  <a:pt x="5743" y="2389"/>
                </a:lnTo>
                <a:lnTo>
                  <a:pt x="5729" y="2397"/>
                </a:lnTo>
                <a:lnTo>
                  <a:pt x="5715" y="2401"/>
                </a:lnTo>
                <a:lnTo>
                  <a:pt x="5699" y="2405"/>
                </a:lnTo>
                <a:lnTo>
                  <a:pt x="5687" y="2411"/>
                </a:lnTo>
                <a:lnTo>
                  <a:pt x="5683" y="2413"/>
                </a:lnTo>
                <a:lnTo>
                  <a:pt x="5679" y="2415"/>
                </a:lnTo>
                <a:lnTo>
                  <a:pt x="5675" y="2417"/>
                </a:lnTo>
                <a:lnTo>
                  <a:pt x="5673" y="2419"/>
                </a:lnTo>
                <a:lnTo>
                  <a:pt x="5671" y="2421"/>
                </a:lnTo>
                <a:lnTo>
                  <a:pt x="5669" y="2425"/>
                </a:lnTo>
                <a:lnTo>
                  <a:pt x="5665" y="2429"/>
                </a:lnTo>
                <a:lnTo>
                  <a:pt x="5661" y="2434"/>
                </a:lnTo>
                <a:lnTo>
                  <a:pt x="5651" y="2446"/>
                </a:lnTo>
                <a:lnTo>
                  <a:pt x="5643" y="2466"/>
                </a:lnTo>
                <a:lnTo>
                  <a:pt x="5635" y="2490"/>
                </a:lnTo>
                <a:lnTo>
                  <a:pt x="5628" y="2512"/>
                </a:lnTo>
                <a:lnTo>
                  <a:pt x="5620" y="2532"/>
                </a:lnTo>
                <a:lnTo>
                  <a:pt x="5612" y="2546"/>
                </a:lnTo>
                <a:lnTo>
                  <a:pt x="5604" y="2550"/>
                </a:lnTo>
                <a:lnTo>
                  <a:pt x="5612" y="2556"/>
                </a:lnTo>
                <a:lnTo>
                  <a:pt x="5610" y="2561"/>
                </a:lnTo>
                <a:lnTo>
                  <a:pt x="5600" y="2567"/>
                </a:lnTo>
                <a:lnTo>
                  <a:pt x="5590" y="2573"/>
                </a:lnTo>
                <a:lnTo>
                  <a:pt x="5582" y="2579"/>
                </a:lnTo>
                <a:lnTo>
                  <a:pt x="5578" y="2585"/>
                </a:lnTo>
                <a:lnTo>
                  <a:pt x="5580" y="2599"/>
                </a:lnTo>
                <a:lnTo>
                  <a:pt x="5574" y="2607"/>
                </a:lnTo>
                <a:lnTo>
                  <a:pt x="5566" y="2613"/>
                </a:lnTo>
                <a:lnTo>
                  <a:pt x="5556" y="2615"/>
                </a:lnTo>
                <a:lnTo>
                  <a:pt x="5544" y="2615"/>
                </a:lnTo>
                <a:lnTo>
                  <a:pt x="5536" y="2613"/>
                </a:lnTo>
                <a:lnTo>
                  <a:pt x="5536" y="2619"/>
                </a:lnTo>
                <a:lnTo>
                  <a:pt x="5540" y="2625"/>
                </a:lnTo>
                <a:lnTo>
                  <a:pt x="5544" y="2629"/>
                </a:lnTo>
                <a:lnTo>
                  <a:pt x="5550" y="2631"/>
                </a:lnTo>
                <a:lnTo>
                  <a:pt x="5544" y="2643"/>
                </a:lnTo>
                <a:lnTo>
                  <a:pt x="5534" y="2655"/>
                </a:lnTo>
                <a:lnTo>
                  <a:pt x="5520" y="2661"/>
                </a:lnTo>
                <a:lnTo>
                  <a:pt x="5507" y="2659"/>
                </a:lnTo>
                <a:lnTo>
                  <a:pt x="5507" y="2665"/>
                </a:lnTo>
                <a:lnTo>
                  <a:pt x="5505" y="2675"/>
                </a:lnTo>
                <a:lnTo>
                  <a:pt x="5499" y="2686"/>
                </a:lnTo>
                <a:lnTo>
                  <a:pt x="5493" y="2698"/>
                </a:lnTo>
                <a:lnTo>
                  <a:pt x="5483" y="2708"/>
                </a:lnTo>
                <a:lnTo>
                  <a:pt x="5475" y="2714"/>
                </a:lnTo>
                <a:lnTo>
                  <a:pt x="5467" y="2716"/>
                </a:lnTo>
                <a:lnTo>
                  <a:pt x="5461" y="2710"/>
                </a:lnTo>
                <a:lnTo>
                  <a:pt x="5455" y="2696"/>
                </a:lnTo>
                <a:lnTo>
                  <a:pt x="5457" y="2706"/>
                </a:lnTo>
                <a:lnTo>
                  <a:pt x="5455" y="2716"/>
                </a:lnTo>
                <a:lnTo>
                  <a:pt x="5453" y="2730"/>
                </a:lnTo>
                <a:lnTo>
                  <a:pt x="5451" y="2738"/>
                </a:lnTo>
                <a:lnTo>
                  <a:pt x="5449" y="2742"/>
                </a:lnTo>
                <a:lnTo>
                  <a:pt x="5449" y="2736"/>
                </a:lnTo>
                <a:lnTo>
                  <a:pt x="5447" y="2744"/>
                </a:lnTo>
                <a:lnTo>
                  <a:pt x="5445" y="2756"/>
                </a:lnTo>
                <a:lnTo>
                  <a:pt x="5443" y="2770"/>
                </a:lnTo>
                <a:lnTo>
                  <a:pt x="5441" y="2782"/>
                </a:lnTo>
                <a:lnTo>
                  <a:pt x="5435" y="2792"/>
                </a:lnTo>
                <a:lnTo>
                  <a:pt x="5427" y="2796"/>
                </a:lnTo>
                <a:lnTo>
                  <a:pt x="5415" y="2792"/>
                </a:lnTo>
                <a:lnTo>
                  <a:pt x="5415" y="2800"/>
                </a:lnTo>
                <a:lnTo>
                  <a:pt x="5413" y="2810"/>
                </a:lnTo>
                <a:lnTo>
                  <a:pt x="5411" y="2819"/>
                </a:lnTo>
                <a:lnTo>
                  <a:pt x="5409" y="2827"/>
                </a:lnTo>
                <a:lnTo>
                  <a:pt x="5413" y="2831"/>
                </a:lnTo>
                <a:lnTo>
                  <a:pt x="5419" y="2829"/>
                </a:lnTo>
                <a:lnTo>
                  <a:pt x="5419" y="2839"/>
                </a:lnTo>
                <a:lnTo>
                  <a:pt x="5415" y="2853"/>
                </a:lnTo>
                <a:lnTo>
                  <a:pt x="5411" y="2871"/>
                </a:lnTo>
                <a:lnTo>
                  <a:pt x="5405" y="2889"/>
                </a:lnTo>
                <a:lnTo>
                  <a:pt x="5399" y="2905"/>
                </a:lnTo>
                <a:lnTo>
                  <a:pt x="5397" y="2917"/>
                </a:lnTo>
                <a:lnTo>
                  <a:pt x="5397" y="2925"/>
                </a:lnTo>
                <a:lnTo>
                  <a:pt x="5403" y="2927"/>
                </a:lnTo>
                <a:lnTo>
                  <a:pt x="5401" y="2938"/>
                </a:lnTo>
                <a:lnTo>
                  <a:pt x="5399" y="2954"/>
                </a:lnTo>
                <a:lnTo>
                  <a:pt x="5399" y="2972"/>
                </a:lnTo>
                <a:lnTo>
                  <a:pt x="5395" y="2986"/>
                </a:lnTo>
                <a:lnTo>
                  <a:pt x="5388" y="2992"/>
                </a:lnTo>
                <a:lnTo>
                  <a:pt x="5395" y="2994"/>
                </a:lnTo>
                <a:lnTo>
                  <a:pt x="5401" y="2996"/>
                </a:lnTo>
                <a:lnTo>
                  <a:pt x="5405" y="2998"/>
                </a:lnTo>
                <a:lnTo>
                  <a:pt x="5407" y="3000"/>
                </a:lnTo>
                <a:lnTo>
                  <a:pt x="5409" y="3004"/>
                </a:lnTo>
                <a:lnTo>
                  <a:pt x="5409" y="3008"/>
                </a:lnTo>
                <a:lnTo>
                  <a:pt x="5409" y="3010"/>
                </a:lnTo>
                <a:lnTo>
                  <a:pt x="5407" y="3010"/>
                </a:lnTo>
                <a:lnTo>
                  <a:pt x="5405" y="3010"/>
                </a:lnTo>
                <a:lnTo>
                  <a:pt x="5403" y="3008"/>
                </a:lnTo>
                <a:lnTo>
                  <a:pt x="5433" y="3069"/>
                </a:lnTo>
                <a:lnTo>
                  <a:pt x="5463" y="3129"/>
                </a:lnTo>
                <a:lnTo>
                  <a:pt x="5469" y="3139"/>
                </a:lnTo>
                <a:lnTo>
                  <a:pt x="5477" y="3155"/>
                </a:lnTo>
                <a:lnTo>
                  <a:pt x="5489" y="3175"/>
                </a:lnTo>
                <a:lnTo>
                  <a:pt x="5503" y="3196"/>
                </a:lnTo>
                <a:lnTo>
                  <a:pt x="5516" y="3218"/>
                </a:lnTo>
                <a:lnTo>
                  <a:pt x="5528" y="3240"/>
                </a:lnTo>
                <a:lnTo>
                  <a:pt x="5538" y="3258"/>
                </a:lnTo>
                <a:lnTo>
                  <a:pt x="5546" y="3270"/>
                </a:lnTo>
                <a:lnTo>
                  <a:pt x="5550" y="3274"/>
                </a:lnTo>
                <a:lnTo>
                  <a:pt x="5570" y="3321"/>
                </a:lnTo>
                <a:lnTo>
                  <a:pt x="5598" y="3365"/>
                </a:lnTo>
                <a:lnTo>
                  <a:pt x="5630" y="3407"/>
                </a:lnTo>
                <a:lnTo>
                  <a:pt x="5639" y="3419"/>
                </a:lnTo>
                <a:lnTo>
                  <a:pt x="5651" y="3435"/>
                </a:lnTo>
                <a:lnTo>
                  <a:pt x="5665" y="3452"/>
                </a:lnTo>
                <a:lnTo>
                  <a:pt x="5675" y="3470"/>
                </a:lnTo>
                <a:lnTo>
                  <a:pt x="5683" y="3488"/>
                </a:lnTo>
                <a:lnTo>
                  <a:pt x="5681" y="3504"/>
                </a:lnTo>
                <a:lnTo>
                  <a:pt x="5697" y="3506"/>
                </a:lnTo>
                <a:lnTo>
                  <a:pt x="5709" y="3518"/>
                </a:lnTo>
                <a:lnTo>
                  <a:pt x="5721" y="3536"/>
                </a:lnTo>
                <a:lnTo>
                  <a:pt x="5729" y="3562"/>
                </a:lnTo>
                <a:lnTo>
                  <a:pt x="5735" y="3589"/>
                </a:lnTo>
                <a:lnTo>
                  <a:pt x="5739" y="3619"/>
                </a:lnTo>
                <a:lnTo>
                  <a:pt x="5743" y="3649"/>
                </a:lnTo>
                <a:lnTo>
                  <a:pt x="5745" y="3675"/>
                </a:lnTo>
                <a:lnTo>
                  <a:pt x="5745" y="3696"/>
                </a:lnTo>
                <a:lnTo>
                  <a:pt x="5745" y="3710"/>
                </a:lnTo>
                <a:lnTo>
                  <a:pt x="5741" y="3708"/>
                </a:lnTo>
                <a:lnTo>
                  <a:pt x="5737" y="3718"/>
                </a:lnTo>
                <a:lnTo>
                  <a:pt x="5733" y="3734"/>
                </a:lnTo>
                <a:lnTo>
                  <a:pt x="5729" y="3756"/>
                </a:lnTo>
                <a:lnTo>
                  <a:pt x="5725" y="3778"/>
                </a:lnTo>
                <a:lnTo>
                  <a:pt x="5723" y="3798"/>
                </a:lnTo>
                <a:lnTo>
                  <a:pt x="5719" y="3812"/>
                </a:lnTo>
                <a:lnTo>
                  <a:pt x="5717" y="3815"/>
                </a:lnTo>
                <a:lnTo>
                  <a:pt x="5711" y="3815"/>
                </a:lnTo>
                <a:lnTo>
                  <a:pt x="5697" y="3819"/>
                </a:lnTo>
                <a:lnTo>
                  <a:pt x="5681" y="3825"/>
                </a:lnTo>
                <a:lnTo>
                  <a:pt x="5665" y="3831"/>
                </a:lnTo>
                <a:lnTo>
                  <a:pt x="5651" y="3839"/>
                </a:lnTo>
                <a:lnTo>
                  <a:pt x="5643" y="3843"/>
                </a:lnTo>
                <a:lnTo>
                  <a:pt x="5637" y="3845"/>
                </a:lnTo>
                <a:lnTo>
                  <a:pt x="5632" y="3845"/>
                </a:lnTo>
                <a:lnTo>
                  <a:pt x="5628" y="3845"/>
                </a:lnTo>
                <a:lnTo>
                  <a:pt x="5624" y="3841"/>
                </a:lnTo>
                <a:lnTo>
                  <a:pt x="5620" y="3839"/>
                </a:lnTo>
                <a:lnTo>
                  <a:pt x="5618" y="3835"/>
                </a:lnTo>
                <a:lnTo>
                  <a:pt x="5618" y="3831"/>
                </a:lnTo>
                <a:lnTo>
                  <a:pt x="5618" y="3827"/>
                </a:lnTo>
                <a:lnTo>
                  <a:pt x="5618" y="3823"/>
                </a:lnTo>
                <a:lnTo>
                  <a:pt x="5622" y="3821"/>
                </a:lnTo>
                <a:lnTo>
                  <a:pt x="5626" y="3821"/>
                </a:lnTo>
                <a:lnTo>
                  <a:pt x="5630" y="3823"/>
                </a:lnTo>
                <a:lnTo>
                  <a:pt x="5622" y="3815"/>
                </a:lnTo>
                <a:lnTo>
                  <a:pt x="5612" y="3804"/>
                </a:lnTo>
                <a:lnTo>
                  <a:pt x="5604" y="3790"/>
                </a:lnTo>
                <a:lnTo>
                  <a:pt x="5598" y="3780"/>
                </a:lnTo>
                <a:lnTo>
                  <a:pt x="5586" y="3766"/>
                </a:lnTo>
                <a:lnTo>
                  <a:pt x="5574" y="3752"/>
                </a:lnTo>
                <a:lnTo>
                  <a:pt x="5560" y="3742"/>
                </a:lnTo>
                <a:lnTo>
                  <a:pt x="5512" y="3736"/>
                </a:lnTo>
                <a:lnTo>
                  <a:pt x="5516" y="3730"/>
                </a:lnTo>
                <a:lnTo>
                  <a:pt x="5512" y="3722"/>
                </a:lnTo>
                <a:lnTo>
                  <a:pt x="5503" y="3710"/>
                </a:lnTo>
                <a:lnTo>
                  <a:pt x="5493" y="3696"/>
                </a:lnTo>
                <a:lnTo>
                  <a:pt x="5483" y="3685"/>
                </a:lnTo>
                <a:lnTo>
                  <a:pt x="5473" y="3673"/>
                </a:lnTo>
                <a:lnTo>
                  <a:pt x="5467" y="3661"/>
                </a:lnTo>
                <a:lnTo>
                  <a:pt x="5465" y="3655"/>
                </a:lnTo>
                <a:lnTo>
                  <a:pt x="5463" y="3659"/>
                </a:lnTo>
                <a:lnTo>
                  <a:pt x="5461" y="3661"/>
                </a:lnTo>
                <a:lnTo>
                  <a:pt x="5457" y="3661"/>
                </a:lnTo>
                <a:lnTo>
                  <a:pt x="5455" y="3657"/>
                </a:lnTo>
                <a:lnTo>
                  <a:pt x="5453" y="3653"/>
                </a:lnTo>
                <a:lnTo>
                  <a:pt x="5451" y="3649"/>
                </a:lnTo>
                <a:lnTo>
                  <a:pt x="5449" y="3643"/>
                </a:lnTo>
                <a:lnTo>
                  <a:pt x="5449" y="3637"/>
                </a:lnTo>
                <a:lnTo>
                  <a:pt x="5447" y="3631"/>
                </a:lnTo>
                <a:lnTo>
                  <a:pt x="5447" y="3627"/>
                </a:lnTo>
                <a:lnTo>
                  <a:pt x="5447" y="3625"/>
                </a:lnTo>
                <a:lnTo>
                  <a:pt x="5445" y="3623"/>
                </a:lnTo>
                <a:lnTo>
                  <a:pt x="5443" y="3609"/>
                </a:lnTo>
                <a:lnTo>
                  <a:pt x="5437" y="3601"/>
                </a:lnTo>
                <a:lnTo>
                  <a:pt x="5431" y="3599"/>
                </a:lnTo>
                <a:lnTo>
                  <a:pt x="5423" y="3597"/>
                </a:lnTo>
                <a:lnTo>
                  <a:pt x="5409" y="3591"/>
                </a:lnTo>
                <a:lnTo>
                  <a:pt x="5417" y="3595"/>
                </a:lnTo>
                <a:lnTo>
                  <a:pt x="5423" y="3601"/>
                </a:lnTo>
                <a:lnTo>
                  <a:pt x="5427" y="3609"/>
                </a:lnTo>
                <a:lnTo>
                  <a:pt x="5429" y="3617"/>
                </a:lnTo>
                <a:lnTo>
                  <a:pt x="5409" y="3613"/>
                </a:lnTo>
                <a:lnTo>
                  <a:pt x="5395" y="3601"/>
                </a:lnTo>
                <a:lnTo>
                  <a:pt x="5382" y="3587"/>
                </a:lnTo>
                <a:lnTo>
                  <a:pt x="5372" y="3569"/>
                </a:lnTo>
                <a:lnTo>
                  <a:pt x="5358" y="3552"/>
                </a:lnTo>
                <a:lnTo>
                  <a:pt x="5342" y="3536"/>
                </a:lnTo>
                <a:lnTo>
                  <a:pt x="5328" y="3520"/>
                </a:lnTo>
                <a:lnTo>
                  <a:pt x="5332" y="3518"/>
                </a:lnTo>
                <a:lnTo>
                  <a:pt x="5340" y="3510"/>
                </a:lnTo>
                <a:lnTo>
                  <a:pt x="5348" y="3498"/>
                </a:lnTo>
                <a:lnTo>
                  <a:pt x="5356" y="3484"/>
                </a:lnTo>
                <a:lnTo>
                  <a:pt x="5360" y="3470"/>
                </a:lnTo>
                <a:lnTo>
                  <a:pt x="5362" y="3458"/>
                </a:lnTo>
                <a:lnTo>
                  <a:pt x="5354" y="3450"/>
                </a:lnTo>
                <a:lnTo>
                  <a:pt x="5342" y="3470"/>
                </a:lnTo>
                <a:lnTo>
                  <a:pt x="5330" y="3492"/>
                </a:lnTo>
                <a:lnTo>
                  <a:pt x="5328" y="3490"/>
                </a:lnTo>
                <a:lnTo>
                  <a:pt x="5326" y="3488"/>
                </a:lnTo>
                <a:lnTo>
                  <a:pt x="5324" y="3486"/>
                </a:lnTo>
                <a:lnTo>
                  <a:pt x="5320" y="3482"/>
                </a:lnTo>
                <a:lnTo>
                  <a:pt x="5318" y="3480"/>
                </a:lnTo>
                <a:lnTo>
                  <a:pt x="5314" y="3478"/>
                </a:lnTo>
                <a:lnTo>
                  <a:pt x="5312" y="3476"/>
                </a:lnTo>
                <a:lnTo>
                  <a:pt x="5310" y="3476"/>
                </a:lnTo>
                <a:lnTo>
                  <a:pt x="5308" y="3476"/>
                </a:lnTo>
                <a:lnTo>
                  <a:pt x="5308" y="3476"/>
                </a:lnTo>
                <a:lnTo>
                  <a:pt x="5308" y="3478"/>
                </a:lnTo>
                <a:lnTo>
                  <a:pt x="5310" y="3480"/>
                </a:lnTo>
                <a:lnTo>
                  <a:pt x="5314" y="3484"/>
                </a:lnTo>
                <a:lnTo>
                  <a:pt x="5320" y="3490"/>
                </a:lnTo>
                <a:lnTo>
                  <a:pt x="5306" y="3476"/>
                </a:lnTo>
                <a:lnTo>
                  <a:pt x="5298" y="3458"/>
                </a:lnTo>
                <a:lnTo>
                  <a:pt x="5296" y="3438"/>
                </a:lnTo>
                <a:lnTo>
                  <a:pt x="5296" y="3417"/>
                </a:lnTo>
                <a:lnTo>
                  <a:pt x="5300" y="3395"/>
                </a:lnTo>
                <a:lnTo>
                  <a:pt x="5302" y="3371"/>
                </a:lnTo>
                <a:lnTo>
                  <a:pt x="5306" y="3349"/>
                </a:lnTo>
                <a:lnTo>
                  <a:pt x="5304" y="3327"/>
                </a:lnTo>
                <a:lnTo>
                  <a:pt x="5300" y="3308"/>
                </a:lnTo>
                <a:lnTo>
                  <a:pt x="5290" y="3292"/>
                </a:lnTo>
                <a:lnTo>
                  <a:pt x="5272" y="3278"/>
                </a:lnTo>
                <a:lnTo>
                  <a:pt x="5245" y="3270"/>
                </a:lnTo>
                <a:lnTo>
                  <a:pt x="5219" y="3258"/>
                </a:lnTo>
                <a:lnTo>
                  <a:pt x="5195" y="3238"/>
                </a:lnTo>
                <a:lnTo>
                  <a:pt x="5173" y="3214"/>
                </a:lnTo>
                <a:lnTo>
                  <a:pt x="5151" y="3192"/>
                </a:lnTo>
                <a:lnTo>
                  <a:pt x="5132" y="3173"/>
                </a:lnTo>
                <a:lnTo>
                  <a:pt x="5112" y="3161"/>
                </a:lnTo>
                <a:lnTo>
                  <a:pt x="5088" y="3151"/>
                </a:lnTo>
                <a:lnTo>
                  <a:pt x="5064" y="3151"/>
                </a:lnTo>
                <a:lnTo>
                  <a:pt x="5052" y="3155"/>
                </a:lnTo>
                <a:lnTo>
                  <a:pt x="5044" y="3163"/>
                </a:lnTo>
                <a:lnTo>
                  <a:pt x="5038" y="3169"/>
                </a:lnTo>
                <a:lnTo>
                  <a:pt x="5032" y="3175"/>
                </a:lnTo>
                <a:lnTo>
                  <a:pt x="5027" y="3177"/>
                </a:lnTo>
                <a:lnTo>
                  <a:pt x="5034" y="3181"/>
                </a:lnTo>
                <a:lnTo>
                  <a:pt x="5032" y="3186"/>
                </a:lnTo>
                <a:lnTo>
                  <a:pt x="5025" y="3192"/>
                </a:lnTo>
                <a:lnTo>
                  <a:pt x="5013" y="3200"/>
                </a:lnTo>
                <a:lnTo>
                  <a:pt x="4999" y="3206"/>
                </a:lnTo>
                <a:lnTo>
                  <a:pt x="4983" y="3214"/>
                </a:lnTo>
                <a:lnTo>
                  <a:pt x="4971" y="3218"/>
                </a:lnTo>
                <a:lnTo>
                  <a:pt x="4963" y="3222"/>
                </a:lnTo>
                <a:lnTo>
                  <a:pt x="4955" y="3226"/>
                </a:lnTo>
                <a:lnTo>
                  <a:pt x="4945" y="3232"/>
                </a:lnTo>
                <a:lnTo>
                  <a:pt x="4935" y="3236"/>
                </a:lnTo>
                <a:lnTo>
                  <a:pt x="4923" y="3240"/>
                </a:lnTo>
                <a:lnTo>
                  <a:pt x="4911" y="3240"/>
                </a:lnTo>
                <a:lnTo>
                  <a:pt x="4904" y="3238"/>
                </a:lnTo>
                <a:lnTo>
                  <a:pt x="4900" y="3232"/>
                </a:lnTo>
                <a:lnTo>
                  <a:pt x="4900" y="3220"/>
                </a:lnTo>
                <a:lnTo>
                  <a:pt x="4900" y="3226"/>
                </a:lnTo>
                <a:lnTo>
                  <a:pt x="4902" y="3232"/>
                </a:lnTo>
                <a:lnTo>
                  <a:pt x="4906" y="3236"/>
                </a:lnTo>
                <a:lnTo>
                  <a:pt x="4911" y="3238"/>
                </a:lnTo>
                <a:lnTo>
                  <a:pt x="4915" y="3232"/>
                </a:lnTo>
                <a:lnTo>
                  <a:pt x="4909" y="3224"/>
                </a:lnTo>
                <a:lnTo>
                  <a:pt x="4900" y="3212"/>
                </a:lnTo>
                <a:lnTo>
                  <a:pt x="4886" y="3202"/>
                </a:lnTo>
                <a:lnTo>
                  <a:pt x="4872" y="3192"/>
                </a:lnTo>
                <a:lnTo>
                  <a:pt x="4862" y="3185"/>
                </a:lnTo>
                <a:lnTo>
                  <a:pt x="4856" y="3181"/>
                </a:lnTo>
                <a:lnTo>
                  <a:pt x="4858" y="3181"/>
                </a:lnTo>
                <a:lnTo>
                  <a:pt x="4860" y="3183"/>
                </a:lnTo>
                <a:lnTo>
                  <a:pt x="4864" y="3183"/>
                </a:lnTo>
                <a:lnTo>
                  <a:pt x="4866" y="3185"/>
                </a:lnTo>
                <a:lnTo>
                  <a:pt x="4870" y="3186"/>
                </a:lnTo>
                <a:lnTo>
                  <a:pt x="4874" y="3186"/>
                </a:lnTo>
                <a:lnTo>
                  <a:pt x="4878" y="3186"/>
                </a:lnTo>
                <a:lnTo>
                  <a:pt x="4880" y="3186"/>
                </a:lnTo>
                <a:lnTo>
                  <a:pt x="4880" y="3185"/>
                </a:lnTo>
                <a:lnTo>
                  <a:pt x="4880" y="3183"/>
                </a:lnTo>
                <a:lnTo>
                  <a:pt x="4876" y="3179"/>
                </a:lnTo>
                <a:lnTo>
                  <a:pt x="4868" y="3175"/>
                </a:lnTo>
                <a:lnTo>
                  <a:pt x="4860" y="3173"/>
                </a:lnTo>
                <a:lnTo>
                  <a:pt x="4852" y="3173"/>
                </a:lnTo>
                <a:lnTo>
                  <a:pt x="4848" y="3175"/>
                </a:lnTo>
                <a:lnTo>
                  <a:pt x="4846" y="3183"/>
                </a:lnTo>
                <a:lnTo>
                  <a:pt x="4812" y="3169"/>
                </a:lnTo>
                <a:lnTo>
                  <a:pt x="4777" y="3161"/>
                </a:lnTo>
                <a:lnTo>
                  <a:pt x="4739" y="3153"/>
                </a:lnTo>
                <a:lnTo>
                  <a:pt x="4745" y="3155"/>
                </a:lnTo>
                <a:lnTo>
                  <a:pt x="4749" y="3153"/>
                </a:lnTo>
                <a:lnTo>
                  <a:pt x="4751" y="3153"/>
                </a:lnTo>
                <a:lnTo>
                  <a:pt x="4751" y="3151"/>
                </a:lnTo>
                <a:lnTo>
                  <a:pt x="4751" y="3147"/>
                </a:lnTo>
                <a:lnTo>
                  <a:pt x="4749" y="3145"/>
                </a:lnTo>
                <a:lnTo>
                  <a:pt x="4747" y="3141"/>
                </a:lnTo>
                <a:lnTo>
                  <a:pt x="4747" y="3139"/>
                </a:lnTo>
                <a:lnTo>
                  <a:pt x="4745" y="3137"/>
                </a:lnTo>
                <a:lnTo>
                  <a:pt x="4725" y="3151"/>
                </a:lnTo>
                <a:lnTo>
                  <a:pt x="4701" y="3161"/>
                </a:lnTo>
                <a:lnTo>
                  <a:pt x="4677" y="3167"/>
                </a:lnTo>
                <a:lnTo>
                  <a:pt x="4652" y="3171"/>
                </a:lnTo>
                <a:lnTo>
                  <a:pt x="4660" y="3169"/>
                </a:lnTo>
                <a:lnTo>
                  <a:pt x="4667" y="3165"/>
                </a:lnTo>
                <a:lnTo>
                  <a:pt x="4673" y="3159"/>
                </a:lnTo>
                <a:lnTo>
                  <a:pt x="4675" y="3155"/>
                </a:lnTo>
                <a:lnTo>
                  <a:pt x="4673" y="3153"/>
                </a:lnTo>
                <a:lnTo>
                  <a:pt x="4669" y="3151"/>
                </a:lnTo>
                <a:lnTo>
                  <a:pt x="4663" y="3149"/>
                </a:lnTo>
                <a:lnTo>
                  <a:pt x="4660" y="3147"/>
                </a:lnTo>
                <a:lnTo>
                  <a:pt x="4654" y="3145"/>
                </a:lnTo>
                <a:lnTo>
                  <a:pt x="4650" y="3145"/>
                </a:lnTo>
                <a:lnTo>
                  <a:pt x="4650" y="3143"/>
                </a:lnTo>
                <a:lnTo>
                  <a:pt x="4644" y="3155"/>
                </a:lnTo>
                <a:lnTo>
                  <a:pt x="4638" y="3167"/>
                </a:lnTo>
                <a:lnTo>
                  <a:pt x="4632" y="3179"/>
                </a:lnTo>
                <a:lnTo>
                  <a:pt x="4624" y="3186"/>
                </a:lnTo>
                <a:lnTo>
                  <a:pt x="4608" y="3188"/>
                </a:lnTo>
                <a:lnTo>
                  <a:pt x="4610" y="3185"/>
                </a:lnTo>
                <a:lnTo>
                  <a:pt x="4612" y="3183"/>
                </a:lnTo>
                <a:lnTo>
                  <a:pt x="4614" y="3179"/>
                </a:lnTo>
                <a:lnTo>
                  <a:pt x="4618" y="3175"/>
                </a:lnTo>
                <a:lnTo>
                  <a:pt x="4620" y="3171"/>
                </a:lnTo>
                <a:lnTo>
                  <a:pt x="4620" y="3167"/>
                </a:lnTo>
                <a:lnTo>
                  <a:pt x="4620" y="3165"/>
                </a:lnTo>
                <a:lnTo>
                  <a:pt x="4616" y="3163"/>
                </a:lnTo>
                <a:lnTo>
                  <a:pt x="4612" y="3159"/>
                </a:lnTo>
                <a:lnTo>
                  <a:pt x="4608" y="3175"/>
                </a:lnTo>
                <a:lnTo>
                  <a:pt x="4598" y="3186"/>
                </a:lnTo>
                <a:lnTo>
                  <a:pt x="4586" y="3196"/>
                </a:lnTo>
                <a:lnTo>
                  <a:pt x="4570" y="3202"/>
                </a:lnTo>
                <a:lnTo>
                  <a:pt x="4554" y="3206"/>
                </a:lnTo>
                <a:lnTo>
                  <a:pt x="4539" y="3210"/>
                </a:lnTo>
                <a:lnTo>
                  <a:pt x="4542" y="3208"/>
                </a:lnTo>
                <a:lnTo>
                  <a:pt x="4546" y="3206"/>
                </a:lnTo>
                <a:lnTo>
                  <a:pt x="4550" y="3204"/>
                </a:lnTo>
                <a:lnTo>
                  <a:pt x="4554" y="3202"/>
                </a:lnTo>
                <a:lnTo>
                  <a:pt x="4558" y="3198"/>
                </a:lnTo>
                <a:lnTo>
                  <a:pt x="4562" y="3196"/>
                </a:lnTo>
                <a:lnTo>
                  <a:pt x="4562" y="3194"/>
                </a:lnTo>
                <a:lnTo>
                  <a:pt x="4562" y="3190"/>
                </a:lnTo>
                <a:lnTo>
                  <a:pt x="4562" y="3188"/>
                </a:lnTo>
                <a:lnTo>
                  <a:pt x="4558" y="3185"/>
                </a:lnTo>
                <a:lnTo>
                  <a:pt x="4550" y="3181"/>
                </a:lnTo>
                <a:lnTo>
                  <a:pt x="4542" y="3171"/>
                </a:lnTo>
                <a:lnTo>
                  <a:pt x="4537" y="3157"/>
                </a:lnTo>
                <a:lnTo>
                  <a:pt x="4533" y="3143"/>
                </a:lnTo>
                <a:lnTo>
                  <a:pt x="4523" y="3131"/>
                </a:lnTo>
                <a:lnTo>
                  <a:pt x="4523" y="3147"/>
                </a:lnTo>
                <a:lnTo>
                  <a:pt x="4519" y="3165"/>
                </a:lnTo>
                <a:lnTo>
                  <a:pt x="4511" y="3179"/>
                </a:lnTo>
                <a:lnTo>
                  <a:pt x="4505" y="3188"/>
                </a:lnTo>
                <a:lnTo>
                  <a:pt x="4495" y="3194"/>
                </a:lnTo>
                <a:lnTo>
                  <a:pt x="4487" y="3192"/>
                </a:lnTo>
                <a:lnTo>
                  <a:pt x="4479" y="3181"/>
                </a:lnTo>
                <a:lnTo>
                  <a:pt x="4473" y="3161"/>
                </a:lnTo>
                <a:lnTo>
                  <a:pt x="4475" y="3179"/>
                </a:lnTo>
                <a:lnTo>
                  <a:pt x="4473" y="3192"/>
                </a:lnTo>
                <a:lnTo>
                  <a:pt x="4469" y="3198"/>
                </a:lnTo>
                <a:lnTo>
                  <a:pt x="4461" y="3198"/>
                </a:lnTo>
                <a:lnTo>
                  <a:pt x="4453" y="3198"/>
                </a:lnTo>
                <a:lnTo>
                  <a:pt x="4441" y="3196"/>
                </a:lnTo>
                <a:lnTo>
                  <a:pt x="4429" y="3192"/>
                </a:lnTo>
                <a:lnTo>
                  <a:pt x="4418" y="3192"/>
                </a:lnTo>
                <a:lnTo>
                  <a:pt x="4404" y="3196"/>
                </a:lnTo>
                <a:lnTo>
                  <a:pt x="4412" y="3196"/>
                </a:lnTo>
                <a:lnTo>
                  <a:pt x="4408" y="3198"/>
                </a:lnTo>
                <a:lnTo>
                  <a:pt x="4400" y="3202"/>
                </a:lnTo>
                <a:lnTo>
                  <a:pt x="4386" y="3208"/>
                </a:lnTo>
                <a:lnTo>
                  <a:pt x="4372" y="3214"/>
                </a:lnTo>
                <a:lnTo>
                  <a:pt x="4358" y="3220"/>
                </a:lnTo>
                <a:lnTo>
                  <a:pt x="4350" y="3226"/>
                </a:lnTo>
                <a:lnTo>
                  <a:pt x="4338" y="3238"/>
                </a:lnTo>
                <a:lnTo>
                  <a:pt x="4322" y="3244"/>
                </a:lnTo>
                <a:lnTo>
                  <a:pt x="4306" y="3242"/>
                </a:lnTo>
                <a:lnTo>
                  <a:pt x="4291" y="3236"/>
                </a:lnTo>
                <a:lnTo>
                  <a:pt x="4273" y="3230"/>
                </a:lnTo>
                <a:lnTo>
                  <a:pt x="4257" y="3224"/>
                </a:lnTo>
                <a:lnTo>
                  <a:pt x="4245" y="3222"/>
                </a:lnTo>
                <a:lnTo>
                  <a:pt x="4233" y="3226"/>
                </a:lnTo>
                <a:lnTo>
                  <a:pt x="4223" y="3234"/>
                </a:lnTo>
                <a:lnTo>
                  <a:pt x="4217" y="3242"/>
                </a:lnTo>
                <a:lnTo>
                  <a:pt x="4213" y="3252"/>
                </a:lnTo>
                <a:lnTo>
                  <a:pt x="4215" y="3262"/>
                </a:lnTo>
                <a:lnTo>
                  <a:pt x="4223" y="3268"/>
                </a:lnTo>
                <a:lnTo>
                  <a:pt x="4239" y="3270"/>
                </a:lnTo>
                <a:lnTo>
                  <a:pt x="4247" y="3268"/>
                </a:lnTo>
                <a:lnTo>
                  <a:pt x="4261" y="3266"/>
                </a:lnTo>
                <a:lnTo>
                  <a:pt x="4279" y="3262"/>
                </a:lnTo>
                <a:lnTo>
                  <a:pt x="4295" y="3258"/>
                </a:lnTo>
                <a:lnTo>
                  <a:pt x="4308" y="3254"/>
                </a:lnTo>
                <a:lnTo>
                  <a:pt x="4316" y="3250"/>
                </a:lnTo>
                <a:lnTo>
                  <a:pt x="4314" y="3252"/>
                </a:lnTo>
                <a:lnTo>
                  <a:pt x="4312" y="3254"/>
                </a:lnTo>
                <a:lnTo>
                  <a:pt x="4310" y="3258"/>
                </a:lnTo>
                <a:lnTo>
                  <a:pt x="4306" y="3264"/>
                </a:lnTo>
                <a:lnTo>
                  <a:pt x="4302" y="3268"/>
                </a:lnTo>
                <a:lnTo>
                  <a:pt x="4300" y="3272"/>
                </a:lnTo>
                <a:lnTo>
                  <a:pt x="4297" y="3274"/>
                </a:lnTo>
                <a:lnTo>
                  <a:pt x="4295" y="3276"/>
                </a:lnTo>
                <a:lnTo>
                  <a:pt x="4299" y="3278"/>
                </a:lnTo>
                <a:lnTo>
                  <a:pt x="4300" y="3280"/>
                </a:lnTo>
                <a:lnTo>
                  <a:pt x="4304" y="3282"/>
                </a:lnTo>
                <a:lnTo>
                  <a:pt x="4308" y="3286"/>
                </a:lnTo>
                <a:lnTo>
                  <a:pt x="4314" y="3288"/>
                </a:lnTo>
                <a:lnTo>
                  <a:pt x="4316" y="3292"/>
                </a:lnTo>
                <a:lnTo>
                  <a:pt x="4318" y="3292"/>
                </a:lnTo>
                <a:lnTo>
                  <a:pt x="4320" y="3294"/>
                </a:lnTo>
                <a:lnTo>
                  <a:pt x="4324" y="3290"/>
                </a:lnTo>
                <a:lnTo>
                  <a:pt x="4330" y="3278"/>
                </a:lnTo>
                <a:lnTo>
                  <a:pt x="4336" y="3266"/>
                </a:lnTo>
                <a:lnTo>
                  <a:pt x="4344" y="3260"/>
                </a:lnTo>
                <a:lnTo>
                  <a:pt x="4348" y="3272"/>
                </a:lnTo>
                <a:lnTo>
                  <a:pt x="4354" y="3282"/>
                </a:lnTo>
                <a:lnTo>
                  <a:pt x="4358" y="3294"/>
                </a:lnTo>
                <a:lnTo>
                  <a:pt x="4354" y="3306"/>
                </a:lnTo>
                <a:lnTo>
                  <a:pt x="4350" y="3302"/>
                </a:lnTo>
                <a:lnTo>
                  <a:pt x="4346" y="3302"/>
                </a:lnTo>
                <a:lnTo>
                  <a:pt x="4342" y="3302"/>
                </a:lnTo>
                <a:lnTo>
                  <a:pt x="4338" y="3304"/>
                </a:lnTo>
                <a:lnTo>
                  <a:pt x="4338" y="3308"/>
                </a:lnTo>
                <a:lnTo>
                  <a:pt x="4336" y="3311"/>
                </a:lnTo>
                <a:lnTo>
                  <a:pt x="4336" y="3317"/>
                </a:lnTo>
                <a:lnTo>
                  <a:pt x="4338" y="3321"/>
                </a:lnTo>
                <a:lnTo>
                  <a:pt x="4340" y="3325"/>
                </a:lnTo>
                <a:lnTo>
                  <a:pt x="4344" y="3329"/>
                </a:lnTo>
                <a:lnTo>
                  <a:pt x="4334" y="3327"/>
                </a:lnTo>
                <a:lnTo>
                  <a:pt x="4324" y="3325"/>
                </a:lnTo>
                <a:lnTo>
                  <a:pt x="4326" y="3335"/>
                </a:lnTo>
                <a:lnTo>
                  <a:pt x="4328" y="3343"/>
                </a:lnTo>
                <a:lnTo>
                  <a:pt x="4332" y="3349"/>
                </a:lnTo>
                <a:lnTo>
                  <a:pt x="4338" y="3355"/>
                </a:lnTo>
                <a:lnTo>
                  <a:pt x="4354" y="3361"/>
                </a:lnTo>
                <a:lnTo>
                  <a:pt x="4376" y="3373"/>
                </a:lnTo>
                <a:lnTo>
                  <a:pt x="4398" y="3383"/>
                </a:lnTo>
                <a:lnTo>
                  <a:pt x="4418" y="3393"/>
                </a:lnTo>
                <a:lnTo>
                  <a:pt x="4412" y="3395"/>
                </a:lnTo>
                <a:lnTo>
                  <a:pt x="4410" y="3399"/>
                </a:lnTo>
                <a:lnTo>
                  <a:pt x="4408" y="3403"/>
                </a:lnTo>
                <a:lnTo>
                  <a:pt x="4406" y="3407"/>
                </a:lnTo>
                <a:lnTo>
                  <a:pt x="4406" y="3411"/>
                </a:lnTo>
                <a:lnTo>
                  <a:pt x="4404" y="3415"/>
                </a:lnTo>
                <a:lnTo>
                  <a:pt x="4402" y="3417"/>
                </a:lnTo>
                <a:lnTo>
                  <a:pt x="4400" y="3421"/>
                </a:lnTo>
                <a:lnTo>
                  <a:pt x="4396" y="3423"/>
                </a:lnTo>
                <a:lnTo>
                  <a:pt x="4382" y="3429"/>
                </a:lnTo>
                <a:lnTo>
                  <a:pt x="4368" y="3438"/>
                </a:lnTo>
                <a:lnTo>
                  <a:pt x="4370" y="3417"/>
                </a:lnTo>
                <a:lnTo>
                  <a:pt x="4364" y="3399"/>
                </a:lnTo>
                <a:lnTo>
                  <a:pt x="4350" y="3387"/>
                </a:lnTo>
                <a:lnTo>
                  <a:pt x="4330" y="3379"/>
                </a:lnTo>
                <a:lnTo>
                  <a:pt x="4306" y="3383"/>
                </a:lnTo>
                <a:lnTo>
                  <a:pt x="4310" y="3373"/>
                </a:lnTo>
                <a:lnTo>
                  <a:pt x="4302" y="3365"/>
                </a:lnTo>
                <a:lnTo>
                  <a:pt x="4289" y="3359"/>
                </a:lnTo>
                <a:lnTo>
                  <a:pt x="4273" y="3353"/>
                </a:lnTo>
                <a:lnTo>
                  <a:pt x="4259" y="3351"/>
                </a:lnTo>
                <a:lnTo>
                  <a:pt x="4251" y="3349"/>
                </a:lnTo>
                <a:lnTo>
                  <a:pt x="4257" y="3361"/>
                </a:lnTo>
                <a:lnTo>
                  <a:pt x="4265" y="3373"/>
                </a:lnTo>
                <a:lnTo>
                  <a:pt x="4273" y="3383"/>
                </a:lnTo>
                <a:lnTo>
                  <a:pt x="4277" y="3393"/>
                </a:lnTo>
                <a:lnTo>
                  <a:pt x="4275" y="3405"/>
                </a:lnTo>
                <a:lnTo>
                  <a:pt x="4265" y="3421"/>
                </a:lnTo>
                <a:lnTo>
                  <a:pt x="4257" y="3427"/>
                </a:lnTo>
                <a:lnTo>
                  <a:pt x="4253" y="3423"/>
                </a:lnTo>
                <a:lnTo>
                  <a:pt x="4251" y="3417"/>
                </a:lnTo>
                <a:lnTo>
                  <a:pt x="4247" y="3409"/>
                </a:lnTo>
                <a:lnTo>
                  <a:pt x="4243" y="3401"/>
                </a:lnTo>
                <a:lnTo>
                  <a:pt x="4237" y="3399"/>
                </a:lnTo>
                <a:lnTo>
                  <a:pt x="4227" y="3401"/>
                </a:lnTo>
                <a:lnTo>
                  <a:pt x="4219" y="3391"/>
                </a:lnTo>
                <a:lnTo>
                  <a:pt x="4213" y="3389"/>
                </a:lnTo>
                <a:lnTo>
                  <a:pt x="4207" y="3397"/>
                </a:lnTo>
                <a:lnTo>
                  <a:pt x="4201" y="3407"/>
                </a:lnTo>
                <a:lnTo>
                  <a:pt x="4195" y="3419"/>
                </a:lnTo>
                <a:lnTo>
                  <a:pt x="4193" y="3425"/>
                </a:lnTo>
                <a:lnTo>
                  <a:pt x="4185" y="3429"/>
                </a:lnTo>
                <a:lnTo>
                  <a:pt x="4176" y="3427"/>
                </a:lnTo>
                <a:lnTo>
                  <a:pt x="4164" y="3425"/>
                </a:lnTo>
                <a:lnTo>
                  <a:pt x="4154" y="3421"/>
                </a:lnTo>
                <a:lnTo>
                  <a:pt x="4146" y="3417"/>
                </a:lnTo>
                <a:lnTo>
                  <a:pt x="4144" y="3417"/>
                </a:lnTo>
                <a:lnTo>
                  <a:pt x="4142" y="3417"/>
                </a:lnTo>
                <a:lnTo>
                  <a:pt x="4138" y="3417"/>
                </a:lnTo>
                <a:lnTo>
                  <a:pt x="4136" y="3417"/>
                </a:lnTo>
                <a:lnTo>
                  <a:pt x="4132" y="3419"/>
                </a:lnTo>
                <a:lnTo>
                  <a:pt x="4130" y="3419"/>
                </a:lnTo>
                <a:lnTo>
                  <a:pt x="4128" y="3417"/>
                </a:lnTo>
                <a:lnTo>
                  <a:pt x="4128" y="3413"/>
                </a:lnTo>
                <a:lnTo>
                  <a:pt x="4126" y="3409"/>
                </a:lnTo>
                <a:lnTo>
                  <a:pt x="4124" y="3395"/>
                </a:lnTo>
                <a:lnTo>
                  <a:pt x="4116" y="3383"/>
                </a:lnTo>
                <a:lnTo>
                  <a:pt x="4108" y="3371"/>
                </a:lnTo>
                <a:lnTo>
                  <a:pt x="4104" y="3357"/>
                </a:lnTo>
                <a:lnTo>
                  <a:pt x="4100" y="3367"/>
                </a:lnTo>
                <a:lnTo>
                  <a:pt x="4092" y="3373"/>
                </a:lnTo>
                <a:lnTo>
                  <a:pt x="4080" y="3375"/>
                </a:lnTo>
                <a:lnTo>
                  <a:pt x="4070" y="3373"/>
                </a:lnTo>
                <a:lnTo>
                  <a:pt x="4064" y="3365"/>
                </a:lnTo>
                <a:lnTo>
                  <a:pt x="4057" y="3355"/>
                </a:lnTo>
                <a:lnTo>
                  <a:pt x="4049" y="3349"/>
                </a:lnTo>
                <a:lnTo>
                  <a:pt x="4039" y="3347"/>
                </a:lnTo>
                <a:lnTo>
                  <a:pt x="4029" y="3345"/>
                </a:lnTo>
                <a:lnTo>
                  <a:pt x="4021" y="3343"/>
                </a:lnTo>
                <a:lnTo>
                  <a:pt x="4017" y="3337"/>
                </a:lnTo>
                <a:lnTo>
                  <a:pt x="4019" y="3329"/>
                </a:lnTo>
                <a:lnTo>
                  <a:pt x="3971" y="3347"/>
                </a:lnTo>
                <a:lnTo>
                  <a:pt x="3979" y="3353"/>
                </a:lnTo>
                <a:lnTo>
                  <a:pt x="3985" y="3361"/>
                </a:lnTo>
                <a:lnTo>
                  <a:pt x="3989" y="3371"/>
                </a:lnTo>
                <a:lnTo>
                  <a:pt x="3961" y="3373"/>
                </a:lnTo>
                <a:lnTo>
                  <a:pt x="3936" y="3373"/>
                </a:lnTo>
                <a:lnTo>
                  <a:pt x="3908" y="3373"/>
                </a:lnTo>
                <a:lnTo>
                  <a:pt x="3878" y="3367"/>
                </a:lnTo>
                <a:lnTo>
                  <a:pt x="3834" y="3355"/>
                </a:lnTo>
                <a:lnTo>
                  <a:pt x="3824" y="3355"/>
                </a:lnTo>
                <a:lnTo>
                  <a:pt x="3818" y="3353"/>
                </a:lnTo>
                <a:lnTo>
                  <a:pt x="3815" y="3351"/>
                </a:lnTo>
                <a:lnTo>
                  <a:pt x="3813" y="3349"/>
                </a:lnTo>
                <a:lnTo>
                  <a:pt x="3816" y="3345"/>
                </a:lnTo>
                <a:lnTo>
                  <a:pt x="3820" y="3341"/>
                </a:lnTo>
                <a:lnTo>
                  <a:pt x="3815" y="3339"/>
                </a:lnTo>
                <a:lnTo>
                  <a:pt x="3809" y="3339"/>
                </a:lnTo>
                <a:lnTo>
                  <a:pt x="3801" y="3343"/>
                </a:lnTo>
                <a:lnTo>
                  <a:pt x="3805" y="3349"/>
                </a:lnTo>
                <a:lnTo>
                  <a:pt x="3799" y="3355"/>
                </a:lnTo>
                <a:lnTo>
                  <a:pt x="3785" y="3361"/>
                </a:lnTo>
                <a:lnTo>
                  <a:pt x="3769" y="3365"/>
                </a:lnTo>
                <a:lnTo>
                  <a:pt x="3755" y="3369"/>
                </a:lnTo>
                <a:lnTo>
                  <a:pt x="3747" y="3369"/>
                </a:lnTo>
                <a:lnTo>
                  <a:pt x="3743" y="3363"/>
                </a:lnTo>
                <a:lnTo>
                  <a:pt x="3745" y="3353"/>
                </a:lnTo>
                <a:lnTo>
                  <a:pt x="3747" y="3341"/>
                </a:lnTo>
                <a:lnTo>
                  <a:pt x="3749" y="3331"/>
                </a:lnTo>
                <a:lnTo>
                  <a:pt x="3749" y="3323"/>
                </a:lnTo>
                <a:lnTo>
                  <a:pt x="3739" y="3337"/>
                </a:lnTo>
                <a:lnTo>
                  <a:pt x="3735" y="3349"/>
                </a:lnTo>
                <a:lnTo>
                  <a:pt x="3737" y="3361"/>
                </a:lnTo>
                <a:lnTo>
                  <a:pt x="3745" y="3375"/>
                </a:lnTo>
                <a:lnTo>
                  <a:pt x="3703" y="3383"/>
                </a:lnTo>
                <a:lnTo>
                  <a:pt x="3660" y="3395"/>
                </a:lnTo>
                <a:lnTo>
                  <a:pt x="3620" y="3409"/>
                </a:lnTo>
                <a:lnTo>
                  <a:pt x="3622" y="3405"/>
                </a:lnTo>
                <a:lnTo>
                  <a:pt x="3624" y="3397"/>
                </a:lnTo>
                <a:lnTo>
                  <a:pt x="3626" y="3387"/>
                </a:lnTo>
                <a:lnTo>
                  <a:pt x="3626" y="3377"/>
                </a:lnTo>
                <a:lnTo>
                  <a:pt x="3626" y="3369"/>
                </a:lnTo>
                <a:lnTo>
                  <a:pt x="3620" y="3369"/>
                </a:lnTo>
                <a:lnTo>
                  <a:pt x="3608" y="3373"/>
                </a:lnTo>
                <a:lnTo>
                  <a:pt x="3598" y="3377"/>
                </a:lnTo>
                <a:lnTo>
                  <a:pt x="3590" y="3383"/>
                </a:lnTo>
                <a:lnTo>
                  <a:pt x="3586" y="3393"/>
                </a:lnTo>
                <a:lnTo>
                  <a:pt x="3588" y="3405"/>
                </a:lnTo>
                <a:lnTo>
                  <a:pt x="3590" y="3409"/>
                </a:lnTo>
                <a:lnTo>
                  <a:pt x="3592" y="3413"/>
                </a:lnTo>
                <a:lnTo>
                  <a:pt x="3596" y="3419"/>
                </a:lnTo>
                <a:lnTo>
                  <a:pt x="3600" y="3425"/>
                </a:lnTo>
                <a:lnTo>
                  <a:pt x="3604" y="3427"/>
                </a:lnTo>
                <a:lnTo>
                  <a:pt x="3608" y="3429"/>
                </a:lnTo>
                <a:lnTo>
                  <a:pt x="3604" y="3440"/>
                </a:lnTo>
                <a:lnTo>
                  <a:pt x="3596" y="3450"/>
                </a:lnTo>
                <a:lnTo>
                  <a:pt x="3586" y="3458"/>
                </a:lnTo>
                <a:lnTo>
                  <a:pt x="3576" y="3468"/>
                </a:lnTo>
                <a:lnTo>
                  <a:pt x="3569" y="3478"/>
                </a:lnTo>
                <a:lnTo>
                  <a:pt x="3553" y="3500"/>
                </a:lnTo>
                <a:lnTo>
                  <a:pt x="3535" y="3518"/>
                </a:lnTo>
                <a:lnTo>
                  <a:pt x="3513" y="3532"/>
                </a:lnTo>
                <a:lnTo>
                  <a:pt x="3489" y="3548"/>
                </a:lnTo>
                <a:lnTo>
                  <a:pt x="3469" y="3556"/>
                </a:lnTo>
                <a:lnTo>
                  <a:pt x="3451" y="3560"/>
                </a:lnTo>
                <a:lnTo>
                  <a:pt x="3434" y="3567"/>
                </a:lnTo>
                <a:lnTo>
                  <a:pt x="3436" y="3560"/>
                </a:lnTo>
                <a:lnTo>
                  <a:pt x="3432" y="3556"/>
                </a:lnTo>
                <a:lnTo>
                  <a:pt x="3422" y="3560"/>
                </a:lnTo>
                <a:lnTo>
                  <a:pt x="3412" y="3563"/>
                </a:lnTo>
                <a:lnTo>
                  <a:pt x="3400" y="3571"/>
                </a:lnTo>
                <a:lnTo>
                  <a:pt x="3390" y="3579"/>
                </a:lnTo>
                <a:lnTo>
                  <a:pt x="3382" y="3587"/>
                </a:lnTo>
                <a:lnTo>
                  <a:pt x="3390" y="3585"/>
                </a:lnTo>
                <a:lnTo>
                  <a:pt x="3392" y="3589"/>
                </a:lnTo>
                <a:lnTo>
                  <a:pt x="3388" y="3595"/>
                </a:lnTo>
                <a:lnTo>
                  <a:pt x="3382" y="3601"/>
                </a:lnTo>
                <a:lnTo>
                  <a:pt x="3372" y="3603"/>
                </a:lnTo>
                <a:lnTo>
                  <a:pt x="3360" y="3601"/>
                </a:lnTo>
                <a:lnTo>
                  <a:pt x="3348" y="3587"/>
                </a:lnTo>
                <a:lnTo>
                  <a:pt x="3346" y="3595"/>
                </a:lnTo>
                <a:lnTo>
                  <a:pt x="3342" y="3607"/>
                </a:lnTo>
                <a:lnTo>
                  <a:pt x="3338" y="3619"/>
                </a:lnTo>
                <a:lnTo>
                  <a:pt x="3334" y="3631"/>
                </a:lnTo>
                <a:lnTo>
                  <a:pt x="3330" y="3639"/>
                </a:lnTo>
                <a:lnTo>
                  <a:pt x="3329" y="3641"/>
                </a:lnTo>
                <a:lnTo>
                  <a:pt x="3330" y="3633"/>
                </a:lnTo>
                <a:lnTo>
                  <a:pt x="3329" y="3641"/>
                </a:lnTo>
                <a:lnTo>
                  <a:pt x="3327" y="3645"/>
                </a:lnTo>
                <a:lnTo>
                  <a:pt x="3325" y="3647"/>
                </a:lnTo>
                <a:lnTo>
                  <a:pt x="3325" y="3649"/>
                </a:lnTo>
                <a:lnTo>
                  <a:pt x="3323" y="3647"/>
                </a:lnTo>
                <a:lnTo>
                  <a:pt x="3321" y="3647"/>
                </a:lnTo>
                <a:lnTo>
                  <a:pt x="3321" y="3645"/>
                </a:lnTo>
                <a:lnTo>
                  <a:pt x="3319" y="3643"/>
                </a:lnTo>
                <a:lnTo>
                  <a:pt x="3319" y="3643"/>
                </a:lnTo>
                <a:lnTo>
                  <a:pt x="3317" y="3645"/>
                </a:lnTo>
                <a:lnTo>
                  <a:pt x="3315" y="3647"/>
                </a:lnTo>
                <a:lnTo>
                  <a:pt x="3311" y="3659"/>
                </a:lnTo>
                <a:lnTo>
                  <a:pt x="3303" y="3677"/>
                </a:lnTo>
                <a:lnTo>
                  <a:pt x="3295" y="3694"/>
                </a:lnTo>
                <a:lnTo>
                  <a:pt x="3291" y="3692"/>
                </a:lnTo>
                <a:lnTo>
                  <a:pt x="3289" y="3690"/>
                </a:lnTo>
                <a:lnTo>
                  <a:pt x="3285" y="3688"/>
                </a:lnTo>
                <a:lnTo>
                  <a:pt x="3281" y="3687"/>
                </a:lnTo>
                <a:lnTo>
                  <a:pt x="3277" y="3687"/>
                </a:lnTo>
                <a:lnTo>
                  <a:pt x="3273" y="3687"/>
                </a:lnTo>
                <a:lnTo>
                  <a:pt x="3269" y="3688"/>
                </a:lnTo>
                <a:lnTo>
                  <a:pt x="3267" y="3690"/>
                </a:lnTo>
                <a:lnTo>
                  <a:pt x="3267" y="3694"/>
                </a:lnTo>
                <a:lnTo>
                  <a:pt x="3269" y="3698"/>
                </a:lnTo>
                <a:lnTo>
                  <a:pt x="3273" y="3704"/>
                </a:lnTo>
                <a:lnTo>
                  <a:pt x="3277" y="3714"/>
                </a:lnTo>
                <a:lnTo>
                  <a:pt x="3275" y="3728"/>
                </a:lnTo>
                <a:lnTo>
                  <a:pt x="3271" y="3744"/>
                </a:lnTo>
                <a:lnTo>
                  <a:pt x="3267" y="3760"/>
                </a:lnTo>
                <a:lnTo>
                  <a:pt x="3263" y="3772"/>
                </a:lnTo>
                <a:lnTo>
                  <a:pt x="3263" y="3780"/>
                </a:lnTo>
                <a:lnTo>
                  <a:pt x="3267" y="3782"/>
                </a:lnTo>
                <a:lnTo>
                  <a:pt x="3261" y="3812"/>
                </a:lnTo>
                <a:lnTo>
                  <a:pt x="3259" y="3835"/>
                </a:lnTo>
                <a:lnTo>
                  <a:pt x="3259" y="3859"/>
                </a:lnTo>
                <a:lnTo>
                  <a:pt x="3263" y="3883"/>
                </a:lnTo>
                <a:lnTo>
                  <a:pt x="3271" y="3913"/>
                </a:lnTo>
                <a:lnTo>
                  <a:pt x="3273" y="3921"/>
                </a:lnTo>
                <a:lnTo>
                  <a:pt x="3279" y="3937"/>
                </a:lnTo>
                <a:lnTo>
                  <a:pt x="3285" y="3952"/>
                </a:lnTo>
                <a:lnTo>
                  <a:pt x="3293" y="3966"/>
                </a:lnTo>
                <a:lnTo>
                  <a:pt x="3303" y="3976"/>
                </a:lnTo>
                <a:lnTo>
                  <a:pt x="3311" y="3974"/>
                </a:lnTo>
                <a:lnTo>
                  <a:pt x="3313" y="3986"/>
                </a:lnTo>
                <a:lnTo>
                  <a:pt x="3309" y="3994"/>
                </a:lnTo>
                <a:lnTo>
                  <a:pt x="3299" y="3998"/>
                </a:lnTo>
                <a:lnTo>
                  <a:pt x="3285" y="3998"/>
                </a:lnTo>
                <a:lnTo>
                  <a:pt x="3271" y="3994"/>
                </a:lnTo>
                <a:lnTo>
                  <a:pt x="3257" y="3992"/>
                </a:lnTo>
                <a:lnTo>
                  <a:pt x="3245" y="3986"/>
                </a:lnTo>
                <a:lnTo>
                  <a:pt x="3237" y="3982"/>
                </a:lnTo>
                <a:lnTo>
                  <a:pt x="3217" y="3974"/>
                </a:lnTo>
                <a:lnTo>
                  <a:pt x="3198" y="3974"/>
                </a:lnTo>
                <a:lnTo>
                  <a:pt x="3178" y="3976"/>
                </a:lnTo>
                <a:lnTo>
                  <a:pt x="3156" y="3972"/>
                </a:lnTo>
                <a:lnTo>
                  <a:pt x="3144" y="3966"/>
                </a:lnTo>
                <a:lnTo>
                  <a:pt x="3136" y="3958"/>
                </a:lnTo>
                <a:lnTo>
                  <a:pt x="3124" y="3952"/>
                </a:lnTo>
                <a:lnTo>
                  <a:pt x="3112" y="3948"/>
                </a:lnTo>
                <a:lnTo>
                  <a:pt x="3081" y="3944"/>
                </a:lnTo>
                <a:lnTo>
                  <a:pt x="3053" y="3929"/>
                </a:lnTo>
                <a:lnTo>
                  <a:pt x="3031" y="3907"/>
                </a:lnTo>
                <a:lnTo>
                  <a:pt x="3017" y="3881"/>
                </a:lnTo>
                <a:lnTo>
                  <a:pt x="3011" y="3869"/>
                </a:lnTo>
                <a:lnTo>
                  <a:pt x="3005" y="3849"/>
                </a:lnTo>
                <a:lnTo>
                  <a:pt x="2997" y="3827"/>
                </a:lnTo>
                <a:lnTo>
                  <a:pt x="2987" y="3808"/>
                </a:lnTo>
                <a:lnTo>
                  <a:pt x="2979" y="3792"/>
                </a:lnTo>
                <a:lnTo>
                  <a:pt x="2971" y="3784"/>
                </a:lnTo>
                <a:lnTo>
                  <a:pt x="2969" y="3780"/>
                </a:lnTo>
                <a:lnTo>
                  <a:pt x="2971" y="3770"/>
                </a:lnTo>
                <a:lnTo>
                  <a:pt x="2971" y="3758"/>
                </a:lnTo>
                <a:lnTo>
                  <a:pt x="2971" y="3746"/>
                </a:lnTo>
                <a:lnTo>
                  <a:pt x="2966" y="3738"/>
                </a:lnTo>
                <a:lnTo>
                  <a:pt x="2952" y="3730"/>
                </a:lnTo>
                <a:lnTo>
                  <a:pt x="2938" y="3722"/>
                </a:lnTo>
                <a:lnTo>
                  <a:pt x="2926" y="3708"/>
                </a:lnTo>
                <a:lnTo>
                  <a:pt x="2908" y="3685"/>
                </a:lnTo>
                <a:lnTo>
                  <a:pt x="2886" y="3659"/>
                </a:lnTo>
                <a:lnTo>
                  <a:pt x="2866" y="3631"/>
                </a:lnTo>
                <a:lnTo>
                  <a:pt x="2854" y="3605"/>
                </a:lnTo>
                <a:lnTo>
                  <a:pt x="2841" y="3571"/>
                </a:lnTo>
                <a:lnTo>
                  <a:pt x="2825" y="3536"/>
                </a:lnTo>
                <a:lnTo>
                  <a:pt x="2807" y="3500"/>
                </a:lnTo>
                <a:lnTo>
                  <a:pt x="2785" y="3472"/>
                </a:lnTo>
                <a:lnTo>
                  <a:pt x="2765" y="3454"/>
                </a:lnTo>
                <a:lnTo>
                  <a:pt x="2743" y="3436"/>
                </a:lnTo>
                <a:lnTo>
                  <a:pt x="2724" y="3419"/>
                </a:lnTo>
                <a:lnTo>
                  <a:pt x="2708" y="3399"/>
                </a:lnTo>
                <a:lnTo>
                  <a:pt x="2702" y="3391"/>
                </a:lnTo>
                <a:lnTo>
                  <a:pt x="2688" y="3387"/>
                </a:lnTo>
                <a:lnTo>
                  <a:pt x="2670" y="3385"/>
                </a:lnTo>
                <a:lnTo>
                  <a:pt x="2652" y="3385"/>
                </a:lnTo>
                <a:lnTo>
                  <a:pt x="2632" y="3385"/>
                </a:lnTo>
                <a:lnTo>
                  <a:pt x="2616" y="3383"/>
                </a:lnTo>
                <a:lnTo>
                  <a:pt x="2602" y="3379"/>
                </a:lnTo>
                <a:lnTo>
                  <a:pt x="2587" y="3375"/>
                </a:lnTo>
                <a:lnTo>
                  <a:pt x="2569" y="3379"/>
                </a:lnTo>
                <a:lnTo>
                  <a:pt x="2551" y="3389"/>
                </a:lnTo>
                <a:lnTo>
                  <a:pt x="2533" y="3401"/>
                </a:lnTo>
                <a:lnTo>
                  <a:pt x="2521" y="3417"/>
                </a:lnTo>
                <a:lnTo>
                  <a:pt x="2511" y="3431"/>
                </a:lnTo>
                <a:lnTo>
                  <a:pt x="2507" y="3444"/>
                </a:lnTo>
                <a:lnTo>
                  <a:pt x="2501" y="3460"/>
                </a:lnTo>
                <a:lnTo>
                  <a:pt x="2491" y="3478"/>
                </a:lnTo>
                <a:lnTo>
                  <a:pt x="2481" y="3492"/>
                </a:lnTo>
                <a:lnTo>
                  <a:pt x="2470" y="3504"/>
                </a:lnTo>
                <a:lnTo>
                  <a:pt x="2456" y="3508"/>
                </a:lnTo>
                <a:lnTo>
                  <a:pt x="2438" y="3504"/>
                </a:lnTo>
                <a:lnTo>
                  <a:pt x="2396" y="3482"/>
                </a:lnTo>
                <a:lnTo>
                  <a:pt x="2357" y="3456"/>
                </a:lnTo>
                <a:lnTo>
                  <a:pt x="2319" y="3429"/>
                </a:lnTo>
                <a:lnTo>
                  <a:pt x="2299" y="3411"/>
                </a:lnTo>
                <a:lnTo>
                  <a:pt x="2283" y="3395"/>
                </a:lnTo>
                <a:lnTo>
                  <a:pt x="2271" y="3379"/>
                </a:lnTo>
                <a:lnTo>
                  <a:pt x="2263" y="3359"/>
                </a:lnTo>
                <a:lnTo>
                  <a:pt x="2257" y="3329"/>
                </a:lnTo>
                <a:lnTo>
                  <a:pt x="2249" y="3296"/>
                </a:lnTo>
                <a:lnTo>
                  <a:pt x="2236" y="3262"/>
                </a:lnTo>
                <a:lnTo>
                  <a:pt x="2214" y="3234"/>
                </a:lnTo>
                <a:lnTo>
                  <a:pt x="2188" y="3210"/>
                </a:lnTo>
                <a:lnTo>
                  <a:pt x="2156" y="3185"/>
                </a:lnTo>
                <a:lnTo>
                  <a:pt x="2126" y="3157"/>
                </a:lnTo>
                <a:lnTo>
                  <a:pt x="2097" y="3127"/>
                </a:lnTo>
                <a:lnTo>
                  <a:pt x="2067" y="3097"/>
                </a:lnTo>
                <a:lnTo>
                  <a:pt x="2055" y="3085"/>
                </a:lnTo>
                <a:lnTo>
                  <a:pt x="2039" y="3067"/>
                </a:lnTo>
                <a:lnTo>
                  <a:pt x="2023" y="3048"/>
                </a:lnTo>
                <a:lnTo>
                  <a:pt x="2013" y="3028"/>
                </a:lnTo>
                <a:lnTo>
                  <a:pt x="2015" y="3028"/>
                </a:lnTo>
                <a:lnTo>
                  <a:pt x="2013" y="3028"/>
                </a:lnTo>
                <a:lnTo>
                  <a:pt x="2009" y="3020"/>
                </a:lnTo>
                <a:lnTo>
                  <a:pt x="2009" y="3020"/>
                </a:lnTo>
                <a:lnTo>
                  <a:pt x="2011" y="3026"/>
                </a:lnTo>
                <a:lnTo>
                  <a:pt x="1999" y="3026"/>
                </a:lnTo>
                <a:lnTo>
                  <a:pt x="1992" y="3024"/>
                </a:lnTo>
                <a:lnTo>
                  <a:pt x="1984" y="3022"/>
                </a:lnTo>
                <a:lnTo>
                  <a:pt x="1980" y="3024"/>
                </a:lnTo>
                <a:lnTo>
                  <a:pt x="1976" y="3024"/>
                </a:lnTo>
                <a:lnTo>
                  <a:pt x="1974" y="3024"/>
                </a:lnTo>
                <a:lnTo>
                  <a:pt x="1974" y="3024"/>
                </a:lnTo>
                <a:lnTo>
                  <a:pt x="1976" y="3026"/>
                </a:lnTo>
                <a:lnTo>
                  <a:pt x="1982" y="3026"/>
                </a:lnTo>
                <a:lnTo>
                  <a:pt x="1988" y="3026"/>
                </a:lnTo>
                <a:lnTo>
                  <a:pt x="1997" y="3026"/>
                </a:lnTo>
                <a:lnTo>
                  <a:pt x="2011" y="3028"/>
                </a:lnTo>
                <a:lnTo>
                  <a:pt x="2015" y="3036"/>
                </a:lnTo>
                <a:lnTo>
                  <a:pt x="2019" y="3044"/>
                </a:lnTo>
                <a:lnTo>
                  <a:pt x="1865" y="3032"/>
                </a:lnTo>
                <a:lnTo>
                  <a:pt x="1845" y="3030"/>
                </a:lnTo>
                <a:lnTo>
                  <a:pt x="1829" y="3028"/>
                </a:lnTo>
                <a:lnTo>
                  <a:pt x="1815" y="3028"/>
                </a:lnTo>
                <a:lnTo>
                  <a:pt x="1805" y="3032"/>
                </a:lnTo>
                <a:lnTo>
                  <a:pt x="1797" y="3042"/>
                </a:lnTo>
                <a:lnTo>
                  <a:pt x="1793" y="3060"/>
                </a:lnTo>
                <a:lnTo>
                  <a:pt x="1787" y="3079"/>
                </a:lnTo>
                <a:lnTo>
                  <a:pt x="1775" y="3091"/>
                </a:lnTo>
                <a:lnTo>
                  <a:pt x="1759" y="3097"/>
                </a:lnTo>
                <a:lnTo>
                  <a:pt x="1742" y="3101"/>
                </a:lnTo>
                <a:lnTo>
                  <a:pt x="1724" y="3099"/>
                </a:lnTo>
                <a:lnTo>
                  <a:pt x="1706" y="3095"/>
                </a:lnTo>
                <a:lnTo>
                  <a:pt x="1692" y="3091"/>
                </a:lnTo>
                <a:lnTo>
                  <a:pt x="1682" y="3087"/>
                </a:lnTo>
                <a:lnTo>
                  <a:pt x="1678" y="3083"/>
                </a:lnTo>
                <a:lnTo>
                  <a:pt x="1668" y="3091"/>
                </a:lnTo>
                <a:lnTo>
                  <a:pt x="1648" y="3095"/>
                </a:lnTo>
                <a:lnTo>
                  <a:pt x="1625" y="3097"/>
                </a:lnTo>
                <a:lnTo>
                  <a:pt x="1595" y="3095"/>
                </a:lnTo>
                <a:lnTo>
                  <a:pt x="1561" y="3091"/>
                </a:lnTo>
                <a:lnTo>
                  <a:pt x="1527" y="3085"/>
                </a:lnTo>
                <a:lnTo>
                  <a:pt x="1494" y="3077"/>
                </a:lnTo>
                <a:lnTo>
                  <a:pt x="1460" y="3069"/>
                </a:lnTo>
                <a:lnTo>
                  <a:pt x="1430" y="3061"/>
                </a:lnTo>
                <a:lnTo>
                  <a:pt x="1404" y="3054"/>
                </a:lnTo>
                <a:lnTo>
                  <a:pt x="1385" y="3048"/>
                </a:lnTo>
                <a:lnTo>
                  <a:pt x="1371" y="3042"/>
                </a:lnTo>
                <a:lnTo>
                  <a:pt x="1113" y="2907"/>
                </a:lnTo>
                <a:lnTo>
                  <a:pt x="974" y="2833"/>
                </a:lnTo>
                <a:lnTo>
                  <a:pt x="966" y="2827"/>
                </a:lnTo>
                <a:lnTo>
                  <a:pt x="956" y="2819"/>
                </a:lnTo>
                <a:lnTo>
                  <a:pt x="948" y="2811"/>
                </a:lnTo>
                <a:lnTo>
                  <a:pt x="940" y="2802"/>
                </a:lnTo>
                <a:lnTo>
                  <a:pt x="938" y="2792"/>
                </a:lnTo>
                <a:lnTo>
                  <a:pt x="940" y="2786"/>
                </a:lnTo>
                <a:lnTo>
                  <a:pt x="948" y="2780"/>
                </a:lnTo>
                <a:lnTo>
                  <a:pt x="966" y="2778"/>
                </a:lnTo>
                <a:lnTo>
                  <a:pt x="952" y="2776"/>
                </a:lnTo>
                <a:lnTo>
                  <a:pt x="934" y="2776"/>
                </a:lnTo>
                <a:lnTo>
                  <a:pt x="916" y="2778"/>
                </a:lnTo>
                <a:lnTo>
                  <a:pt x="897" y="2778"/>
                </a:lnTo>
                <a:lnTo>
                  <a:pt x="883" y="2778"/>
                </a:lnTo>
                <a:lnTo>
                  <a:pt x="831" y="2772"/>
                </a:lnTo>
                <a:lnTo>
                  <a:pt x="780" y="2766"/>
                </a:lnTo>
                <a:lnTo>
                  <a:pt x="762" y="2766"/>
                </a:lnTo>
                <a:lnTo>
                  <a:pt x="740" y="2766"/>
                </a:lnTo>
                <a:lnTo>
                  <a:pt x="718" y="2768"/>
                </a:lnTo>
                <a:lnTo>
                  <a:pt x="694" y="2766"/>
                </a:lnTo>
                <a:lnTo>
                  <a:pt x="670" y="2764"/>
                </a:lnTo>
                <a:lnTo>
                  <a:pt x="651" y="2758"/>
                </a:lnTo>
                <a:lnTo>
                  <a:pt x="635" y="2748"/>
                </a:lnTo>
                <a:lnTo>
                  <a:pt x="627" y="2738"/>
                </a:lnTo>
                <a:lnTo>
                  <a:pt x="629" y="2738"/>
                </a:lnTo>
                <a:lnTo>
                  <a:pt x="629" y="2738"/>
                </a:lnTo>
                <a:lnTo>
                  <a:pt x="629" y="2736"/>
                </a:lnTo>
                <a:lnTo>
                  <a:pt x="629" y="2732"/>
                </a:lnTo>
                <a:lnTo>
                  <a:pt x="629" y="2730"/>
                </a:lnTo>
                <a:lnTo>
                  <a:pt x="627" y="2728"/>
                </a:lnTo>
                <a:lnTo>
                  <a:pt x="625" y="2726"/>
                </a:lnTo>
                <a:lnTo>
                  <a:pt x="623" y="2726"/>
                </a:lnTo>
                <a:lnTo>
                  <a:pt x="621" y="2728"/>
                </a:lnTo>
                <a:lnTo>
                  <a:pt x="619" y="2732"/>
                </a:lnTo>
                <a:lnTo>
                  <a:pt x="615" y="2694"/>
                </a:lnTo>
                <a:lnTo>
                  <a:pt x="611" y="2663"/>
                </a:lnTo>
                <a:lnTo>
                  <a:pt x="603" y="2633"/>
                </a:lnTo>
                <a:lnTo>
                  <a:pt x="591" y="2607"/>
                </a:lnTo>
                <a:lnTo>
                  <a:pt x="573" y="2581"/>
                </a:lnTo>
                <a:lnTo>
                  <a:pt x="545" y="2554"/>
                </a:lnTo>
                <a:lnTo>
                  <a:pt x="536" y="2548"/>
                </a:lnTo>
                <a:lnTo>
                  <a:pt x="522" y="2542"/>
                </a:lnTo>
                <a:lnTo>
                  <a:pt x="508" y="2538"/>
                </a:lnTo>
                <a:lnTo>
                  <a:pt x="502" y="2532"/>
                </a:lnTo>
                <a:lnTo>
                  <a:pt x="500" y="2520"/>
                </a:lnTo>
                <a:lnTo>
                  <a:pt x="498" y="2506"/>
                </a:lnTo>
                <a:lnTo>
                  <a:pt x="496" y="2494"/>
                </a:lnTo>
                <a:lnTo>
                  <a:pt x="488" y="2486"/>
                </a:lnTo>
                <a:lnTo>
                  <a:pt x="474" y="2480"/>
                </a:lnTo>
                <a:lnTo>
                  <a:pt x="450" y="2474"/>
                </a:lnTo>
                <a:lnTo>
                  <a:pt x="430" y="2462"/>
                </a:lnTo>
                <a:lnTo>
                  <a:pt x="415" y="2448"/>
                </a:lnTo>
                <a:lnTo>
                  <a:pt x="401" y="2433"/>
                </a:lnTo>
                <a:lnTo>
                  <a:pt x="385" y="2417"/>
                </a:lnTo>
                <a:lnTo>
                  <a:pt x="365" y="2403"/>
                </a:lnTo>
                <a:lnTo>
                  <a:pt x="343" y="2391"/>
                </a:lnTo>
                <a:lnTo>
                  <a:pt x="331" y="2389"/>
                </a:lnTo>
                <a:lnTo>
                  <a:pt x="313" y="2385"/>
                </a:lnTo>
                <a:lnTo>
                  <a:pt x="296" y="2379"/>
                </a:lnTo>
                <a:lnTo>
                  <a:pt x="278" y="2373"/>
                </a:lnTo>
                <a:lnTo>
                  <a:pt x="262" y="2365"/>
                </a:lnTo>
                <a:lnTo>
                  <a:pt x="250" y="2355"/>
                </a:lnTo>
                <a:lnTo>
                  <a:pt x="244" y="2341"/>
                </a:lnTo>
                <a:lnTo>
                  <a:pt x="244" y="2325"/>
                </a:lnTo>
                <a:lnTo>
                  <a:pt x="248" y="2311"/>
                </a:lnTo>
                <a:lnTo>
                  <a:pt x="254" y="2296"/>
                </a:lnTo>
                <a:lnTo>
                  <a:pt x="260" y="2280"/>
                </a:lnTo>
                <a:lnTo>
                  <a:pt x="260" y="2266"/>
                </a:lnTo>
                <a:lnTo>
                  <a:pt x="254" y="2252"/>
                </a:lnTo>
                <a:lnTo>
                  <a:pt x="246" y="2238"/>
                </a:lnTo>
                <a:lnTo>
                  <a:pt x="242" y="2224"/>
                </a:lnTo>
                <a:lnTo>
                  <a:pt x="240" y="2210"/>
                </a:lnTo>
                <a:lnTo>
                  <a:pt x="232" y="2198"/>
                </a:lnTo>
                <a:lnTo>
                  <a:pt x="212" y="2179"/>
                </a:lnTo>
                <a:lnTo>
                  <a:pt x="196" y="2151"/>
                </a:lnTo>
                <a:lnTo>
                  <a:pt x="182" y="2119"/>
                </a:lnTo>
                <a:lnTo>
                  <a:pt x="171" y="2089"/>
                </a:lnTo>
                <a:lnTo>
                  <a:pt x="159" y="2061"/>
                </a:lnTo>
                <a:lnTo>
                  <a:pt x="153" y="2048"/>
                </a:lnTo>
                <a:lnTo>
                  <a:pt x="147" y="2032"/>
                </a:lnTo>
                <a:lnTo>
                  <a:pt x="145" y="2016"/>
                </a:lnTo>
                <a:lnTo>
                  <a:pt x="149" y="2002"/>
                </a:lnTo>
                <a:lnTo>
                  <a:pt x="159" y="1988"/>
                </a:lnTo>
                <a:lnTo>
                  <a:pt x="169" y="1976"/>
                </a:lnTo>
                <a:lnTo>
                  <a:pt x="175" y="1962"/>
                </a:lnTo>
                <a:lnTo>
                  <a:pt x="173" y="1950"/>
                </a:lnTo>
                <a:lnTo>
                  <a:pt x="163" y="1940"/>
                </a:lnTo>
                <a:lnTo>
                  <a:pt x="147" y="1933"/>
                </a:lnTo>
                <a:lnTo>
                  <a:pt x="137" y="1923"/>
                </a:lnTo>
                <a:lnTo>
                  <a:pt x="127" y="1907"/>
                </a:lnTo>
                <a:lnTo>
                  <a:pt x="119" y="1885"/>
                </a:lnTo>
                <a:lnTo>
                  <a:pt x="115" y="1861"/>
                </a:lnTo>
                <a:lnTo>
                  <a:pt x="113" y="1837"/>
                </a:lnTo>
                <a:lnTo>
                  <a:pt x="113" y="1815"/>
                </a:lnTo>
                <a:lnTo>
                  <a:pt x="119" y="1798"/>
                </a:lnTo>
                <a:lnTo>
                  <a:pt x="131" y="1788"/>
                </a:lnTo>
                <a:lnTo>
                  <a:pt x="129" y="1794"/>
                </a:lnTo>
                <a:lnTo>
                  <a:pt x="133" y="1806"/>
                </a:lnTo>
                <a:lnTo>
                  <a:pt x="139" y="1821"/>
                </a:lnTo>
                <a:lnTo>
                  <a:pt x="147" y="1837"/>
                </a:lnTo>
                <a:lnTo>
                  <a:pt x="159" y="1849"/>
                </a:lnTo>
                <a:lnTo>
                  <a:pt x="169" y="1855"/>
                </a:lnTo>
                <a:lnTo>
                  <a:pt x="165" y="1847"/>
                </a:lnTo>
                <a:lnTo>
                  <a:pt x="159" y="1831"/>
                </a:lnTo>
                <a:lnTo>
                  <a:pt x="153" y="1813"/>
                </a:lnTo>
                <a:lnTo>
                  <a:pt x="147" y="1794"/>
                </a:lnTo>
                <a:lnTo>
                  <a:pt x="145" y="1778"/>
                </a:lnTo>
                <a:lnTo>
                  <a:pt x="143" y="1766"/>
                </a:lnTo>
                <a:lnTo>
                  <a:pt x="149" y="1760"/>
                </a:lnTo>
                <a:lnTo>
                  <a:pt x="161" y="1758"/>
                </a:lnTo>
                <a:lnTo>
                  <a:pt x="177" y="1760"/>
                </a:lnTo>
                <a:lnTo>
                  <a:pt x="194" y="1764"/>
                </a:lnTo>
                <a:lnTo>
                  <a:pt x="212" y="1768"/>
                </a:lnTo>
                <a:lnTo>
                  <a:pt x="228" y="1770"/>
                </a:lnTo>
                <a:lnTo>
                  <a:pt x="238" y="1770"/>
                </a:lnTo>
                <a:lnTo>
                  <a:pt x="230" y="1768"/>
                </a:lnTo>
                <a:lnTo>
                  <a:pt x="224" y="1770"/>
                </a:lnTo>
                <a:lnTo>
                  <a:pt x="222" y="1768"/>
                </a:lnTo>
                <a:lnTo>
                  <a:pt x="222" y="1768"/>
                </a:lnTo>
                <a:lnTo>
                  <a:pt x="222" y="1768"/>
                </a:lnTo>
                <a:lnTo>
                  <a:pt x="226" y="1766"/>
                </a:lnTo>
                <a:lnTo>
                  <a:pt x="230" y="1762"/>
                </a:lnTo>
                <a:lnTo>
                  <a:pt x="234" y="1756"/>
                </a:lnTo>
                <a:lnTo>
                  <a:pt x="222" y="1764"/>
                </a:lnTo>
                <a:lnTo>
                  <a:pt x="210" y="1764"/>
                </a:lnTo>
                <a:lnTo>
                  <a:pt x="196" y="1760"/>
                </a:lnTo>
                <a:lnTo>
                  <a:pt x="180" y="1754"/>
                </a:lnTo>
                <a:lnTo>
                  <a:pt x="167" y="1748"/>
                </a:lnTo>
                <a:lnTo>
                  <a:pt x="153" y="1742"/>
                </a:lnTo>
                <a:lnTo>
                  <a:pt x="143" y="1742"/>
                </a:lnTo>
                <a:lnTo>
                  <a:pt x="135" y="1746"/>
                </a:lnTo>
                <a:lnTo>
                  <a:pt x="133" y="1758"/>
                </a:lnTo>
                <a:lnTo>
                  <a:pt x="129" y="1776"/>
                </a:lnTo>
                <a:lnTo>
                  <a:pt x="125" y="1782"/>
                </a:lnTo>
                <a:lnTo>
                  <a:pt x="119" y="1780"/>
                </a:lnTo>
                <a:lnTo>
                  <a:pt x="113" y="1774"/>
                </a:lnTo>
                <a:lnTo>
                  <a:pt x="105" y="1762"/>
                </a:lnTo>
                <a:lnTo>
                  <a:pt x="97" y="1752"/>
                </a:lnTo>
                <a:lnTo>
                  <a:pt x="89" y="1744"/>
                </a:lnTo>
                <a:lnTo>
                  <a:pt x="81" y="1740"/>
                </a:lnTo>
                <a:lnTo>
                  <a:pt x="73" y="1744"/>
                </a:lnTo>
                <a:lnTo>
                  <a:pt x="73" y="1740"/>
                </a:lnTo>
                <a:lnTo>
                  <a:pt x="75" y="1736"/>
                </a:lnTo>
                <a:lnTo>
                  <a:pt x="75" y="1730"/>
                </a:lnTo>
                <a:lnTo>
                  <a:pt x="77" y="1726"/>
                </a:lnTo>
                <a:lnTo>
                  <a:pt x="79" y="1720"/>
                </a:lnTo>
                <a:lnTo>
                  <a:pt x="79" y="1716"/>
                </a:lnTo>
                <a:lnTo>
                  <a:pt x="81" y="1714"/>
                </a:lnTo>
                <a:lnTo>
                  <a:pt x="83" y="1712"/>
                </a:lnTo>
                <a:lnTo>
                  <a:pt x="85" y="1714"/>
                </a:lnTo>
                <a:lnTo>
                  <a:pt x="87" y="1716"/>
                </a:lnTo>
                <a:lnTo>
                  <a:pt x="87" y="1718"/>
                </a:lnTo>
                <a:lnTo>
                  <a:pt x="83" y="1704"/>
                </a:lnTo>
                <a:lnTo>
                  <a:pt x="69" y="1675"/>
                </a:lnTo>
                <a:lnTo>
                  <a:pt x="54" y="1647"/>
                </a:lnTo>
                <a:lnTo>
                  <a:pt x="36" y="1619"/>
                </a:lnTo>
                <a:lnTo>
                  <a:pt x="20" y="1587"/>
                </a:lnTo>
                <a:lnTo>
                  <a:pt x="18" y="1575"/>
                </a:lnTo>
                <a:lnTo>
                  <a:pt x="18" y="1558"/>
                </a:lnTo>
                <a:lnTo>
                  <a:pt x="20" y="1536"/>
                </a:lnTo>
                <a:lnTo>
                  <a:pt x="22" y="1518"/>
                </a:lnTo>
                <a:lnTo>
                  <a:pt x="26" y="1504"/>
                </a:lnTo>
                <a:lnTo>
                  <a:pt x="36" y="1476"/>
                </a:lnTo>
                <a:lnTo>
                  <a:pt x="38" y="1450"/>
                </a:lnTo>
                <a:lnTo>
                  <a:pt x="34" y="1423"/>
                </a:lnTo>
                <a:lnTo>
                  <a:pt x="24" y="1397"/>
                </a:lnTo>
                <a:lnTo>
                  <a:pt x="14" y="1379"/>
                </a:lnTo>
                <a:lnTo>
                  <a:pt x="4" y="1359"/>
                </a:lnTo>
                <a:lnTo>
                  <a:pt x="0" y="1339"/>
                </a:lnTo>
                <a:lnTo>
                  <a:pt x="0" y="1321"/>
                </a:lnTo>
                <a:lnTo>
                  <a:pt x="10" y="1302"/>
                </a:lnTo>
                <a:lnTo>
                  <a:pt x="24" y="1288"/>
                </a:lnTo>
                <a:lnTo>
                  <a:pt x="36" y="1274"/>
                </a:lnTo>
                <a:lnTo>
                  <a:pt x="48" y="1256"/>
                </a:lnTo>
                <a:lnTo>
                  <a:pt x="52" y="1238"/>
                </a:lnTo>
                <a:lnTo>
                  <a:pt x="56" y="1218"/>
                </a:lnTo>
                <a:lnTo>
                  <a:pt x="63" y="1198"/>
                </a:lnTo>
                <a:lnTo>
                  <a:pt x="71" y="1179"/>
                </a:lnTo>
                <a:lnTo>
                  <a:pt x="75" y="1159"/>
                </a:lnTo>
                <a:lnTo>
                  <a:pt x="73" y="1149"/>
                </a:lnTo>
                <a:lnTo>
                  <a:pt x="73" y="1135"/>
                </a:lnTo>
                <a:lnTo>
                  <a:pt x="73" y="1121"/>
                </a:lnTo>
                <a:lnTo>
                  <a:pt x="75" y="1107"/>
                </a:lnTo>
                <a:lnTo>
                  <a:pt x="79" y="1095"/>
                </a:lnTo>
                <a:lnTo>
                  <a:pt x="85" y="1089"/>
                </a:lnTo>
                <a:lnTo>
                  <a:pt x="75" y="1083"/>
                </a:lnTo>
                <a:lnTo>
                  <a:pt x="69" y="1073"/>
                </a:lnTo>
                <a:lnTo>
                  <a:pt x="67" y="1059"/>
                </a:lnTo>
                <a:lnTo>
                  <a:pt x="69" y="1044"/>
                </a:lnTo>
                <a:lnTo>
                  <a:pt x="71" y="1026"/>
                </a:lnTo>
                <a:lnTo>
                  <a:pt x="75" y="1010"/>
                </a:lnTo>
                <a:lnTo>
                  <a:pt x="79" y="998"/>
                </a:lnTo>
                <a:lnTo>
                  <a:pt x="81" y="988"/>
                </a:lnTo>
                <a:lnTo>
                  <a:pt x="81" y="976"/>
                </a:lnTo>
                <a:lnTo>
                  <a:pt x="77" y="962"/>
                </a:lnTo>
                <a:lnTo>
                  <a:pt x="75" y="950"/>
                </a:lnTo>
                <a:lnTo>
                  <a:pt x="79" y="938"/>
                </a:lnTo>
                <a:lnTo>
                  <a:pt x="99" y="907"/>
                </a:lnTo>
                <a:lnTo>
                  <a:pt x="115" y="873"/>
                </a:lnTo>
                <a:lnTo>
                  <a:pt x="117" y="877"/>
                </a:lnTo>
                <a:lnTo>
                  <a:pt x="119" y="879"/>
                </a:lnTo>
                <a:lnTo>
                  <a:pt x="123" y="879"/>
                </a:lnTo>
                <a:lnTo>
                  <a:pt x="123" y="877"/>
                </a:lnTo>
                <a:lnTo>
                  <a:pt x="125" y="875"/>
                </a:lnTo>
                <a:lnTo>
                  <a:pt x="127" y="871"/>
                </a:lnTo>
                <a:lnTo>
                  <a:pt x="129" y="869"/>
                </a:lnTo>
                <a:lnTo>
                  <a:pt x="129" y="867"/>
                </a:lnTo>
                <a:lnTo>
                  <a:pt x="131" y="867"/>
                </a:lnTo>
                <a:lnTo>
                  <a:pt x="133" y="869"/>
                </a:lnTo>
                <a:lnTo>
                  <a:pt x="135" y="873"/>
                </a:lnTo>
                <a:lnTo>
                  <a:pt x="135" y="867"/>
                </a:lnTo>
                <a:lnTo>
                  <a:pt x="133" y="859"/>
                </a:lnTo>
                <a:lnTo>
                  <a:pt x="133" y="851"/>
                </a:lnTo>
                <a:lnTo>
                  <a:pt x="139" y="837"/>
                </a:lnTo>
                <a:lnTo>
                  <a:pt x="143" y="833"/>
                </a:lnTo>
                <a:lnTo>
                  <a:pt x="147" y="831"/>
                </a:lnTo>
                <a:lnTo>
                  <a:pt x="151" y="829"/>
                </a:lnTo>
                <a:lnTo>
                  <a:pt x="155" y="827"/>
                </a:lnTo>
                <a:lnTo>
                  <a:pt x="157" y="825"/>
                </a:lnTo>
                <a:lnTo>
                  <a:pt x="161" y="823"/>
                </a:lnTo>
                <a:lnTo>
                  <a:pt x="161" y="819"/>
                </a:lnTo>
                <a:lnTo>
                  <a:pt x="155" y="817"/>
                </a:lnTo>
                <a:lnTo>
                  <a:pt x="155" y="809"/>
                </a:lnTo>
                <a:lnTo>
                  <a:pt x="159" y="798"/>
                </a:lnTo>
                <a:lnTo>
                  <a:pt x="165" y="782"/>
                </a:lnTo>
                <a:lnTo>
                  <a:pt x="173" y="764"/>
                </a:lnTo>
                <a:lnTo>
                  <a:pt x="180" y="746"/>
                </a:lnTo>
                <a:lnTo>
                  <a:pt x="186" y="728"/>
                </a:lnTo>
                <a:lnTo>
                  <a:pt x="192" y="714"/>
                </a:lnTo>
                <a:lnTo>
                  <a:pt x="194" y="704"/>
                </a:lnTo>
                <a:lnTo>
                  <a:pt x="196" y="692"/>
                </a:lnTo>
                <a:lnTo>
                  <a:pt x="200" y="675"/>
                </a:lnTo>
                <a:lnTo>
                  <a:pt x="208" y="653"/>
                </a:lnTo>
                <a:lnTo>
                  <a:pt x="216" y="631"/>
                </a:lnTo>
                <a:lnTo>
                  <a:pt x="224" y="607"/>
                </a:lnTo>
                <a:lnTo>
                  <a:pt x="234" y="585"/>
                </a:lnTo>
                <a:lnTo>
                  <a:pt x="242" y="567"/>
                </a:lnTo>
                <a:lnTo>
                  <a:pt x="248" y="557"/>
                </a:lnTo>
                <a:lnTo>
                  <a:pt x="254" y="554"/>
                </a:lnTo>
                <a:lnTo>
                  <a:pt x="250" y="544"/>
                </a:lnTo>
                <a:lnTo>
                  <a:pt x="250" y="528"/>
                </a:lnTo>
                <a:lnTo>
                  <a:pt x="254" y="510"/>
                </a:lnTo>
                <a:lnTo>
                  <a:pt x="258" y="488"/>
                </a:lnTo>
                <a:lnTo>
                  <a:pt x="264" y="468"/>
                </a:lnTo>
                <a:lnTo>
                  <a:pt x="270" y="452"/>
                </a:lnTo>
                <a:lnTo>
                  <a:pt x="274" y="442"/>
                </a:lnTo>
                <a:lnTo>
                  <a:pt x="288" y="448"/>
                </a:lnTo>
                <a:lnTo>
                  <a:pt x="309" y="456"/>
                </a:lnTo>
                <a:lnTo>
                  <a:pt x="337" y="462"/>
                </a:lnTo>
                <a:lnTo>
                  <a:pt x="361" y="470"/>
                </a:lnTo>
                <a:lnTo>
                  <a:pt x="339" y="454"/>
                </a:lnTo>
                <a:lnTo>
                  <a:pt x="315" y="440"/>
                </a:lnTo>
                <a:lnTo>
                  <a:pt x="290" y="430"/>
                </a:lnTo>
                <a:lnTo>
                  <a:pt x="264" y="429"/>
                </a:lnTo>
                <a:lnTo>
                  <a:pt x="276" y="375"/>
                </a:lnTo>
                <a:lnTo>
                  <a:pt x="278" y="387"/>
                </a:lnTo>
                <a:lnTo>
                  <a:pt x="280" y="395"/>
                </a:lnTo>
                <a:lnTo>
                  <a:pt x="282" y="399"/>
                </a:lnTo>
                <a:lnTo>
                  <a:pt x="284" y="405"/>
                </a:lnTo>
                <a:lnTo>
                  <a:pt x="290" y="413"/>
                </a:lnTo>
                <a:lnTo>
                  <a:pt x="288" y="405"/>
                </a:lnTo>
                <a:lnTo>
                  <a:pt x="288" y="395"/>
                </a:lnTo>
                <a:lnTo>
                  <a:pt x="288" y="383"/>
                </a:lnTo>
                <a:lnTo>
                  <a:pt x="292" y="375"/>
                </a:lnTo>
                <a:lnTo>
                  <a:pt x="299" y="371"/>
                </a:lnTo>
                <a:lnTo>
                  <a:pt x="309" y="373"/>
                </a:lnTo>
                <a:lnTo>
                  <a:pt x="303" y="363"/>
                </a:lnTo>
                <a:lnTo>
                  <a:pt x="296" y="359"/>
                </a:lnTo>
                <a:lnTo>
                  <a:pt x="288" y="355"/>
                </a:lnTo>
                <a:lnTo>
                  <a:pt x="282" y="349"/>
                </a:lnTo>
                <a:lnTo>
                  <a:pt x="280" y="341"/>
                </a:lnTo>
                <a:lnTo>
                  <a:pt x="282" y="327"/>
                </a:lnTo>
                <a:lnTo>
                  <a:pt x="288" y="335"/>
                </a:lnTo>
                <a:lnTo>
                  <a:pt x="294" y="335"/>
                </a:lnTo>
                <a:lnTo>
                  <a:pt x="303" y="331"/>
                </a:lnTo>
                <a:lnTo>
                  <a:pt x="315" y="327"/>
                </a:lnTo>
                <a:lnTo>
                  <a:pt x="307" y="323"/>
                </a:lnTo>
                <a:lnTo>
                  <a:pt x="299" y="315"/>
                </a:lnTo>
                <a:lnTo>
                  <a:pt x="294" y="309"/>
                </a:lnTo>
                <a:lnTo>
                  <a:pt x="288" y="309"/>
                </a:lnTo>
                <a:lnTo>
                  <a:pt x="284" y="317"/>
                </a:lnTo>
                <a:lnTo>
                  <a:pt x="278" y="305"/>
                </a:lnTo>
                <a:lnTo>
                  <a:pt x="278" y="288"/>
                </a:lnTo>
                <a:lnTo>
                  <a:pt x="278" y="264"/>
                </a:lnTo>
                <a:lnTo>
                  <a:pt x="280" y="242"/>
                </a:lnTo>
                <a:lnTo>
                  <a:pt x="282" y="220"/>
                </a:lnTo>
                <a:lnTo>
                  <a:pt x="282" y="206"/>
                </a:lnTo>
                <a:lnTo>
                  <a:pt x="280" y="186"/>
                </a:lnTo>
                <a:lnTo>
                  <a:pt x="274" y="169"/>
                </a:lnTo>
                <a:lnTo>
                  <a:pt x="268" y="151"/>
                </a:lnTo>
                <a:lnTo>
                  <a:pt x="268" y="135"/>
                </a:lnTo>
                <a:lnTo>
                  <a:pt x="274" y="117"/>
                </a:lnTo>
                <a:lnTo>
                  <a:pt x="276" y="101"/>
                </a:lnTo>
                <a:lnTo>
                  <a:pt x="276" y="83"/>
                </a:lnTo>
                <a:lnTo>
                  <a:pt x="298" y="97"/>
                </a:lnTo>
                <a:lnTo>
                  <a:pt x="319" y="115"/>
                </a:lnTo>
                <a:lnTo>
                  <a:pt x="339" y="133"/>
                </a:lnTo>
                <a:lnTo>
                  <a:pt x="363" y="147"/>
                </a:lnTo>
                <a:lnTo>
                  <a:pt x="377" y="151"/>
                </a:lnTo>
                <a:lnTo>
                  <a:pt x="393" y="155"/>
                </a:lnTo>
                <a:lnTo>
                  <a:pt x="411" y="157"/>
                </a:lnTo>
                <a:lnTo>
                  <a:pt x="424" y="161"/>
                </a:lnTo>
                <a:lnTo>
                  <a:pt x="434" y="169"/>
                </a:lnTo>
                <a:lnTo>
                  <a:pt x="438" y="179"/>
                </a:lnTo>
                <a:lnTo>
                  <a:pt x="452" y="175"/>
                </a:lnTo>
                <a:lnTo>
                  <a:pt x="468" y="171"/>
                </a:lnTo>
                <a:lnTo>
                  <a:pt x="466" y="186"/>
                </a:lnTo>
                <a:lnTo>
                  <a:pt x="470" y="204"/>
                </a:lnTo>
                <a:lnTo>
                  <a:pt x="476" y="220"/>
                </a:lnTo>
                <a:lnTo>
                  <a:pt x="476" y="236"/>
                </a:lnTo>
                <a:lnTo>
                  <a:pt x="474" y="238"/>
                </a:lnTo>
                <a:lnTo>
                  <a:pt x="472" y="240"/>
                </a:lnTo>
                <a:lnTo>
                  <a:pt x="470" y="244"/>
                </a:lnTo>
                <a:lnTo>
                  <a:pt x="466" y="248"/>
                </a:lnTo>
                <a:lnTo>
                  <a:pt x="464" y="252"/>
                </a:lnTo>
                <a:lnTo>
                  <a:pt x="460" y="258"/>
                </a:lnTo>
                <a:lnTo>
                  <a:pt x="458" y="262"/>
                </a:lnTo>
                <a:lnTo>
                  <a:pt x="458" y="268"/>
                </a:lnTo>
                <a:lnTo>
                  <a:pt x="464" y="266"/>
                </a:lnTo>
                <a:lnTo>
                  <a:pt x="468" y="268"/>
                </a:lnTo>
                <a:lnTo>
                  <a:pt x="470" y="268"/>
                </a:lnTo>
                <a:lnTo>
                  <a:pt x="470" y="272"/>
                </a:lnTo>
                <a:lnTo>
                  <a:pt x="470" y="274"/>
                </a:lnTo>
                <a:lnTo>
                  <a:pt x="468" y="278"/>
                </a:lnTo>
                <a:lnTo>
                  <a:pt x="466" y="282"/>
                </a:lnTo>
                <a:lnTo>
                  <a:pt x="464" y="286"/>
                </a:lnTo>
                <a:lnTo>
                  <a:pt x="462" y="288"/>
                </a:lnTo>
                <a:lnTo>
                  <a:pt x="458" y="292"/>
                </a:lnTo>
                <a:lnTo>
                  <a:pt x="456" y="294"/>
                </a:lnTo>
                <a:lnTo>
                  <a:pt x="454" y="296"/>
                </a:lnTo>
                <a:lnTo>
                  <a:pt x="454" y="296"/>
                </a:lnTo>
                <a:lnTo>
                  <a:pt x="460" y="296"/>
                </a:lnTo>
                <a:lnTo>
                  <a:pt x="470" y="296"/>
                </a:lnTo>
                <a:lnTo>
                  <a:pt x="478" y="296"/>
                </a:lnTo>
                <a:lnTo>
                  <a:pt x="486" y="292"/>
                </a:lnTo>
                <a:lnTo>
                  <a:pt x="488" y="286"/>
                </a:lnTo>
                <a:lnTo>
                  <a:pt x="486" y="270"/>
                </a:lnTo>
                <a:lnTo>
                  <a:pt x="490" y="258"/>
                </a:lnTo>
                <a:lnTo>
                  <a:pt x="494" y="248"/>
                </a:lnTo>
                <a:lnTo>
                  <a:pt x="500" y="236"/>
                </a:lnTo>
                <a:lnTo>
                  <a:pt x="508" y="224"/>
                </a:lnTo>
                <a:lnTo>
                  <a:pt x="512" y="204"/>
                </a:lnTo>
                <a:lnTo>
                  <a:pt x="508" y="184"/>
                </a:lnTo>
                <a:lnTo>
                  <a:pt x="500" y="167"/>
                </a:lnTo>
                <a:lnTo>
                  <a:pt x="494" y="147"/>
                </a:lnTo>
                <a:lnTo>
                  <a:pt x="490" y="127"/>
                </a:lnTo>
                <a:lnTo>
                  <a:pt x="504" y="131"/>
                </a:lnTo>
                <a:lnTo>
                  <a:pt x="512" y="129"/>
                </a:lnTo>
                <a:lnTo>
                  <a:pt x="514" y="121"/>
                </a:lnTo>
                <a:lnTo>
                  <a:pt x="512" y="111"/>
                </a:lnTo>
                <a:lnTo>
                  <a:pt x="510" y="99"/>
                </a:lnTo>
                <a:lnTo>
                  <a:pt x="504" y="85"/>
                </a:lnTo>
                <a:lnTo>
                  <a:pt x="500" y="71"/>
                </a:lnTo>
                <a:lnTo>
                  <a:pt x="498" y="59"/>
                </a:lnTo>
                <a:lnTo>
                  <a:pt x="498" y="52"/>
                </a:lnTo>
                <a:lnTo>
                  <a:pt x="502" y="46"/>
                </a:lnTo>
                <a:lnTo>
                  <a:pt x="512" y="46"/>
                </a:lnTo>
                <a:lnTo>
                  <a:pt x="750" y="99"/>
                </a:lnTo>
                <a:lnTo>
                  <a:pt x="988" y="147"/>
                </a:lnTo>
                <a:lnTo>
                  <a:pt x="1000" y="149"/>
                </a:lnTo>
                <a:lnTo>
                  <a:pt x="1016" y="151"/>
                </a:lnTo>
                <a:lnTo>
                  <a:pt x="1035" y="151"/>
                </a:lnTo>
                <a:lnTo>
                  <a:pt x="1055" y="155"/>
                </a:lnTo>
                <a:lnTo>
                  <a:pt x="1073" y="159"/>
                </a:lnTo>
                <a:lnTo>
                  <a:pt x="1087" y="163"/>
                </a:lnTo>
                <a:lnTo>
                  <a:pt x="1093" y="171"/>
                </a:lnTo>
                <a:lnTo>
                  <a:pt x="1099" y="171"/>
                </a:lnTo>
                <a:lnTo>
                  <a:pt x="1113" y="173"/>
                </a:lnTo>
                <a:lnTo>
                  <a:pt x="1133" y="173"/>
                </a:lnTo>
                <a:lnTo>
                  <a:pt x="1152" y="177"/>
                </a:lnTo>
                <a:lnTo>
                  <a:pt x="1172" y="180"/>
                </a:lnTo>
                <a:lnTo>
                  <a:pt x="1188" y="186"/>
                </a:lnTo>
                <a:lnTo>
                  <a:pt x="1196" y="194"/>
                </a:lnTo>
                <a:lnTo>
                  <a:pt x="1202" y="192"/>
                </a:lnTo>
                <a:lnTo>
                  <a:pt x="1220" y="192"/>
                </a:lnTo>
                <a:lnTo>
                  <a:pt x="1248" y="194"/>
                </a:lnTo>
                <a:lnTo>
                  <a:pt x="1283" y="198"/>
                </a:lnTo>
                <a:lnTo>
                  <a:pt x="1325" y="202"/>
                </a:lnTo>
                <a:lnTo>
                  <a:pt x="1375" y="208"/>
                </a:lnTo>
                <a:lnTo>
                  <a:pt x="1426" y="214"/>
                </a:lnTo>
                <a:lnTo>
                  <a:pt x="1482" y="222"/>
                </a:lnTo>
                <a:lnTo>
                  <a:pt x="1537" y="230"/>
                </a:lnTo>
                <a:lnTo>
                  <a:pt x="1595" y="236"/>
                </a:lnTo>
                <a:lnTo>
                  <a:pt x="1648" y="244"/>
                </a:lnTo>
                <a:lnTo>
                  <a:pt x="1700" y="252"/>
                </a:lnTo>
                <a:lnTo>
                  <a:pt x="1750" y="258"/>
                </a:lnTo>
                <a:lnTo>
                  <a:pt x="1791" y="264"/>
                </a:lnTo>
                <a:lnTo>
                  <a:pt x="1825" y="268"/>
                </a:lnTo>
                <a:lnTo>
                  <a:pt x="1853" y="272"/>
                </a:lnTo>
                <a:lnTo>
                  <a:pt x="1869" y="274"/>
                </a:lnTo>
                <a:lnTo>
                  <a:pt x="2043" y="290"/>
                </a:lnTo>
                <a:lnTo>
                  <a:pt x="2216" y="300"/>
                </a:lnTo>
                <a:lnTo>
                  <a:pt x="2230" y="300"/>
                </a:lnTo>
                <a:lnTo>
                  <a:pt x="2251" y="300"/>
                </a:lnTo>
                <a:lnTo>
                  <a:pt x="2279" y="300"/>
                </a:lnTo>
                <a:lnTo>
                  <a:pt x="2313" y="300"/>
                </a:lnTo>
                <a:lnTo>
                  <a:pt x="2347" y="302"/>
                </a:lnTo>
                <a:lnTo>
                  <a:pt x="2380" y="302"/>
                </a:lnTo>
                <a:lnTo>
                  <a:pt x="2410" y="305"/>
                </a:lnTo>
                <a:lnTo>
                  <a:pt x="2436" y="309"/>
                </a:lnTo>
                <a:lnTo>
                  <a:pt x="2454" y="315"/>
                </a:lnTo>
                <a:lnTo>
                  <a:pt x="2460" y="323"/>
                </a:lnTo>
                <a:lnTo>
                  <a:pt x="2466" y="317"/>
                </a:lnTo>
                <a:lnTo>
                  <a:pt x="2478" y="313"/>
                </a:lnTo>
                <a:lnTo>
                  <a:pt x="2495" y="311"/>
                </a:lnTo>
                <a:lnTo>
                  <a:pt x="2517" y="311"/>
                </a:lnTo>
                <a:lnTo>
                  <a:pt x="2539" y="311"/>
                </a:lnTo>
                <a:lnTo>
                  <a:pt x="2561" y="313"/>
                </a:lnTo>
                <a:lnTo>
                  <a:pt x="2579" y="315"/>
                </a:lnTo>
                <a:lnTo>
                  <a:pt x="2593" y="315"/>
                </a:lnTo>
                <a:lnTo>
                  <a:pt x="2755" y="317"/>
                </a:lnTo>
                <a:lnTo>
                  <a:pt x="3051" y="317"/>
                </a:lnTo>
                <a:lnTo>
                  <a:pt x="3172" y="315"/>
                </a:lnTo>
                <a:lnTo>
                  <a:pt x="3293" y="311"/>
                </a:lnTo>
                <a:lnTo>
                  <a:pt x="3303" y="311"/>
                </a:lnTo>
                <a:lnTo>
                  <a:pt x="3321" y="309"/>
                </a:lnTo>
                <a:lnTo>
                  <a:pt x="3340" y="309"/>
                </a:lnTo>
                <a:lnTo>
                  <a:pt x="3362" y="309"/>
                </a:lnTo>
                <a:lnTo>
                  <a:pt x="3380" y="307"/>
                </a:lnTo>
                <a:lnTo>
                  <a:pt x="3394" y="304"/>
                </a:lnTo>
                <a:lnTo>
                  <a:pt x="3400" y="300"/>
                </a:lnTo>
                <a:lnTo>
                  <a:pt x="3400" y="272"/>
                </a:lnTo>
                <a:lnTo>
                  <a:pt x="3398" y="246"/>
                </a:lnTo>
                <a:lnTo>
                  <a:pt x="3420" y="258"/>
                </a:lnTo>
                <a:lnTo>
                  <a:pt x="3432" y="270"/>
                </a:lnTo>
                <a:lnTo>
                  <a:pt x="3436" y="282"/>
                </a:lnTo>
                <a:lnTo>
                  <a:pt x="3440" y="298"/>
                </a:lnTo>
                <a:lnTo>
                  <a:pt x="3444" y="315"/>
                </a:lnTo>
                <a:lnTo>
                  <a:pt x="3453" y="337"/>
                </a:lnTo>
                <a:lnTo>
                  <a:pt x="3461" y="345"/>
                </a:lnTo>
                <a:lnTo>
                  <a:pt x="3477" y="351"/>
                </a:lnTo>
                <a:lnTo>
                  <a:pt x="3495" y="353"/>
                </a:lnTo>
                <a:lnTo>
                  <a:pt x="3511" y="355"/>
                </a:lnTo>
                <a:lnTo>
                  <a:pt x="3525" y="355"/>
                </a:lnTo>
                <a:lnTo>
                  <a:pt x="3537" y="359"/>
                </a:lnTo>
                <a:lnTo>
                  <a:pt x="3543" y="363"/>
                </a:lnTo>
                <a:lnTo>
                  <a:pt x="3549" y="367"/>
                </a:lnTo>
                <a:lnTo>
                  <a:pt x="3559" y="373"/>
                </a:lnTo>
                <a:lnTo>
                  <a:pt x="3574" y="371"/>
                </a:lnTo>
                <a:lnTo>
                  <a:pt x="3592" y="365"/>
                </a:lnTo>
                <a:lnTo>
                  <a:pt x="3610" y="357"/>
                </a:lnTo>
                <a:lnTo>
                  <a:pt x="3632" y="351"/>
                </a:lnTo>
                <a:lnTo>
                  <a:pt x="3652" y="353"/>
                </a:lnTo>
                <a:lnTo>
                  <a:pt x="3666" y="359"/>
                </a:lnTo>
                <a:lnTo>
                  <a:pt x="3678" y="371"/>
                </a:lnTo>
                <a:lnTo>
                  <a:pt x="3688" y="385"/>
                </a:lnTo>
                <a:lnTo>
                  <a:pt x="3697" y="397"/>
                </a:lnTo>
                <a:lnTo>
                  <a:pt x="3713" y="403"/>
                </a:lnTo>
                <a:lnTo>
                  <a:pt x="3713" y="391"/>
                </a:lnTo>
                <a:lnTo>
                  <a:pt x="3719" y="387"/>
                </a:lnTo>
                <a:lnTo>
                  <a:pt x="3727" y="387"/>
                </a:lnTo>
                <a:lnTo>
                  <a:pt x="3739" y="391"/>
                </a:lnTo>
                <a:lnTo>
                  <a:pt x="3749" y="397"/>
                </a:lnTo>
                <a:lnTo>
                  <a:pt x="3759" y="403"/>
                </a:lnTo>
                <a:lnTo>
                  <a:pt x="3765" y="407"/>
                </a:lnTo>
                <a:lnTo>
                  <a:pt x="3785" y="419"/>
                </a:lnTo>
                <a:lnTo>
                  <a:pt x="3803" y="421"/>
                </a:lnTo>
                <a:lnTo>
                  <a:pt x="3820" y="417"/>
                </a:lnTo>
                <a:lnTo>
                  <a:pt x="3838" y="403"/>
                </a:lnTo>
                <a:lnTo>
                  <a:pt x="3854" y="397"/>
                </a:lnTo>
                <a:lnTo>
                  <a:pt x="3872" y="397"/>
                </a:lnTo>
                <a:lnTo>
                  <a:pt x="3890" y="399"/>
                </a:lnTo>
                <a:lnTo>
                  <a:pt x="3910" y="403"/>
                </a:lnTo>
                <a:lnTo>
                  <a:pt x="3930" y="403"/>
                </a:lnTo>
                <a:lnTo>
                  <a:pt x="3947" y="403"/>
                </a:lnTo>
                <a:lnTo>
                  <a:pt x="3967" y="405"/>
                </a:lnTo>
                <a:lnTo>
                  <a:pt x="3987" y="409"/>
                </a:lnTo>
                <a:lnTo>
                  <a:pt x="4007" y="411"/>
                </a:lnTo>
                <a:lnTo>
                  <a:pt x="3949" y="450"/>
                </a:lnTo>
                <a:lnTo>
                  <a:pt x="3896" y="490"/>
                </a:lnTo>
                <a:lnTo>
                  <a:pt x="3844" y="534"/>
                </a:lnTo>
                <a:lnTo>
                  <a:pt x="3797" y="581"/>
                </a:lnTo>
                <a:lnTo>
                  <a:pt x="3751" y="635"/>
                </a:lnTo>
                <a:lnTo>
                  <a:pt x="3763" y="643"/>
                </a:lnTo>
                <a:lnTo>
                  <a:pt x="3779" y="645"/>
                </a:lnTo>
                <a:lnTo>
                  <a:pt x="3795" y="641"/>
                </a:lnTo>
                <a:lnTo>
                  <a:pt x="3811" y="633"/>
                </a:lnTo>
                <a:lnTo>
                  <a:pt x="3826" y="625"/>
                </a:lnTo>
                <a:lnTo>
                  <a:pt x="3840" y="617"/>
                </a:lnTo>
                <a:lnTo>
                  <a:pt x="3852" y="609"/>
                </a:lnTo>
                <a:lnTo>
                  <a:pt x="3870" y="601"/>
                </a:lnTo>
                <a:lnTo>
                  <a:pt x="3884" y="599"/>
                </a:lnTo>
                <a:lnTo>
                  <a:pt x="3894" y="601"/>
                </a:lnTo>
                <a:lnTo>
                  <a:pt x="3896" y="611"/>
                </a:lnTo>
                <a:lnTo>
                  <a:pt x="3892" y="625"/>
                </a:lnTo>
                <a:lnTo>
                  <a:pt x="3880" y="645"/>
                </a:lnTo>
                <a:lnTo>
                  <a:pt x="3902" y="641"/>
                </a:lnTo>
                <a:lnTo>
                  <a:pt x="3924" y="641"/>
                </a:lnTo>
                <a:lnTo>
                  <a:pt x="3943" y="647"/>
                </a:lnTo>
                <a:lnTo>
                  <a:pt x="3941" y="645"/>
                </a:lnTo>
                <a:lnTo>
                  <a:pt x="3977" y="623"/>
                </a:lnTo>
                <a:lnTo>
                  <a:pt x="4015" y="601"/>
                </a:lnTo>
                <a:lnTo>
                  <a:pt x="4051" y="579"/>
                </a:lnTo>
                <a:lnTo>
                  <a:pt x="4084" y="556"/>
                </a:lnTo>
                <a:lnTo>
                  <a:pt x="4116" y="524"/>
                </a:lnTo>
                <a:lnTo>
                  <a:pt x="4128" y="542"/>
                </a:lnTo>
                <a:lnTo>
                  <a:pt x="4136" y="556"/>
                </a:lnTo>
                <a:lnTo>
                  <a:pt x="4142" y="569"/>
                </a:lnTo>
                <a:lnTo>
                  <a:pt x="4150" y="587"/>
                </a:lnTo>
                <a:lnTo>
                  <a:pt x="4158" y="577"/>
                </a:lnTo>
                <a:lnTo>
                  <a:pt x="4166" y="565"/>
                </a:lnTo>
                <a:lnTo>
                  <a:pt x="4176" y="557"/>
                </a:lnTo>
                <a:lnTo>
                  <a:pt x="4170" y="565"/>
                </a:lnTo>
                <a:lnTo>
                  <a:pt x="4168" y="569"/>
                </a:lnTo>
                <a:lnTo>
                  <a:pt x="4166" y="573"/>
                </a:lnTo>
                <a:lnTo>
                  <a:pt x="4166" y="575"/>
                </a:lnTo>
                <a:lnTo>
                  <a:pt x="4168" y="577"/>
                </a:lnTo>
                <a:lnTo>
                  <a:pt x="4170" y="575"/>
                </a:lnTo>
                <a:lnTo>
                  <a:pt x="4172" y="575"/>
                </a:lnTo>
                <a:lnTo>
                  <a:pt x="4176" y="573"/>
                </a:lnTo>
                <a:lnTo>
                  <a:pt x="4179" y="571"/>
                </a:lnTo>
                <a:lnTo>
                  <a:pt x="4183" y="567"/>
                </a:lnTo>
                <a:lnTo>
                  <a:pt x="4187" y="565"/>
                </a:lnTo>
                <a:lnTo>
                  <a:pt x="4193" y="563"/>
                </a:lnTo>
                <a:lnTo>
                  <a:pt x="4197" y="561"/>
                </a:lnTo>
                <a:lnTo>
                  <a:pt x="4201" y="561"/>
                </a:lnTo>
                <a:lnTo>
                  <a:pt x="4205" y="561"/>
                </a:lnTo>
                <a:lnTo>
                  <a:pt x="4227" y="567"/>
                </a:lnTo>
                <a:lnTo>
                  <a:pt x="4243" y="581"/>
                </a:lnTo>
                <a:lnTo>
                  <a:pt x="4257" y="597"/>
                </a:lnTo>
                <a:lnTo>
                  <a:pt x="4271" y="607"/>
                </a:lnTo>
                <a:lnTo>
                  <a:pt x="4285" y="613"/>
                </a:lnTo>
                <a:lnTo>
                  <a:pt x="4302" y="615"/>
                </a:lnTo>
                <a:lnTo>
                  <a:pt x="4318" y="615"/>
                </a:lnTo>
                <a:lnTo>
                  <a:pt x="4336" y="617"/>
                </a:lnTo>
                <a:lnTo>
                  <a:pt x="4352" y="613"/>
                </a:lnTo>
                <a:lnTo>
                  <a:pt x="4370" y="603"/>
                </a:lnTo>
                <a:lnTo>
                  <a:pt x="4388" y="589"/>
                </a:lnTo>
                <a:lnTo>
                  <a:pt x="4406" y="575"/>
                </a:lnTo>
                <a:lnTo>
                  <a:pt x="4421" y="567"/>
                </a:lnTo>
                <a:lnTo>
                  <a:pt x="4445" y="559"/>
                </a:lnTo>
                <a:lnTo>
                  <a:pt x="4469" y="557"/>
                </a:lnTo>
                <a:lnTo>
                  <a:pt x="4491" y="550"/>
                </a:lnTo>
                <a:lnTo>
                  <a:pt x="4507" y="542"/>
                </a:lnTo>
                <a:lnTo>
                  <a:pt x="4525" y="536"/>
                </a:lnTo>
                <a:lnTo>
                  <a:pt x="4525" y="548"/>
                </a:lnTo>
                <a:lnTo>
                  <a:pt x="4527" y="559"/>
                </a:lnTo>
                <a:lnTo>
                  <a:pt x="4531" y="573"/>
                </a:lnTo>
                <a:lnTo>
                  <a:pt x="4537" y="581"/>
                </a:lnTo>
                <a:lnTo>
                  <a:pt x="4546" y="585"/>
                </a:lnTo>
                <a:lnTo>
                  <a:pt x="4560" y="581"/>
                </a:lnTo>
                <a:lnTo>
                  <a:pt x="4564" y="579"/>
                </a:lnTo>
                <a:lnTo>
                  <a:pt x="4568" y="577"/>
                </a:lnTo>
                <a:lnTo>
                  <a:pt x="4572" y="579"/>
                </a:lnTo>
                <a:lnTo>
                  <a:pt x="4574" y="579"/>
                </a:lnTo>
                <a:lnTo>
                  <a:pt x="4576" y="581"/>
                </a:lnTo>
                <a:lnTo>
                  <a:pt x="4576" y="581"/>
                </a:lnTo>
                <a:lnTo>
                  <a:pt x="4578" y="583"/>
                </a:lnTo>
                <a:lnTo>
                  <a:pt x="4580" y="583"/>
                </a:lnTo>
                <a:lnTo>
                  <a:pt x="4582" y="581"/>
                </a:lnTo>
                <a:lnTo>
                  <a:pt x="4594" y="575"/>
                </a:lnTo>
                <a:lnTo>
                  <a:pt x="4606" y="579"/>
                </a:lnTo>
                <a:lnTo>
                  <a:pt x="4620" y="587"/>
                </a:lnTo>
                <a:lnTo>
                  <a:pt x="4632" y="601"/>
                </a:lnTo>
                <a:lnTo>
                  <a:pt x="4644" y="617"/>
                </a:lnTo>
                <a:lnTo>
                  <a:pt x="4654" y="631"/>
                </a:lnTo>
                <a:lnTo>
                  <a:pt x="4663" y="643"/>
                </a:lnTo>
                <a:lnTo>
                  <a:pt x="4652" y="645"/>
                </a:lnTo>
                <a:lnTo>
                  <a:pt x="4638" y="645"/>
                </a:lnTo>
                <a:lnTo>
                  <a:pt x="4622" y="645"/>
                </a:lnTo>
                <a:lnTo>
                  <a:pt x="4606" y="645"/>
                </a:lnTo>
                <a:lnTo>
                  <a:pt x="4592" y="647"/>
                </a:lnTo>
                <a:lnTo>
                  <a:pt x="4582" y="651"/>
                </a:lnTo>
                <a:lnTo>
                  <a:pt x="4576" y="661"/>
                </a:lnTo>
                <a:lnTo>
                  <a:pt x="4574" y="677"/>
                </a:lnTo>
                <a:lnTo>
                  <a:pt x="4556" y="669"/>
                </a:lnTo>
                <a:lnTo>
                  <a:pt x="4539" y="661"/>
                </a:lnTo>
                <a:lnTo>
                  <a:pt x="4523" y="655"/>
                </a:lnTo>
                <a:lnTo>
                  <a:pt x="4501" y="651"/>
                </a:lnTo>
                <a:lnTo>
                  <a:pt x="4489" y="653"/>
                </a:lnTo>
                <a:lnTo>
                  <a:pt x="4481" y="659"/>
                </a:lnTo>
                <a:lnTo>
                  <a:pt x="4475" y="665"/>
                </a:lnTo>
                <a:lnTo>
                  <a:pt x="4469" y="673"/>
                </a:lnTo>
                <a:lnTo>
                  <a:pt x="4459" y="675"/>
                </a:lnTo>
                <a:lnTo>
                  <a:pt x="4445" y="677"/>
                </a:lnTo>
                <a:lnTo>
                  <a:pt x="4429" y="679"/>
                </a:lnTo>
                <a:lnTo>
                  <a:pt x="4414" y="684"/>
                </a:lnTo>
                <a:lnTo>
                  <a:pt x="4404" y="692"/>
                </a:lnTo>
                <a:lnTo>
                  <a:pt x="4400" y="704"/>
                </a:lnTo>
                <a:lnTo>
                  <a:pt x="4394" y="716"/>
                </a:lnTo>
                <a:lnTo>
                  <a:pt x="4386" y="728"/>
                </a:lnTo>
                <a:lnTo>
                  <a:pt x="4376" y="736"/>
                </a:lnTo>
                <a:lnTo>
                  <a:pt x="4364" y="738"/>
                </a:lnTo>
                <a:lnTo>
                  <a:pt x="4366" y="734"/>
                </a:lnTo>
                <a:lnTo>
                  <a:pt x="4372" y="726"/>
                </a:lnTo>
                <a:lnTo>
                  <a:pt x="4376" y="718"/>
                </a:lnTo>
                <a:lnTo>
                  <a:pt x="4378" y="712"/>
                </a:lnTo>
                <a:lnTo>
                  <a:pt x="4376" y="706"/>
                </a:lnTo>
                <a:lnTo>
                  <a:pt x="4368" y="704"/>
                </a:lnTo>
                <a:lnTo>
                  <a:pt x="4362" y="706"/>
                </a:lnTo>
                <a:lnTo>
                  <a:pt x="4358" y="710"/>
                </a:lnTo>
                <a:lnTo>
                  <a:pt x="4354" y="714"/>
                </a:lnTo>
                <a:lnTo>
                  <a:pt x="4350" y="720"/>
                </a:lnTo>
                <a:lnTo>
                  <a:pt x="4346" y="726"/>
                </a:lnTo>
                <a:lnTo>
                  <a:pt x="4342" y="730"/>
                </a:lnTo>
                <a:lnTo>
                  <a:pt x="4338" y="736"/>
                </a:lnTo>
                <a:lnTo>
                  <a:pt x="4332" y="728"/>
                </a:lnTo>
                <a:lnTo>
                  <a:pt x="4330" y="722"/>
                </a:lnTo>
                <a:lnTo>
                  <a:pt x="4330" y="714"/>
                </a:lnTo>
                <a:lnTo>
                  <a:pt x="4332" y="706"/>
                </a:lnTo>
                <a:lnTo>
                  <a:pt x="4326" y="716"/>
                </a:lnTo>
                <a:lnTo>
                  <a:pt x="4318" y="732"/>
                </a:lnTo>
                <a:lnTo>
                  <a:pt x="4306" y="754"/>
                </a:lnTo>
                <a:lnTo>
                  <a:pt x="4297" y="782"/>
                </a:lnTo>
                <a:lnTo>
                  <a:pt x="4285" y="809"/>
                </a:lnTo>
                <a:lnTo>
                  <a:pt x="4273" y="839"/>
                </a:lnTo>
                <a:lnTo>
                  <a:pt x="4263" y="867"/>
                </a:lnTo>
                <a:lnTo>
                  <a:pt x="4253" y="893"/>
                </a:lnTo>
                <a:lnTo>
                  <a:pt x="4247" y="913"/>
                </a:lnTo>
                <a:lnTo>
                  <a:pt x="4245" y="927"/>
                </a:lnTo>
                <a:lnTo>
                  <a:pt x="4245" y="932"/>
                </a:lnTo>
                <a:lnTo>
                  <a:pt x="4249" y="931"/>
                </a:lnTo>
                <a:lnTo>
                  <a:pt x="4255" y="925"/>
                </a:lnTo>
                <a:lnTo>
                  <a:pt x="4263" y="917"/>
                </a:lnTo>
                <a:lnTo>
                  <a:pt x="4273" y="907"/>
                </a:lnTo>
                <a:lnTo>
                  <a:pt x="4283" y="897"/>
                </a:lnTo>
                <a:lnTo>
                  <a:pt x="4291" y="887"/>
                </a:lnTo>
                <a:lnTo>
                  <a:pt x="4300" y="881"/>
                </a:lnTo>
                <a:lnTo>
                  <a:pt x="4306" y="879"/>
                </a:lnTo>
                <a:lnTo>
                  <a:pt x="4310" y="881"/>
                </a:lnTo>
                <a:lnTo>
                  <a:pt x="4312" y="893"/>
                </a:lnTo>
                <a:lnTo>
                  <a:pt x="4308" y="911"/>
                </a:lnTo>
                <a:lnTo>
                  <a:pt x="4308" y="927"/>
                </a:lnTo>
                <a:lnTo>
                  <a:pt x="4308" y="946"/>
                </a:lnTo>
                <a:lnTo>
                  <a:pt x="4308" y="966"/>
                </a:lnTo>
                <a:lnTo>
                  <a:pt x="4308" y="982"/>
                </a:lnTo>
                <a:lnTo>
                  <a:pt x="4302" y="996"/>
                </a:lnTo>
                <a:lnTo>
                  <a:pt x="4295" y="1012"/>
                </a:lnTo>
                <a:lnTo>
                  <a:pt x="4293" y="1028"/>
                </a:lnTo>
                <a:lnTo>
                  <a:pt x="4295" y="1044"/>
                </a:lnTo>
                <a:lnTo>
                  <a:pt x="4295" y="1059"/>
                </a:lnTo>
                <a:lnTo>
                  <a:pt x="4293" y="1077"/>
                </a:lnTo>
                <a:lnTo>
                  <a:pt x="4285" y="1123"/>
                </a:lnTo>
                <a:lnTo>
                  <a:pt x="4289" y="1169"/>
                </a:lnTo>
                <a:lnTo>
                  <a:pt x="4299" y="1214"/>
                </a:lnTo>
                <a:lnTo>
                  <a:pt x="4310" y="1258"/>
                </a:lnTo>
                <a:lnTo>
                  <a:pt x="4308" y="1262"/>
                </a:lnTo>
                <a:lnTo>
                  <a:pt x="4310" y="1274"/>
                </a:lnTo>
                <a:lnTo>
                  <a:pt x="4316" y="1290"/>
                </a:lnTo>
                <a:lnTo>
                  <a:pt x="4324" y="1307"/>
                </a:lnTo>
                <a:lnTo>
                  <a:pt x="4332" y="1327"/>
                </a:lnTo>
                <a:lnTo>
                  <a:pt x="4342" y="1347"/>
                </a:lnTo>
                <a:lnTo>
                  <a:pt x="4350" y="1365"/>
                </a:lnTo>
                <a:lnTo>
                  <a:pt x="4356" y="1377"/>
                </a:lnTo>
                <a:lnTo>
                  <a:pt x="4360" y="1385"/>
                </a:lnTo>
                <a:lnTo>
                  <a:pt x="4360" y="1379"/>
                </a:lnTo>
                <a:lnTo>
                  <a:pt x="4366" y="1379"/>
                </a:lnTo>
                <a:lnTo>
                  <a:pt x="4374" y="1381"/>
                </a:lnTo>
                <a:lnTo>
                  <a:pt x="4384" y="1385"/>
                </a:lnTo>
                <a:lnTo>
                  <a:pt x="4396" y="1385"/>
                </a:lnTo>
                <a:lnTo>
                  <a:pt x="4416" y="1375"/>
                </a:lnTo>
                <a:lnTo>
                  <a:pt x="4435" y="1363"/>
                </a:lnTo>
                <a:lnTo>
                  <a:pt x="4455" y="1355"/>
                </a:lnTo>
                <a:lnTo>
                  <a:pt x="4445" y="1355"/>
                </a:lnTo>
                <a:lnTo>
                  <a:pt x="4443" y="1351"/>
                </a:lnTo>
                <a:lnTo>
                  <a:pt x="4445" y="1343"/>
                </a:lnTo>
                <a:lnTo>
                  <a:pt x="4451" y="1335"/>
                </a:lnTo>
                <a:lnTo>
                  <a:pt x="4459" y="1325"/>
                </a:lnTo>
                <a:lnTo>
                  <a:pt x="4465" y="1313"/>
                </a:lnTo>
                <a:lnTo>
                  <a:pt x="4471" y="1304"/>
                </a:lnTo>
                <a:lnTo>
                  <a:pt x="4479" y="1274"/>
                </a:lnTo>
                <a:lnTo>
                  <a:pt x="4485" y="1242"/>
                </a:lnTo>
                <a:lnTo>
                  <a:pt x="4485" y="1226"/>
                </a:lnTo>
                <a:lnTo>
                  <a:pt x="4481" y="1206"/>
                </a:lnTo>
                <a:lnTo>
                  <a:pt x="4477" y="1184"/>
                </a:lnTo>
                <a:lnTo>
                  <a:pt x="4471" y="1161"/>
                </a:lnTo>
                <a:lnTo>
                  <a:pt x="4467" y="1139"/>
                </a:lnTo>
                <a:lnTo>
                  <a:pt x="4467" y="1121"/>
                </a:lnTo>
                <a:lnTo>
                  <a:pt x="4469" y="1111"/>
                </a:lnTo>
                <a:lnTo>
                  <a:pt x="4461" y="1113"/>
                </a:lnTo>
                <a:lnTo>
                  <a:pt x="4453" y="1105"/>
                </a:lnTo>
                <a:lnTo>
                  <a:pt x="4445" y="1093"/>
                </a:lnTo>
                <a:lnTo>
                  <a:pt x="4439" y="1077"/>
                </a:lnTo>
                <a:lnTo>
                  <a:pt x="4433" y="1061"/>
                </a:lnTo>
                <a:lnTo>
                  <a:pt x="4433" y="1046"/>
                </a:lnTo>
                <a:lnTo>
                  <a:pt x="4433" y="1036"/>
                </a:lnTo>
                <a:lnTo>
                  <a:pt x="4437" y="1026"/>
                </a:lnTo>
                <a:lnTo>
                  <a:pt x="4433" y="1014"/>
                </a:lnTo>
                <a:lnTo>
                  <a:pt x="4429" y="1002"/>
                </a:lnTo>
                <a:lnTo>
                  <a:pt x="4425" y="988"/>
                </a:lnTo>
                <a:lnTo>
                  <a:pt x="4427" y="976"/>
                </a:lnTo>
                <a:lnTo>
                  <a:pt x="4435" y="958"/>
                </a:lnTo>
                <a:lnTo>
                  <a:pt x="4441" y="942"/>
                </a:lnTo>
                <a:lnTo>
                  <a:pt x="4443" y="923"/>
                </a:lnTo>
                <a:lnTo>
                  <a:pt x="4443" y="905"/>
                </a:lnTo>
                <a:lnTo>
                  <a:pt x="4441" y="889"/>
                </a:lnTo>
                <a:lnTo>
                  <a:pt x="4443" y="875"/>
                </a:lnTo>
                <a:lnTo>
                  <a:pt x="4449" y="861"/>
                </a:lnTo>
                <a:lnTo>
                  <a:pt x="4459" y="845"/>
                </a:lnTo>
                <a:lnTo>
                  <a:pt x="4463" y="841"/>
                </a:lnTo>
                <a:lnTo>
                  <a:pt x="4465" y="837"/>
                </a:lnTo>
                <a:lnTo>
                  <a:pt x="4469" y="837"/>
                </a:lnTo>
                <a:lnTo>
                  <a:pt x="4471" y="837"/>
                </a:lnTo>
                <a:lnTo>
                  <a:pt x="4475" y="835"/>
                </a:lnTo>
                <a:lnTo>
                  <a:pt x="4479" y="833"/>
                </a:lnTo>
                <a:lnTo>
                  <a:pt x="4485" y="817"/>
                </a:lnTo>
                <a:lnTo>
                  <a:pt x="4493" y="804"/>
                </a:lnTo>
                <a:lnTo>
                  <a:pt x="4503" y="790"/>
                </a:lnTo>
                <a:lnTo>
                  <a:pt x="4503" y="855"/>
                </a:lnTo>
                <a:lnTo>
                  <a:pt x="4509" y="839"/>
                </a:lnTo>
                <a:lnTo>
                  <a:pt x="4515" y="823"/>
                </a:lnTo>
                <a:lnTo>
                  <a:pt x="4517" y="833"/>
                </a:lnTo>
                <a:lnTo>
                  <a:pt x="4515" y="843"/>
                </a:lnTo>
                <a:lnTo>
                  <a:pt x="4513" y="853"/>
                </a:lnTo>
                <a:lnTo>
                  <a:pt x="4521" y="843"/>
                </a:lnTo>
                <a:lnTo>
                  <a:pt x="4523" y="829"/>
                </a:lnTo>
                <a:lnTo>
                  <a:pt x="4525" y="815"/>
                </a:lnTo>
                <a:lnTo>
                  <a:pt x="4525" y="800"/>
                </a:lnTo>
                <a:lnTo>
                  <a:pt x="4525" y="784"/>
                </a:lnTo>
                <a:lnTo>
                  <a:pt x="4527" y="772"/>
                </a:lnTo>
                <a:lnTo>
                  <a:pt x="4533" y="762"/>
                </a:lnTo>
                <a:lnTo>
                  <a:pt x="4542" y="756"/>
                </a:lnTo>
                <a:lnTo>
                  <a:pt x="4560" y="756"/>
                </a:lnTo>
                <a:lnTo>
                  <a:pt x="4554" y="742"/>
                </a:lnTo>
                <a:lnTo>
                  <a:pt x="4550" y="728"/>
                </a:lnTo>
                <a:lnTo>
                  <a:pt x="4548" y="716"/>
                </a:lnTo>
                <a:lnTo>
                  <a:pt x="4552" y="704"/>
                </a:lnTo>
                <a:lnTo>
                  <a:pt x="4566" y="692"/>
                </a:lnTo>
                <a:lnTo>
                  <a:pt x="4578" y="688"/>
                </a:lnTo>
                <a:lnTo>
                  <a:pt x="4592" y="692"/>
                </a:lnTo>
                <a:lnTo>
                  <a:pt x="4606" y="698"/>
                </a:lnTo>
                <a:lnTo>
                  <a:pt x="4620" y="698"/>
                </a:lnTo>
                <a:lnTo>
                  <a:pt x="4636" y="700"/>
                </a:lnTo>
                <a:lnTo>
                  <a:pt x="4652" y="708"/>
                </a:lnTo>
                <a:lnTo>
                  <a:pt x="4665" y="716"/>
                </a:lnTo>
                <a:lnTo>
                  <a:pt x="4681" y="722"/>
                </a:lnTo>
                <a:lnTo>
                  <a:pt x="4705" y="724"/>
                </a:lnTo>
                <a:lnTo>
                  <a:pt x="4723" y="732"/>
                </a:lnTo>
                <a:lnTo>
                  <a:pt x="4741" y="746"/>
                </a:lnTo>
                <a:lnTo>
                  <a:pt x="4749" y="756"/>
                </a:lnTo>
                <a:lnTo>
                  <a:pt x="4751" y="762"/>
                </a:lnTo>
                <a:lnTo>
                  <a:pt x="4749" y="766"/>
                </a:lnTo>
                <a:lnTo>
                  <a:pt x="4745" y="770"/>
                </a:lnTo>
                <a:lnTo>
                  <a:pt x="4741" y="778"/>
                </a:lnTo>
                <a:lnTo>
                  <a:pt x="4743" y="790"/>
                </a:lnTo>
                <a:lnTo>
                  <a:pt x="4751" y="800"/>
                </a:lnTo>
                <a:lnTo>
                  <a:pt x="4761" y="811"/>
                </a:lnTo>
                <a:lnTo>
                  <a:pt x="4767" y="821"/>
                </a:lnTo>
                <a:lnTo>
                  <a:pt x="4771" y="849"/>
                </a:lnTo>
                <a:lnTo>
                  <a:pt x="4773" y="879"/>
                </a:lnTo>
                <a:lnTo>
                  <a:pt x="4769" y="891"/>
                </a:lnTo>
                <a:lnTo>
                  <a:pt x="4761" y="901"/>
                </a:lnTo>
                <a:lnTo>
                  <a:pt x="4753" y="913"/>
                </a:lnTo>
                <a:lnTo>
                  <a:pt x="4749" y="927"/>
                </a:lnTo>
                <a:lnTo>
                  <a:pt x="4747" y="934"/>
                </a:lnTo>
                <a:lnTo>
                  <a:pt x="4741" y="946"/>
                </a:lnTo>
                <a:lnTo>
                  <a:pt x="4733" y="956"/>
                </a:lnTo>
                <a:lnTo>
                  <a:pt x="4727" y="968"/>
                </a:lnTo>
                <a:lnTo>
                  <a:pt x="4721" y="978"/>
                </a:lnTo>
                <a:lnTo>
                  <a:pt x="4719" y="988"/>
                </a:lnTo>
                <a:lnTo>
                  <a:pt x="4723" y="996"/>
                </a:lnTo>
                <a:lnTo>
                  <a:pt x="4733" y="1002"/>
                </a:lnTo>
                <a:lnTo>
                  <a:pt x="4751" y="1006"/>
                </a:lnTo>
                <a:lnTo>
                  <a:pt x="4759" y="1002"/>
                </a:lnTo>
                <a:lnTo>
                  <a:pt x="4769" y="990"/>
                </a:lnTo>
                <a:lnTo>
                  <a:pt x="4779" y="974"/>
                </a:lnTo>
                <a:lnTo>
                  <a:pt x="4788" y="956"/>
                </a:lnTo>
                <a:lnTo>
                  <a:pt x="4798" y="942"/>
                </a:lnTo>
                <a:lnTo>
                  <a:pt x="4806" y="932"/>
                </a:lnTo>
                <a:lnTo>
                  <a:pt x="4824" y="927"/>
                </a:lnTo>
                <a:lnTo>
                  <a:pt x="4840" y="931"/>
                </a:lnTo>
                <a:lnTo>
                  <a:pt x="4858" y="942"/>
                </a:lnTo>
                <a:lnTo>
                  <a:pt x="4872" y="962"/>
                </a:lnTo>
                <a:lnTo>
                  <a:pt x="4886" y="988"/>
                </a:lnTo>
                <a:lnTo>
                  <a:pt x="4898" y="1016"/>
                </a:lnTo>
                <a:lnTo>
                  <a:pt x="4906" y="1046"/>
                </a:lnTo>
                <a:lnTo>
                  <a:pt x="4911" y="1075"/>
                </a:lnTo>
                <a:lnTo>
                  <a:pt x="4915" y="1103"/>
                </a:lnTo>
                <a:lnTo>
                  <a:pt x="4915" y="1125"/>
                </a:lnTo>
                <a:lnTo>
                  <a:pt x="4911" y="1143"/>
                </a:lnTo>
                <a:lnTo>
                  <a:pt x="4902" y="1153"/>
                </a:lnTo>
                <a:lnTo>
                  <a:pt x="4902" y="1141"/>
                </a:lnTo>
                <a:lnTo>
                  <a:pt x="4900" y="1139"/>
                </a:lnTo>
                <a:lnTo>
                  <a:pt x="4896" y="1143"/>
                </a:lnTo>
                <a:lnTo>
                  <a:pt x="4888" y="1153"/>
                </a:lnTo>
                <a:lnTo>
                  <a:pt x="4882" y="1163"/>
                </a:lnTo>
                <a:lnTo>
                  <a:pt x="4874" y="1177"/>
                </a:lnTo>
                <a:lnTo>
                  <a:pt x="4868" y="1188"/>
                </a:lnTo>
                <a:lnTo>
                  <a:pt x="4862" y="1196"/>
                </a:lnTo>
                <a:lnTo>
                  <a:pt x="4860" y="1202"/>
                </a:lnTo>
                <a:lnTo>
                  <a:pt x="4854" y="1216"/>
                </a:lnTo>
                <a:lnTo>
                  <a:pt x="4850" y="1232"/>
                </a:lnTo>
                <a:lnTo>
                  <a:pt x="4848" y="1250"/>
                </a:lnTo>
                <a:lnTo>
                  <a:pt x="4844" y="1268"/>
                </a:lnTo>
                <a:lnTo>
                  <a:pt x="4838" y="1284"/>
                </a:lnTo>
                <a:lnTo>
                  <a:pt x="4828" y="1296"/>
                </a:lnTo>
                <a:lnTo>
                  <a:pt x="4812" y="1306"/>
                </a:lnTo>
                <a:lnTo>
                  <a:pt x="4828" y="1304"/>
                </a:lnTo>
                <a:lnTo>
                  <a:pt x="4850" y="1306"/>
                </a:lnTo>
                <a:lnTo>
                  <a:pt x="4872" y="1309"/>
                </a:lnTo>
                <a:lnTo>
                  <a:pt x="4892" y="1315"/>
                </a:lnTo>
                <a:lnTo>
                  <a:pt x="4906" y="1321"/>
                </a:lnTo>
                <a:lnTo>
                  <a:pt x="4913" y="1325"/>
                </a:lnTo>
                <a:lnTo>
                  <a:pt x="4923" y="1331"/>
                </a:lnTo>
                <a:lnTo>
                  <a:pt x="4939" y="1333"/>
                </a:lnTo>
                <a:lnTo>
                  <a:pt x="4961" y="1329"/>
                </a:lnTo>
                <a:lnTo>
                  <a:pt x="4983" y="1323"/>
                </a:lnTo>
                <a:lnTo>
                  <a:pt x="5005" y="1317"/>
                </a:lnTo>
                <a:lnTo>
                  <a:pt x="5025" y="1307"/>
                </a:lnTo>
                <a:lnTo>
                  <a:pt x="5038" y="1300"/>
                </a:lnTo>
                <a:lnTo>
                  <a:pt x="5048" y="1294"/>
                </a:lnTo>
                <a:lnTo>
                  <a:pt x="5086" y="1260"/>
                </a:lnTo>
                <a:lnTo>
                  <a:pt x="5122" y="1226"/>
                </a:lnTo>
                <a:lnTo>
                  <a:pt x="5163" y="1196"/>
                </a:lnTo>
                <a:lnTo>
                  <a:pt x="5165" y="1206"/>
                </a:lnTo>
                <a:lnTo>
                  <a:pt x="5167" y="1200"/>
                </a:lnTo>
                <a:lnTo>
                  <a:pt x="5171" y="1194"/>
                </a:lnTo>
                <a:lnTo>
                  <a:pt x="5175" y="1188"/>
                </a:lnTo>
                <a:lnTo>
                  <a:pt x="5183" y="1181"/>
                </a:lnTo>
                <a:lnTo>
                  <a:pt x="5213" y="1157"/>
                </a:lnTo>
                <a:lnTo>
                  <a:pt x="5241" y="1131"/>
                </a:lnTo>
                <a:lnTo>
                  <a:pt x="5249" y="1167"/>
                </a:lnTo>
                <a:lnTo>
                  <a:pt x="5247" y="1145"/>
                </a:lnTo>
                <a:lnTo>
                  <a:pt x="5253" y="1125"/>
                </a:lnTo>
                <a:lnTo>
                  <a:pt x="5265" y="1105"/>
                </a:lnTo>
                <a:lnTo>
                  <a:pt x="5280" y="1087"/>
                </a:lnTo>
                <a:lnTo>
                  <a:pt x="5296" y="1069"/>
                </a:lnTo>
                <a:lnTo>
                  <a:pt x="5310" y="1052"/>
                </a:lnTo>
                <a:lnTo>
                  <a:pt x="5318" y="1034"/>
                </a:lnTo>
                <a:lnTo>
                  <a:pt x="5320" y="1012"/>
                </a:lnTo>
                <a:lnTo>
                  <a:pt x="5312" y="988"/>
                </a:lnTo>
                <a:lnTo>
                  <a:pt x="5306" y="980"/>
                </a:lnTo>
                <a:lnTo>
                  <a:pt x="5298" y="972"/>
                </a:lnTo>
                <a:lnTo>
                  <a:pt x="5290" y="966"/>
                </a:lnTo>
                <a:lnTo>
                  <a:pt x="5286" y="958"/>
                </a:lnTo>
                <a:lnTo>
                  <a:pt x="5290" y="950"/>
                </a:lnTo>
                <a:lnTo>
                  <a:pt x="5304" y="940"/>
                </a:lnTo>
                <a:lnTo>
                  <a:pt x="5346" y="925"/>
                </a:lnTo>
                <a:lnTo>
                  <a:pt x="5390" y="915"/>
                </a:lnTo>
                <a:lnTo>
                  <a:pt x="5421" y="911"/>
                </a:lnTo>
                <a:lnTo>
                  <a:pt x="5453" y="911"/>
                </a:lnTo>
                <a:lnTo>
                  <a:pt x="5481" y="909"/>
                </a:lnTo>
                <a:lnTo>
                  <a:pt x="5509" y="903"/>
                </a:lnTo>
                <a:lnTo>
                  <a:pt x="5532" y="891"/>
                </a:lnTo>
                <a:lnTo>
                  <a:pt x="5556" y="867"/>
                </a:lnTo>
                <a:lnTo>
                  <a:pt x="5566" y="857"/>
                </a:lnTo>
                <a:lnTo>
                  <a:pt x="5578" y="847"/>
                </a:lnTo>
                <a:lnTo>
                  <a:pt x="5588" y="835"/>
                </a:lnTo>
                <a:lnTo>
                  <a:pt x="5592" y="823"/>
                </a:lnTo>
                <a:lnTo>
                  <a:pt x="5588" y="809"/>
                </a:lnTo>
                <a:lnTo>
                  <a:pt x="5582" y="798"/>
                </a:lnTo>
                <a:lnTo>
                  <a:pt x="5574" y="786"/>
                </a:lnTo>
                <a:lnTo>
                  <a:pt x="5582" y="782"/>
                </a:lnTo>
                <a:lnTo>
                  <a:pt x="5586" y="776"/>
                </a:lnTo>
                <a:lnTo>
                  <a:pt x="5590" y="770"/>
                </a:lnTo>
                <a:lnTo>
                  <a:pt x="5592" y="762"/>
                </a:lnTo>
                <a:lnTo>
                  <a:pt x="5586" y="768"/>
                </a:lnTo>
                <a:lnTo>
                  <a:pt x="5582" y="770"/>
                </a:lnTo>
                <a:lnTo>
                  <a:pt x="5578" y="770"/>
                </a:lnTo>
                <a:lnTo>
                  <a:pt x="5576" y="768"/>
                </a:lnTo>
                <a:lnTo>
                  <a:pt x="5576" y="762"/>
                </a:lnTo>
                <a:lnTo>
                  <a:pt x="5578" y="754"/>
                </a:lnTo>
                <a:lnTo>
                  <a:pt x="5572" y="758"/>
                </a:lnTo>
                <a:lnTo>
                  <a:pt x="5568" y="760"/>
                </a:lnTo>
                <a:lnTo>
                  <a:pt x="5568" y="766"/>
                </a:lnTo>
                <a:lnTo>
                  <a:pt x="5570" y="772"/>
                </a:lnTo>
                <a:lnTo>
                  <a:pt x="5564" y="756"/>
                </a:lnTo>
                <a:lnTo>
                  <a:pt x="5566" y="740"/>
                </a:lnTo>
                <a:lnTo>
                  <a:pt x="5576" y="724"/>
                </a:lnTo>
                <a:lnTo>
                  <a:pt x="5588" y="708"/>
                </a:lnTo>
                <a:lnTo>
                  <a:pt x="5600" y="692"/>
                </a:lnTo>
                <a:lnTo>
                  <a:pt x="5608" y="677"/>
                </a:lnTo>
                <a:lnTo>
                  <a:pt x="5620" y="651"/>
                </a:lnTo>
                <a:lnTo>
                  <a:pt x="5632" y="625"/>
                </a:lnTo>
                <a:lnTo>
                  <a:pt x="5649" y="603"/>
                </a:lnTo>
                <a:lnTo>
                  <a:pt x="5671" y="585"/>
                </a:lnTo>
                <a:lnTo>
                  <a:pt x="5685" y="577"/>
                </a:lnTo>
                <a:lnTo>
                  <a:pt x="5705" y="567"/>
                </a:lnTo>
                <a:lnTo>
                  <a:pt x="5731" y="557"/>
                </a:lnTo>
                <a:lnTo>
                  <a:pt x="5758" y="546"/>
                </a:lnTo>
                <a:lnTo>
                  <a:pt x="5786" y="538"/>
                </a:lnTo>
                <a:lnTo>
                  <a:pt x="5812" y="530"/>
                </a:lnTo>
                <a:lnTo>
                  <a:pt x="5832" y="528"/>
                </a:lnTo>
                <a:lnTo>
                  <a:pt x="5846" y="530"/>
                </a:lnTo>
                <a:lnTo>
                  <a:pt x="5852" y="526"/>
                </a:lnTo>
                <a:lnTo>
                  <a:pt x="5866" y="520"/>
                </a:lnTo>
                <a:lnTo>
                  <a:pt x="5885" y="514"/>
                </a:lnTo>
                <a:lnTo>
                  <a:pt x="5909" y="506"/>
                </a:lnTo>
                <a:lnTo>
                  <a:pt x="5935" y="498"/>
                </a:lnTo>
                <a:lnTo>
                  <a:pt x="5957" y="492"/>
                </a:lnTo>
                <a:lnTo>
                  <a:pt x="5977" y="486"/>
                </a:lnTo>
                <a:lnTo>
                  <a:pt x="5987" y="482"/>
                </a:lnTo>
                <a:lnTo>
                  <a:pt x="6002" y="478"/>
                </a:lnTo>
                <a:lnTo>
                  <a:pt x="6016" y="476"/>
                </a:lnTo>
                <a:lnTo>
                  <a:pt x="6030" y="472"/>
                </a:lnTo>
                <a:lnTo>
                  <a:pt x="6040" y="464"/>
                </a:lnTo>
                <a:lnTo>
                  <a:pt x="6044" y="450"/>
                </a:lnTo>
                <a:lnTo>
                  <a:pt x="6046" y="440"/>
                </a:lnTo>
                <a:lnTo>
                  <a:pt x="6048" y="429"/>
                </a:lnTo>
                <a:lnTo>
                  <a:pt x="6052" y="419"/>
                </a:lnTo>
                <a:lnTo>
                  <a:pt x="6062" y="413"/>
                </a:lnTo>
                <a:lnTo>
                  <a:pt x="6076" y="405"/>
                </a:lnTo>
                <a:lnTo>
                  <a:pt x="6090" y="397"/>
                </a:lnTo>
                <a:lnTo>
                  <a:pt x="6102" y="389"/>
                </a:lnTo>
                <a:lnTo>
                  <a:pt x="6112" y="383"/>
                </a:lnTo>
                <a:lnTo>
                  <a:pt x="6116" y="381"/>
                </a:lnTo>
                <a:lnTo>
                  <a:pt x="6108" y="365"/>
                </a:lnTo>
                <a:lnTo>
                  <a:pt x="6108" y="349"/>
                </a:lnTo>
                <a:lnTo>
                  <a:pt x="6114" y="331"/>
                </a:lnTo>
                <a:lnTo>
                  <a:pt x="6119" y="313"/>
                </a:lnTo>
                <a:lnTo>
                  <a:pt x="6125" y="296"/>
                </a:lnTo>
                <a:lnTo>
                  <a:pt x="6125" y="278"/>
                </a:lnTo>
                <a:lnTo>
                  <a:pt x="6121" y="248"/>
                </a:lnTo>
                <a:lnTo>
                  <a:pt x="6119" y="212"/>
                </a:lnTo>
                <a:lnTo>
                  <a:pt x="6121" y="179"/>
                </a:lnTo>
                <a:lnTo>
                  <a:pt x="6125" y="149"/>
                </a:lnTo>
                <a:lnTo>
                  <a:pt x="6129" y="129"/>
                </a:lnTo>
                <a:lnTo>
                  <a:pt x="6133" y="105"/>
                </a:lnTo>
                <a:lnTo>
                  <a:pt x="6137" y="79"/>
                </a:lnTo>
                <a:lnTo>
                  <a:pt x="6145" y="57"/>
                </a:lnTo>
                <a:lnTo>
                  <a:pt x="6153" y="36"/>
                </a:lnTo>
                <a:lnTo>
                  <a:pt x="6167" y="20"/>
                </a:lnTo>
                <a:lnTo>
                  <a:pt x="6177" y="16"/>
                </a:lnTo>
                <a:lnTo>
                  <a:pt x="6183" y="22"/>
                </a:lnTo>
                <a:lnTo>
                  <a:pt x="6189" y="30"/>
                </a:lnTo>
                <a:lnTo>
                  <a:pt x="6195" y="40"/>
                </a:lnTo>
                <a:lnTo>
                  <a:pt x="6201" y="46"/>
                </a:lnTo>
                <a:lnTo>
                  <a:pt x="6215" y="48"/>
                </a:lnTo>
                <a:lnTo>
                  <a:pt x="6229" y="42"/>
                </a:lnTo>
                <a:lnTo>
                  <a:pt x="6240" y="30"/>
                </a:lnTo>
                <a:lnTo>
                  <a:pt x="6248" y="20"/>
                </a:lnTo>
                <a:lnTo>
                  <a:pt x="6268" y="4"/>
                </a:lnTo>
                <a:lnTo>
                  <a:pt x="6286" y="0"/>
                </a:lnTo>
                <a:close/>
              </a:path>
            </a:pathLst>
          </a:custGeom>
          <a:solidFill>
            <a:schemeClr val="bg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1171929"/>
            <a:endParaRPr lang="en-US" sz="2300">
              <a:solidFill>
                <a:prstClr val="black"/>
              </a:solidFill>
            </a:endParaRPr>
          </a:p>
        </p:txBody>
      </p:sp>
      <p:sp>
        <p:nvSpPr>
          <p:cNvPr id="40" name="TextBox 39"/>
          <p:cNvSpPr txBox="1"/>
          <p:nvPr/>
        </p:nvSpPr>
        <p:spPr>
          <a:xfrm>
            <a:off x="5183175" y="2655044"/>
            <a:ext cx="5724595" cy="3618434"/>
          </a:xfrm>
          <a:prstGeom prst="rect">
            <a:avLst/>
          </a:prstGeom>
          <a:noFill/>
        </p:spPr>
        <p:txBody>
          <a:bodyPr wrap="none" lIns="0" tIns="0" rIns="0" bIns="0" rtlCol="0">
            <a:noAutofit/>
          </a:bodyPr>
          <a:lstStyle/>
          <a:p>
            <a:pPr algn="ctr" defTabSz="585398" fontAlgn="base">
              <a:spcAft>
                <a:spcPts val="3000"/>
              </a:spcAft>
            </a:pPr>
            <a:r>
              <a:rPr lang="en-US" sz="2400" b="1" dirty="0">
                <a:solidFill>
                  <a:prstClr val="black"/>
                </a:solidFill>
                <a:latin typeface="Open Sans Semibold" charset="0"/>
                <a:ea typeface="Open Sans Semibold" charset="0"/>
                <a:cs typeface="Open Sans Semibold" charset="0"/>
              </a:rPr>
              <a:t>Access to providers nationwide</a:t>
            </a:r>
          </a:p>
          <a:p>
            <a:pPr algn="ctr" defTabSz="585398" fontAlgn="base">
              <a:spcAft>
                <a:spcPts val="3000"/>
              </a:spcAft>
            </a:pPr>
            <a:r>
              <a:rPr lang="en-US" sz="2400" b="1" dirty="0">
                <a:solidFill>
                  <a:srgbClr val="9C8DC5"/>
                </a:solidFill>
                <a:latin typeface="Open Sans Semibold" charset="0"/>
                <a:ea typeface="Open Sans Semibold" charset="0"/>
                <a:cs typeface="Open Sans Semibold" charset="0"/>
              </a:rPr>
              <a:t>Your doctor does not have to be in our network</a:t>
            </a:r>
          </a:p>
          <a:p>
            <a:pPr algn="ctr" defTabSz="585398" fontAlgn="base">
              <a:spcAft>
                <a:spcPts val="3000"/>
              </a:spcAft>
            </a:pPr>
            <a:r>
              <a:rPr lang="en-US" sz="2400" b="1" dirty="0">
                <a:solidFill>
                  <a:srgbClr val="9C8DC5"/>
                </a:solidFill>
                <a:latin typeface="Open Sans Semibold" charset="0"/>
                <a:ea typeface="Open Sans Semibold" charset="0"/>
                <a:cs typeface="Open Sans Semibold" charset="0"/>
              </a:rPr>
              <a:t>Same benefits in or out of network</a:t>
            </a:r>
          </a:p>
          <a:p>
            <a:pPr algn="ctr" defTabSz="585398" fontAlgn="base">
              <a:spcAft>
                <a:spcPts val="3000"/>
              </a:spcAft>
            </a:pPr>
            <a:r>
              <a:rPr lang="en-US" sz="2400" b="1" dirty="0">
                <a:solidFill>
                  <a:prstClr val="black"/>
                </a:solidFill>
                <a:latin typeface="Open Sans Semibold" charset="0"/>
                <a:ea typeface="Open Sans Semibold" charset="0"/>
                <a:cs typeface="Open Sans Semibold" charset="0"/>
              </a:rPr>
              <a:t>No referrals needed </a:t>
            </a:r>
          </a:p>
          <a:p>
            <a:pPr algn="ctr" defTabSz="585398" fontAlgn="base">
              <a:spcAft>
                <a:spcPts val="3000"/>
              </a:spcAft>
            </a:pPr>
            <a:r>
              <a:rPr lang="en-US" sz="2400" b="1" dirty="0">
                <a:solidFill>
                  <a:prstClr val="black"/>
                </a:solidFill>
                <a:latin typeface="Open Sans Semibold" charset="0"/>
                <a:ea typeface="Open Sans Semibold" charset="0"/>
                <a:cs typeface="Open Sans Semibold" charset="0"/>
              </a:rPr>
              <a:t>Covers you nationally when traveling</a:t>
            </a:r>
          </a:p>
        </p:txBody>
      </p:sp>
      <p:sp>
        <p:nvSpPr>
          <p:cNvPr id="41" name="Rectangle 40"/>
          <p:cNvSpPr/>
          <p:nvPr/>
        </p:nvSpPr>
        <p:spPr>
          <a:xfrm>
            <a:off x="4951910" y="769995"/>
            <a:ext cx="6187125" cy="1246495"/>
          </a:xfrm>
          <a:prstGeom prst="rect">
            <a:avLst/>
          </a:prstGeom>
        </p:spPr>
        <p:txBody>
          <a:bodyPr wrap="square" lIns="91440" tIns="45720" rIns="91440" bIns="45720">
            <a:spAutoFit/>
          </a:bodyPr>
          <a:lstStyle/>
          <a:p>
            <a:pPr marL="0" lvl="2" algn="ctr" defTabSz="1171929">
              <a:lnSpc>
                <a:spcPts val="2975"/>
              </a:lnSpc>
            </a:pPr>
            <a:r>
              <a:rPr lang="en-US" sz="2800" b="1" dirty="0">
                <a:solidFill>
                  <a:srgbClr val="9C8DC5"/>
                </a:solidFill>
                <a:latin typeface="Open Sans" panose="020B0606030504020204" pitchFamily="34" charset="0"/>
                <a:ea typeface="Open Sans" panose="020B0606030504020204" pitchFamily="34" charset="0"/>
                <a:cs typeface="Open Sans" panose="020B0606030504020204" pitchFamily="34" charset="0"/>
              </a:rPr>
              <a:t>Aetna Medicare Advantage Preferred Provider Organization with an Extended Service Area (PPO ESA)</a:t>
            </a:r>
          </a:p>
        </p:txBody>
      </p:sp>
      <p:cxnSp>
        <p:nvCxnSpPr>
          <p:cNvPr id="13" name="Straight Connector 12"/>
          <p:cNvCxnSpPr/>
          <p:nvPr/>
        </p:nvCxnSpPr>
        <p:spPr>
          <a:xfrm>
            <a:off x="7254893" y="3197024"/>
            <a:ext cx="1581150"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254893" y="3925747"/>
            <a:ext cx="1581150"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254893" y="4660900"/>
            <a:ext cx="1581150"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254893" y="5436243"/>
            <a:ext cx="1581150"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831251" y="6537119"/>
            <a:ext cx="528691" cy="134678"/>
            <a:chOff x="5841888" y="6443197"/>
            <a:chExt cx="528691" cy="134678"/>
          </a:xfrm>
          <a:solidFill>
            <a:schemeClr val="accent2"/>
          </a:solidFill>
        </p:grpSpPr>
        <p:sp>
          <p:nvSpPr>
            <p:cNvPr id="18" name="Freeform 5"/>
            <p:cNvSpPr>
              <a:spLocks noEditPoints="1"/>
            </p:cNvSpPr>
            <p:nvPr userDrawn="1"/>
          </p:nvSpPr>
          <p:spPr bwMode="auto">
            <a:xfrm>
              <a:off x="5841888" y="6443197"/>
              <a:ext cx="496424" cy="134678"/>
            </a:xfrm>
            <a:custGeom>
              <a:avLst/>
              <a:gdLst>
                <a:gd name="T0" fmla="*/ 610 w 1071"/>
                <a:gd name="T1" fmla="*/ 283 h 288"/>
                <a:gd name="T2" fmla="*/ 486 w 1071"/>
                <a:gd name="T3" fmla="*/ 216 h 288"/>
                <a:gd name="T4" fmla="*/ 462 w 1071"/>
                <a:gd name="T5" fmla="*/ 108 h 288"/>
                <a:gd name="T6" fmla="*/ 518 w 1071"/>
                <a:gd name="T7" fmla="*/ 0 h 288"/>
                <a:gd name="T8" fmla="*/ 558 w 1071"/>
                <a:gd name="T9" fmla="*/ 60 h 288"/>
                <a:gd name="T10" fmla="*/ 603 w 1071"/>
                <a:gd name="T11" fmla="*/ 108 h 288"/>
                <a:gd name="T12" fmla="*/ 557 w 1071"/>
                <a:gd name="T13" fmla="*/ 195 h 288"/>
                <a:gd name="T14" fmla="*/ 607 w 1071"/>
                <a:gd name="T15" fmla="*/ 233 h 288"/>
                <a:gd name="T16" fmla="*/ 844 w 1071"/>
                <a:gd name="T17" fmla="*/ 135 h 288"/>
                <a:gd name="T18" fmla="*/ 638 w 1071"/>
                <a:gd name="T19" fmla="*/ 60 h 288"/>
                <a:gd name="T20" fmla="*/ 638 w 1071"/>
                <a:gd name="T21" fmla="*/ 283 h 288"/>
                <a:gd name="T22" fmla="*/ 710 w 1071"/>
                <a:gd name="T23" fmla="*/ 179 h 288"/>
                <a:gd name="T24" fmla="*/ 739 w 1071"/>
                <a:gd name="T25" fmla="*/ 99 h 288"/>
                <a:gd name="T26" fmla="*/ 774 w 1071"/>
                <a:gd name="T27" fmla="*/ 179 h 288"/>
                <a:gd name="T28" fmla="*/ 847 w 1071"/>
                <a:gd name="T29" fmla="*/ 283 h 288"/>
                <a:gd name="T30" fmla="*/ 340 w 1071"/>
                <a:gd name="T31" fmla="*/ 189 h 288"/>
                <a:gd name="T32" fmla="*/ 311 w 1071"/>
                <a:gd name="T33" fmla="*/ 190 h 288"/>
                <a:gd name="T34" fmla="*/ 431 w 1071"/>
                <a:gd name="T35" fmla="*/ 226 h 288"/>
                <a:gd name="T36" fmla="*/ 360 w 1071"/>
                <a:gd name="T37" fmla="*/ 288 h 288"/>
                <a:gd name="T38" fmla="*/ 195 w 1071"/>
                <a:gd name="T39" fmla="*/ 187 h 288"/>
                <a:gd name="T40" fmla="*/ 198 w 1071"/>
                <a:gd name="T41" fmla="*/ 283 h 288"/>
                <a:gd name="T42" fmla="*/ 0 w 1071"/>
                <a:gd name="T43" fmla="*/ 215 h 288"/>
                <a:gd name="T44" fmla="*/ 126 w 1071"/>
                <a:gd name="T45" fmla="*/ 148 h 288"/>
                <a:gd name="T46" fmla="*/ 84 w 1071"/>
                <a:gd name="T47" fmla="*/ 99 h 288"/>
                <a:gd name="T48" fmla="*/ 20 w 1071"/>
                <a:gd name="T49" fmla="*/ 65 h 288"/>
                <a:gd name="T50" fmla="*/ 197 w 1071"/>
                <a:gd name="T51" fmla="*/ 138 h 288"/>
                <a:gd name="T52" fmla="*/ 237 w 1071"/>
                <a:gd name="T53" fmla="*/ 149 h 288"/>
                <a:gd name="T54" fmla="*/ 445 w 1071"/>
                <a:gd name="T55" fmla="*/ 120 h 288"/>
                <a:gd name="T56" fmla="*/ 125 w 1071"/>
                <a:gd name="T57" fmla="*/ 242 h 288"/>
                <a:gd name="T58" fmla="*/ 115 w 1071"/>
                <a:gd name="T59" fmla="*/ 186 h 288"/>
                <a:gd name="T60" fmla="*/ 104 w 1071"/>
                <a:gd name="T61" fmla="*/ 244 h 288"/>
                <a:gd name="T62" fmla="*/ 332 w 1071"/>
                <a:gd name="T63" fmla="*/ 151 h 288"/>
                <a:gd name="T64" fmla="*/ 350 w 1071"/>
                <a:gd name="T65" fmla="*/ 95 h 288"/>
                <a:gd name="T66" fmla="*/ 311 w 1071"/>
                <a:gd name="T67" fmla="*/ 150 h 288"/>
                <a:gd name="T68" fmla="*/ 1071 w 1071"/>
                <a:gd name="T69" fmla="*/ 283 h 288"/>
                <a:gd name="T70" fmla="*/ 873 w 1071"/>
                <a:gd name="T71" fmla="*/ 215 h 288"/>
                <a:gd name="T72" fmla="*/ 999 w 1071"/>
                <a:gd name="T73" fmla="*/ 148 h 288"/>
                <a:gd name="T74" fmla="*/ 958 w 1071"/>
                <a:gd name="T75" fmla="*/ 99 h 288"/>
                <a:gd name="T76" fmla="*/ 893 w 1071"/>
                <a:gd name="T77" fmla="*/ 65 h 288"/>
                <a:gd name="T78" fmla="*/ 1070 w 1071"/>
                <a:gd name="T79" fmla="*/ 138 h 288"/>
                <a:gd name="T80" fmla="*/ 1071 w 1071"/>
                <a:gd name="T81" fmla="*/ 283 h 288"/>
                <a:gd name="T82" fmla="*/ 998 w 1071"/>
                <a:gd name="T83" fmla="*/ 186 h 288"/>
                <a:gd name="T84" fmla="*/ 943 w 1071"/>
                <a:gd name="T85" fmla="*/ 216 h 288"/>
                <a:gd name="T86" fmla="*/ 998 w 1071"/>
                <a:gd name="T87"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88">
                  <a:moveTo>
                    <a:pt x="607" y="233"/>
                  </a:moveTo>
                  <a:cubicBezTo>
                    <a:pt x="610" y="283"/>
                    <a:pt x="610" y="283"/>
                    <a:pt x="610" y="283"/>
                  </a:cubicBezTo>
                  <a:cubicBezTo>
                    <a:pt x="604" y="284"/>
                    <a:pt x="587" y="288"/>
                    <a:pt x="562" y="288"/>
                  </a:cubicBezTo>
                  <a:cubicBezTo>
                    <a:pt x="513" y="288"/>
                    <a:pt x="486" y="267"/>
                    <a:pt x="486" y="216"/>
                  </a:cubicBezTo>
                  <a:cubicBezTo>
                    <a:pt x="486" y="176"/>
                    <a:pt x="487" y="132"/>
                    <a:pt x="488" y="108"/>
                  </a:cubicBezTo>
                  <a:cubicBezTo>
                    <a:pt x="462" y="108"/>
                    <a:pt x="462" y="108"/>
                    <a:pt x="462" y="108"/>
                  </a:cubicBezTo>
                  <a:cubicBezTo>
                    <a:pt x="462" y="97"/>
                    <a:pt x="462" y="82"/>
                    <a:pt x="462" y="70"/>
                  </a:cubicBezTo>
                  <a:cubicBezTo>
                    <a:pt x="500" y="64"/>
                    <a:pt x="513" y="42"/>
                    <a:pt x="518" y="0"/>
                  </a:cubicBezTo>
                  <a:cubicBezTo>
                    <a:pt x="561" y="0"/>
                    <a:pt x="561" y="0"/>
                    <a:pt x="561" y="0"/>
                  </a:cubicBezTo>
                  <a:cubicBezTo>
                    <a:pt x="559" y="17"/>
                    <a:pt x="558" y="43"/>
                    <a:pt x="558" y="60"/>
                  </a:cubicBezTo>
                  <a:cubicBezTo>
                    <a:pt x="603" y="60"/>
                    <a:pt x="603" y="60"/>
                    <a:pt x="603" y="60"/>
                  </a:cubicBezTo>
                  <a:cubicBezTo>
                    <a:pt x="603" y="108"/>
                    <a:pt x="603" y="108"/>
                    <a:pt x="603" y="108"/>
                  </a:cubicBezTo>
                  <a:cubicBezTo>
                    <a:pt x="557" y="108"/>
                    <a:pt x="557" y="108"/>
                    <a:pt x="557" y="108"/>
                  </a:cubicBezTo>
                  <a:cubicBezTo>
                    <a:pt x="557" y="195"/>
                    <a:pt x="557" y="195"/>
                    <a:pt x="557" y="195"/>
                  </a:cubicBezTo>
                  <a:cubicBezTo>
                    <a:pt x="557" y="229"/>
                    <a:pt x="564" y="238"/>
                    <a:pt x="587" y="238"/>
                  </a:cubicBezTo>
                  <a:cubicBezTo>
                    <a:pt x="594" y="238"/>
                    <a:pt x="603" y="236"/>
                    <a:pt x="607" y="233"/>
                  </a:cubicBezTo>
                  <a:close/>
                  <a:moveTo>
                    <a:pt x="844" y="179"/>
                  </a:moveTo>
                  <a:cubicBezTo>
                    <a:pt x="844" y="160"/>
                    <a:pt x="844" y="135"/>
                    <a:pt x="844" y="135"/>
                  </a:cubicBezTo>
                  <a:cubicBezTo>
                    <a:pt x="844" y="78"/>
                    <a:pt x="820" y="53"/>
                    <a:pt x="749" y="53"/>
                  </a:cubicBezTo>
                  <a:cubicBezTo>
                    <a:pt x="710" y="53"/>
                    <a:pt x="682" y="60"/>
                    <a:pt x="638" y="60"/>
                  </a:cubicBezTo>
                  <a:cubicBezTo>
                    <a:pt x="641" y="99"/>
                    <a:pt x="641" y="149"/>
                    <a:pt x="640" y="179"/>
                  </a:cubicBezTo>
                  <a:cubicBezTo>
                    <a:pt x="641" y="210"/>
                    <a:pt x="639" y="265"/>
                    <a:pt x="638" y="283"/>
                  </a:cubicBezTo>
                  <a:cubicBezTo>
                    <a:pt x="713" y="283"/>
                    <a:pt x="713" y="283"/>
                    <a:pt x="713" y="283"/>
                  </a:cubicBezTo>
                  <a:cubicBezTo>
                    <a:pt x="712" y="265"/>
                    <a:pt x="710" y="214"/>
                    <a:pt x="710" y="179"/>
                  </a:cubicBezTo>
                  <a:cubicBezTo>
                    <a:pt x="710" y="159"/>
                    <a:pt x="711" y="135"/>
                    <a:pt x="711" y="103"/>
                  </a:cubicBezTo>
                  <a:cubicBezTo>
                    <a:pt x="719" y="100"/>
                    <a:pt x="728" y="99"/>
                    <a:pt x="739" y="99"/>
                  </a:cubicBezTo>
                  <a:cubicBezTo>
                    <a:pt x="765" y="99"/>
                    <a:pt x="774" y="111"/>
                    <a:pt x="774" y="145"/>
                  </a:cubicBezTo>
                  <a:cubicBezTo>
                    <a:pt x="774" y="145"/>
                    <a:pt x="774" y="166"/>
                    <a:pt x="774" y="179"/>
                  </a:cubicBezTo>
                  <a:cubicBezTo>
                    <a:pt x="774" y="210"/>
                    <a:pt x="773" y="265"/>
                    <a:pt x="772" y="283"/>
                  </a:cubicBezTo>
                  <a:cubicBezTo>
                    <a:pt x="847" y="283"/>
                    <a:pt x="847" y="283"/>
                    <a:pt x="847" y="283"/>
                  </a:cubicBezTo>
                  <a:cubicBezTo>
                    <a:pt x="845" y="265"/>
                    <a:pt x="844" y="214"/>
                    <a:pt x="844" y="179"/>
                  </a:cubicBezTo>
                  <a:close/>
                  <a:moveTo>
                    <a:pt x="340" y="189"/>
                  </a:moveTo>
                  <a:cubicBezTo>
                    <a:pt x="332" y="189"/>
                    <a:pt x="318" y="189"/>
                    <a:pt x="311" y="188"/>
                  </a:cubicBezTo>
                  <a:cubicBezTo>
                    <a:pt x="311" y="190"/>
                    <a:pt x="311" y="190"/>
                    <a:pt x="311" y="190"/>
                  </a:cubicBezTo>
                  <a:cubicBezTo>
                    <a:pt x="311" y="222"/>
                    <a:pt x="332" y="242"/>
                    <a:pt x="371" y="242"/>
                  </a:cubicBezTo>
                  <a:cubicBezTo>
                    <a:pt x="395" y="242"/>
                    <a:pt x="416" y="235"/>
                    <a:pt x="431" y="226"/>
                  </a:cubicBezTo>
                  <a:cubicBezTo>
                    <a:pt x="434" y="276"/>
                    <a:pt x="434" y="276"/>
                    <a:pt x="434" y="276"/>
                  </a:cubicBezTo>
                  <a:cubicBezTo>
                    <a:pt x="419" y="283"/>
                    <a:pt x="389" y="288"/>
                    <a:pt x="360" y="288"/>
                  </a:cubicBezTo>
                  <a:cubicBezTo>
                    <a:pt x="281" y="288"/>
                    <a:pt x="243" y="261"/>
                    <a:pt x="237" y="188"/>
                  </a:cubicBezTo>
                  <a:cubicBezTo>
                    <a:pt x="228" y="187"/>
                    <a:pt x="214" y="187"/>
                    <a:pt x="195" y="187"/>
                  </a:cubicBezTo>
                  <a:cubicBezTo>
                    <a:pt x="195" y="200"/>
                    <a:pt x="194" y="211"/>
                    <a:pt x="194" y="220"/>
                  </a:cubicBezTo>
                  <a:cubicBezTo>
                    <a:pt x="194" y="238"/>
                    <a:pt x="195" y="265"/>
                    <a:pt x="198" y="283"/>
                  </a:cubicBezTo>
                  <a:cubicBezTo>
                    <a:pt x="154" y="283"/>
                    <a:pt x="121" y="288"/>
                    <a:pt x="87" y="288"/>
                  </a:cubicBezTo>
                  <a:cubicBezTo>
                    <a:pt x="22" y="288"/>
                    <a:pt x="0" y="261"/>
                    <a:pt x="0" y="215"/>
                  </a:cubicBezTo>
                  <a:cubicBezTo>
                    <a:pt x="0" y="171"/>
                    <a:pt x="36" y="147"/>
                    <a:pt x="115" y="147"/>
                  </a:cubicBezTo>
                  <a:cubicBezTo>
                    <a:pt x="118" y="147"/>
                    <a:pt x="123" y="147"/>
                    <a:pt x="126" y="148"/>
                  </a:cubicBezTo>
                  <a:cubicBezTo>
                    <a:pt x="126" y="143"/>
                    <a:pt x="126" y="143"/>
                    <a:pt x="126" y="143"/>
                  </a:cubicBezTo>
                  <a:cubicBezTo>
                    <a:pt x="126" y="112"/>
                    <a:pt x="116" y="99"/>
                    <a:pt x="84" y="99"/>
                  </a:cubicBezTo>
                  <a:cubicBezTo>
                    <a:pt x="62" y="99"/>
                    <a:pt x="38" y="107"/>
                    <a:pt x="23" y="115"/>
                  </a:cubicBezTo>
                  <a:cubicBezTo>
                    <a:pt x="20" y="65"/>
                    <a:pt x="20" y="65"/>
                    <a:pt x="20" y="65"/>
                  </a:cubicBezTo>
                  <a:cubicBezTo>
                    <a:pt x="38" y="58"/>
                    <a:pt x="68" y="53"/>
                    <a:pt x="102" y="53"/>
                  </a:cubicBezTo>
                  <a:cubicBezTo>
                    <a:pt x="171" y="53"/>
                    <a:pt x="197" y="75"/>
                    <a:pt x="197" y="138"/>
                  </a:cubicBezTo>
                  <a:cubicBezTo>
                    <a:pt x="197" y="141"/>
                    <a:pt x="197" y="145"/>
                    <a:pt x="197" y="148"/>
                  </a:cubicBezTo>
                  <a:cubicBezTo>
                    <a:pt x="213" y="148"/>
                    <a:pt x="226" y="149"/>
                    <a:pt x="237" y="149"/>
                  </a:cubicBezTo>
                  <a:cubicBezTo>
                    <a:pt x="244" y="87"/>
                    <a:pt x="275" y="53"/>
                    <a:pt x="352" y="53"/>
                  </a:cubicBezTo>
                  <a:cubicBezTo>
                    <a:pt x="416" y="53"/>
                    <a:pt x="445" y="80"/>
                    <a:pt x="445" y="120"/>
                  </a:cubicBezTo>
                  <a:cubicBezTo>
                    <a:pt x="445" y="167"/>
                    <a:pt x="410" y="189"/>
                    <a:pt x="340" y="189"/>
                  </a:cubicBezTo>
                  <a:close/>
                  <a:moveTo>
                    <a:pt x="125" y="242"/>
                  </a:moveTo>
                  <a:cubicBezTo>
                    <a:pt x="124" y="226"/>
                    <a:pt x="124" y="205"/>
                    <a:pt x="125" y="186"/>
                  </a:cubicBezTo>
                  <a:cubicBezTo>
                    <a:pt x="122" y="186"/>
                    <a:pt x="118" y="186"/>
                    <a:pt x="115" y="186"/>
                  </a:cubicBezTo>
                  <a:cubicBezTo>
                    <a:pt x="82" y="186"/>
                    <a:pt x="69" y="197"/>
                    <a:pt x="69" y="216"/>
                  </a:cubicBezTo>
                  <a:cubicBezTo>
                    <a:pt x="69" y="236"/>
                    <a:pt x="80" y="244"/>
                    <a:pt x="104" y="244"/>
                  </a:cubicBezTo>
                  <a:cubicBezTo>
                    <a:pt x="111" y="244"/>
                    <a:pt x="119" y="243"/>
                    <a:pt x="125" y="242"/>
                  </a:cubicBezTo>
                  <a:close/>
                  <a:moveTo>
                    <a:pt x="332" y="151"/>
                  </a:moveTo>
                  <a:cubicBezTo>
                    <a:pt x="362" y="151"/>
                    <a:pt x="377" y="141"/>
                    <a:pt x="377" y="119"/>
                  </a:cubicBezTo>
                  <a:cubicBezTo>
                    <a:pt x="377" y="103"/>
                    <a:pt x="366" y="95"/>
                    <a:pt x="350" y="95"/>
                  </a:cubicBezTo>
                  <a:cubicBezTo>
                    <a:pt x="321" y="95"/>
                    <a:pt x="311" y="118"/>
                    <a:pt x="311" y="149"/>
                  </a:cubicBezTo>
                  <a:cubicBezTo>
                    <a:pt x="311" y="150"/>
                    <a:pt x="311" y="150"/>
                    <a:pt x="311" y="150"/>
                  </a:cubicBezTo>
                  <a:cubicBezTo>
                    <a:pt x="317" y="151"/>
                    <a:pt x="325" y="151"/>
                    <a:pt x="332" y="151"/>
                  </a:cubicBezTo>
                  <a:close/>
                  <a:moveTo>
                    <a:pt x="1071" y="283"/>
                  </a:moveTo>
                  <a:cubicBezTo>
                    <a:pt x="1028" y="283"/>
                    <a:pt x="994" y="288"/>
                    <a:pt x="960" y="288"/>
                  </a:cubicBezTo>
                  <a:cubicBezTo>
                    <a:pt x="896" y="288"/>
                    <a:pt x="873" y="261"/>
                    <a:pt x="873" y="215"/>
                  </a:cubicBezTo>
                  <a:cubicBezTo>
                    <a:pt x="873" y="171"/>
                    <a:pt x="909" y="147"/>
                    <a:pt x="988" y="147"/>
                  </a:cubicBezTo>
                  <a:cubicBezTo>
                    <a:pt x="991" y="147"/>
                    <a:pt x="997" y="147"/>
                    <a:pt x="999" y="148"/>
                  </a:cubicBezTo>
                  <a:cubicBezTo>
                    <a:pt x="999" y="143"/>
                    <a:pt x="999" y="143"/>
                    <a:pt x="999" y="143"/>
                  </a:cubicBezTo>
                  <a:cubicBezTo>
                    <a:pt x="999" y="112"/>
                    <a:pt x="989" y="99"/>
                    <a:pt x="958" y="99"/>
                  </a:cubicBezTo>
                  <a:cubicBezTo>
                    <a:pt x="935" y="99"/>
                    <a:pt x="912" y="107"/>
                    <a:pt x="896" y="115"/>
                  </a:cubicBezTo>
                  <a:cubicBezTo>
                    <a:pt x="893" y="65"/>
                    <a:pt x="893" y="65"/>
                    <a:pt x="893" y="65"/>
                  </a:cubicBezTo>
                  <a:cubicBezTo>
                    <a:pt x="911" y="58"/>
                    <a:pt x="941" y="53"/>
                    <a:pt x="975" y="53"/>
                  </a:cubicBezTo>
                  <a:cubicBezTo>
                    <a:pt x="1044" y="53"/>
                    <a:pt x="1070" y="75"/>
                    <a:pt x="1070" y="138"/>
                  </a:cubicBezTo>
                  <a:cubicBezTo>
                    <a:pt x="1070" y="171"/>
                    <a:pt x="1068" y="200"/>
                    <a:pt x="1068" y="220"/>
                  </a:cubicBezTo>
                  <a:cubicBezTo>
                    <a:pt x="1068" y="238"/>
                    <a:pt x="1068" y="265"/>
                    <a:pt x="1071" y="283"/>
                  </a:cubicBezTo>
                  <a:close/>
                  <a:moveTo>
                    <a:pt x="998" y="242"/>
                  </a:moveTo>
                  <a:cubicBezTo>
                    <a:pt x="997" y="226"/>
                    <a:pt x="998" y="205"/>
                    <a:pt x="998" y="186"/>
                  </a:cubicBezTo>
                  <a:cubicBezTo>
                    <a:pt x="995" y="186"/>
                    <a:pt x="991" y="186"/>
                    <a:pt x="988" y="186"/>
                  </a:cubicBezTo>
                  <a:cubicBezTo>
                    <a:pt x="956" y="186"/>
                    <a:pt x="943" y="197"/>
                    <a:pt x="943" y="216"/>
                  </a:cubicBezTo>
                  <a:cubicBezTo>
                    <a:pt x="943" y="236"/>
                    <a:pt x="953" y="244"/>
                    <a:pt x="977" y="244"/>
                  </a:cubicBezTo>
                  <a:cubicBezTo>
                    <a:pt x="984" y="244"/>
                    <a:pt x="993" y="243"/>
                    <a:pt x="998" y="2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6"/>
            <p:cNvSpPr>
              <a:spLocks noChangeAspect="1" noEditPoints="1"/>
            </p:cNvSpPr>
            <p:nvPr userDrawn="1"/>
          </p:nvSpPr>
          <p:spPr bwMode="auto">
            <a:xfrm>
              <a:off x="6346127" y="6468230"/>
              <a:ext cx="24452" cy="26333"/>
            </a:xfrm>
            <a:custGeom>
              <a:avLst/>
              <a:gdLst>
                <a:gd name="T0" fmla="*/ 5 w 37"/>
                <a:gd name="T1" fmla="*/ 33 h 39"/>
                <a:gd name="T2" fmla="*/ 1 w 37"/>
                <a:gd name="T3" fmla="*/ 27 h 39"/>
                <a:gd name="T4" fmla="*/ 0 w 37"/>
                <a:gd name="T5" fmla="*/ 20 h 39"/>
                <a:gd name="T6" fmla="*/ 1 w 37"/>
                <a:gd name="T7" fmla="*/ 12 h 39"/>
                <a:gd name="T8" fmla="*/ 5 w 37"/>
                <a:gd name="T9" fmla="*/ 6 h 39"/>
                <a:gd name="T10" fmla="*/ 11 w 37"/>
                <a:gd name="T11" fmla="*/ 2 h 39"/>
                <a:gd name="T12" fmla="*/ 18 w 37"/>
                <a:gd name="T13" fmla="*/ 0 h 39"/>
                <a:gd name="T14" fmla="*/ 26 w 37"/>
                <a:gd name="T15" fmla="*/ 2 h 39"/>
                <a:gd name="T16" fmla="*/ 32 w 37"/>
                <a:gd name="T17" fmla="*/ 6 h 39"/>
                <a:gd name="T18" fmla="*/ 36 w 37"/>
                <a:gd name="T19" fmla="*/ 12 h 39"/>
                <a:gd name="T20" fmla="*/ 37 w 37"/>
                <a:gd name="T21" fmla="*/ 20 h 39"/>
                <a:gd name="T22" fmla="*/ 36 w 37"/>
                <a:gd name="T23" fmla="*/ 27 h 39"/>
                <a:gd name="T24" fmla="*/ 32 w 37"/>
                <a:gd name="T25" fmla="*/ 33 h 39"/>
                <a:gd name="T26" fmla="*/ 26 w 37"/>
                <a:gd name="T27" fmla="*/ 38 h 39"/>
                <a:gd name="T28" fmla="*/ 18 w 37"/>
                <a:gd name="T29" fmla="*/ 39 h 39"/>
                <a:gd name="T30" fmla="*/ 11 w 37"/>
                <a:gd name="T31" fmla="*/ 38 h 39"/>
                <a:gd name="T32" fmla="*/ 5 w 37"/>
                <a:gd name="T33" fmla="*/ 33 h 39"/>
                <a:gd name="T34" fmla="*/ 12 w 37"/>
                <a:gd name="T35" fmla="*/ 35 h 39"/>
                <a:gd name="T36" fmla="*/ 18 w 37"/>
                <a:gd name="T37" fmla="*/ 36 h 39"/>
                <a:gd name="T38" fmla="*/ 25 w 37"/>
                <a:gd name="T39" fmla="*/ 35 h 39"/>
                <a:gd name="T40" fmla="*/ 30 w 37"/>
                <a:gd name="T41" fmla="*/ 31 h 39"/>
                <a:gd name="T42" fmla="*/ 33 w 37"/>
                <a:gd name="T43" fmla="*/ 26 h 39"/>
                <a:gd name="T44" fmla="*/ 34 w 37"/>
                <a:gd name="T45" fmla="*/ 20 h 39"/>
                <a:gd name="T46" fmla="*/ 33 w 37"/>
                <a:gd name="T47" fmla="*/ 13 h 39"/>
                <a:gd name="T48" fmla="*/ 30 w 37"/>
                <a:gd name="T49" fmla="*/ 8 h 39"/>
                <a:gd name="T50" fmla="*/ 25 w 37"/>
                <a:gd name="T51" fmla="*/ 5 h 39"/>
                <a:gd name="T52" fmla="*/ 18 w 37"/>
                <a:gd name="T53" fmla="*/ 3 h 39"/>
                <a:gd name="T54" fmla="*/ 12 w 37"/>
                <a:gd name="T55" fmla="*/ 5 h 39"/>
                <a:gd name="T56" fmla="*/ 7 w 37"/>
                <a:gd name="T57" fmla="*/ 8 h 39"/>
                <a:gd name="T58" fmla="*/ 4 w 37"/>
                <a:gd name="T59" fmla="*/ 13 h 39"/>
                <a:gd name="T60" fmla="*/ 3 w 37"/>
                <a:gd name="T61" fmla="*/ 20 h 39"/>
                <a:gd name="T62" fmla="*/ 5 w 37"/>
                <a:gd name="T63" fmla="*/ 29 h 39"/>
                <a:gd name="T64" fmla="*/ 12 w 37"/>
                <a:gd name="T65" fmla="*/ 35 h 39"/>
                <a:gd name="T66" fmla="*/ 11 w 37"/>
                <a:gd name="T67" fmla="*/ 8 h 39"/>
                <a:gd name="T68" fmla="*/ 15 w 37"/>
                <a:gd name="T69" fmla="*/ 7 h 39"/>
                <a:gd name="T70" fmla="*/ 18 w 37"/>
                <a:gd name="T71" fmla="*/ 7 h 39"/>
                <a:gd name="T72" fmla="*/ 25 w 37"/>
                <a:gd name="T73" fmla="*/ 9 h 39"/>
                <a:gd name="T74" fmla="*/ 27 w 37"/>
                <a:gd name="T75" fmla="*/ 14 h 39"/>
                <a:gd name="T76" fmla="*/ 27 w 37"/>
                <a:gd name="T77" fmla="*/ 17 h 39"/>
                <a:gd name="T78" fmla="*/ 25 w 37"/>
                <a:gd name="T79" fmla="*/ 19 h 39"/>
                <a:gd name="T80" fmla="*/ 24 w 37"/>
                <a:gd name="T81" fmla="*/ 21 h 39"/>
                <a:gd name="T82" fmla="*/ 22 w 37"/>
                <a:gd name="T83" fmla="*/ 21 h 39"/>
                <a:gd name="T84" fmla="*/ 22 w 37"/>
                <a:gd name="T85" fmla="*/ 21 h 39"/>
                <a:gd name="T86" fmla="*/ 28 w 37"/>
                <a:gd name="T87" fmla="*/ 31 h 39"/>
                <a:gd name="T88" fmla="*/ 27 w 37"/>
                <a:gd name="T89" fmla="*/ 31 h 39"/>
                <a:gd name="T90" fmla="*/ 26 w 37"/>
                <a:gd name="T91" fmla="*/ 31 h 39"/>
                <a:gd name="T92" fmla="*/ 24 w 37"/>
                <a:gd name="T93" fmla="*/ 31 h 39"/>
                <a:gd name="T94" fmla="*/ 23 w 37"/>
                <a:gd name="T95" fmla="*/ 30 h 39"/>
                <a:gd name="T96" fmla="*/ 18 w 37"/>
                <a:gd name="T97" fmla="*/ 22 h 39"/>
                <a:gd name="T98" fmla="*/ 15 w 37"/>
                <a:gd name="T99" fmla="*/ 22 h 39"/>
                <a:gd name="T100" fmla="*/ 15 w 37"/>
                <a:gd name="T101" fmla="*/ 31 h 39"/>
                <a:gd name="T102" fmla="*/ 11 w 37"/>
                <a:gd name="T103" fmla="*/ 31 h 39"/>
                <a:gd name="T104" fmla="*/ 11 w 37"/>
                <a:gd name="T105" fmla="*/ 8 h 39"/>
                <a:gd name="T106" fmla="*/ 19 w 37"/>
                <a:gd name="T107" fmla="*/ 19 h 39"/>
                <a:gd name="T108" fmla="*/ 23 w 37"/>
                <a:gd name="T109" fmla="*/ 14 h 39"/>
                <a:gd name="T110" fmla="*/ 22 w 37"/>
                <a:gd name="T111" fmla="*/ 12 h 39"/>
                <a:gd name="T112" fmla="*/ 18 w 37"/>
                <a:gd name="T113" fmla="*/ 11 h 39"/>
                <a:gd name="T114" fmla="*/ 16 w 37"/>
                <a:gd name="T115" fmla="*/ 11 h 39"/>
                <a:gd name="T116" fmla="*/ 15 w 37"/>
                <a:gd name="T117" fmla="*/ 11 h 39"/>
                <a:gd name="T118" fmla="*/ 15 w 37"/>
                <a:gd name="T119" fmla="*/ 11 h 39"/>
                <a:gd name="T120" fmla="*/ 15 w 37"/>
                <a:gd name="T121" fmla="*/ 19 h 39"/>
                <a:gd name="T122" fmla="*/ 19 w 37"/>
                <a:gd name="T1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9">
                  <a:moveTo>
                    <a:pt x="5" y="33"/>
                  </a:moveTo>
                  <a:cubicBezTo>
                    <a:pt x="3" y="32"/>
                    <a:pt x="2" y="30"/>
                    <a:pt x="1" y="27"/>
                  </a:cubicBezTo>
                  <a:cubicBezTo>
                    <a:pt x="0" y="25"/>
                    <a:pt x="0" y="22"/>
                    <a:pt x="0" y="20"/>
                  </a:cubicBezTo>
                  <a:cubicBezTo>
                    <a:pt x="0" y="17"/>
                    <a:pt x="0" y="14"/>
                    <a:pt x="1" y="12"/>
                  </a:cubicBezTo>
                  <a:cubicBezTo>
                    <a:pt x="2" y="10"/>
                    <a:pt x="3" y="8"/>
                    <a:pt x="5" y="6"/>
                  </a:cubicBezTo>
                  <a:cubicBezTo>
                    <a:pt x="6" y="4"/>
                    <a:pt x="8" y="3"/>
                    <a:pt x="11" y="2"/>
                  </a:cubicBezTo>
                  <a:cubicBezTo>
                    <a:pt x="13" y="1"/>
                    <a:pt x="15" y="0"/>
                    <a:pt x="18" y="0"/>
                  </a:cubicBezTo>
                  <a:cubicBezTo>
                    <a:pt x="21" y="0"/>
                    <a:pt x="24" y="1"/>
                    <a:pt x="26" y="2"/>
                  </a:cubicBezTo>
                  <a:cubicBezTo>
                    <a:pt x="29" y="3"/>
                    <a:pt x="30" y="4"/>
                    <a:pt x="32" y="6"/>
                  </a:cubicBezTo>
                  <a:cubicBezTo>
                    <a:pt x="34" y="8"/>
                    <a:pt x="35" y="10"/>
                    <a:pt x="36" y="12"/>
                  </a:cubicBezTo>
                  <a:cubicBezTo>
                    <a:pt x="37" y="14"/>
                    <a:pt x="37" y="17"/>
                    <a:pt x="37" y="20"/>
                  </a:cubicBezTo>
                  <a:cubicBezTo>
                    <a:pt x="37" y="22"/>
                    <a:pt x="37" y="25"/>
                    <a:pt x="36" y="27"/>
                  </a:cubicBezTo>
                  <a:cubicBezTo>
                    <a:pt x="35" y="30"/>
                    <a:pt x="34" y="32"/>
                    <a:pt x="32" y="33"/>
                  </a:cubicBezTo>
                  <a:cubicBezTo>
                    <a:pt x="30" y="35"/>
                    <a:pt x="28" y="37"/>
                    <a:pt x="26" y="38"/>
                  </a:cubicBezTo>
                  <a:cubicBezTo>
                    <a:pt x="24" y="39"/>
                    <a:pt x="21" y="39"/>
                    <a:pt x="18" y="39"/>
                  </a:cubicBezTo>
                  <a:cubicBezTo>
                    <a:pt x="15" y="39"/>
                    <a:pt x="13" y="39"/>
                    <a:pt x="11" y="38"/>
                  </a:cubicBezTo>
                  <a:cubicBezTo>
                    <a:pt x="8" y="37"/>
                    <a:pt x="6" y="35"/>
                    <a:pt x="5" y="33"/>
                  </a:cubicBezTo>
                  <a:close/>
                  <a:moveTo>
                    <a:pt x="12" y="35"/>
                  </a:moveTo>
                  <a:cubicBezTo>
                    <a:pt x="14" y="36"/>
                    <a:pt x="16" y="36"/>
                    <a:pt x="18" y="36"/>
                  </a:cubicBezTo>
                  <a:cubicBezTo>
                    <a:pt x="21" y="36"/>
                    <a:pt x="23" y="36"/>
                    <a:pt x="25" y="35"/>
                  </a:cubicBezTo>
                  <a:cubicBezTo>
                    <a:pt x="27" y="34"/>
                    <a:pt x="28" y="33"/>
                    <a:pt x="30" y="31"/>
                  </a:cubicBezTo>
                  <a:cubicBezTo>
                    <a:pt x="31" y="30"/>
                    <a:pt x="32" y="28"/>
                    <a:pt x="33" y="26"/>
                  </a:cubicBezTo>
                  <a:cubicBezTo>
                    <a:pt x="33" y="24"/>
                    <a:pt x="34" y="22"/>
                    <a:pt x="34" y="20"/>
                  </a:cubicBezTo>
                  <a:cubicBezTo>
                    <a:pt x="34" y="17"/>
                    <a:pt x="33" y="15"/>
                    <a:pt x="33" y="13"/>
                  </a:cubicBezTo>
                  <a:cubicBezTo>
                    <a:pt x="32" y="11"/>
                    <a:pt x="31" y="10"/>
                    <a:pt x="30" y="8"/>
                  </a:cubicBezTo>
                  <a:cubicBezTo>
                    <a:pt x="28" y="7"/>
                    <a:pt x="27" y="5"/>
                    <a:pt x="25" y="5"/>
                  </a:cubicBezTo>
                  <a:cubicBezTo>
                    <a:pt x="23" y="4"/>
                    <a:pt x="21" y="3"/>
                    <a:pt x="18" y="3"/>
                  </a:cubicBezTo>
                  <a:cubicBezTo>
                    <a:pt x="16" y="3"/>
                    <a:pt x="14" y="4"/>
                    <a:pt x="12" y="5"/>
                  </a:cubicBezTo>
                  <a:cubicBezTo>
                    <a:pt x="10" y="5"/>
                    <a:pt x="9" y="7"/>
                    <a:pt x="7" y="8"/>
                  </a:cubicBezTo>
                  <a:cubicBezTo>
                    <a:pt x="6" y="10"/>
                    <a:pt x="5" y="11"/>
                    <a:pt x="4" y="13"/>
                  </a:cubicBezTo>
                  <a:cubicBezTo>
                    <a:pt x="4" y="15"/>
                    <a:pt x="3" y="17"/>
                    <a:pt x="3" y="20"/>
                  </a:cubicBezTo>
                  <a:cubicBezTo>
                    <a:pt x="3" y="23"/>
                    <a:pt x="4" y="26"/>
                    <a:pt x="5" y="29"/>
                  </a:cubicBezTo>
                  <a:cubicBezTo>
                    <a:pt x="7" y="31"/>
                    <a:pt x="9" y="33"/>
                    <a:pt x="12" y="35"/>
                  </a:cubicBezTo>
                  <a:close/>
                  <a:moveTo>
                    <a:pt x="11" y="8"/>
                  </a:moveTo>
                  <a:cubicBezTo>
                    <a:pt x="13" y="8"/>
                    <a:pt x="14" y="7"/>
                    <a:pt x="15" y="7"/>
                  </a:cubicBezTo>
                  <a:cubicBezTo>
                    <a:pt x="16" y="7"/>
                    <a:pt x="17" y="7"/>
                    <a:pt x="18" y="7"/>
                  </a:cubicBezTo>
                  <a:cubicBezTo>
                    <a:pt x="21" y="7"/>
                    <a:pt x="23" y="8"/>
                    <a:pt x="25" y="9"/>
                  </a:cubicBezTo>
                  <a:cubicBezTo>
                    <a:pt x="26" y="11"/>
                    <a:pt x="27" y="12"/>
                    <a:pt x="27" y="14"/>
                  </a:cubicBezTo>
                  <a:cubicBezTo>
                    <a:pt x="27" y="15"/>
                    <a:pt x="27" y="16"/>
                    <a:pt x="27" y="17"/>
                  </a:cubicBezTo>
                  <a:cubicBezTo>
                    <a:pt x="26" y="18"/>
                    <a:pt x="26" y="18"/>
                    <a:pt x="25" y="19"/>
                  </a:cubicBezTo>
                  <a:cubicBezTo>
                    <a:pt x="25" y="20"/>
                    <a:pt x="24" y="20"/>
                    <a:pt x="24" y="21"/>
                  </a:cubicBezTo>
                  <a:cubicBezTo>
                    <a:pt x="23" y="21"/>
                    <a:pt x="22" y="21"/>
                    <a:pt x="22" y="21"/>
                  </a:cubicBezTo>
                  <a:cubicBezTo>
                    <a:pt x="22" y="21"/>
                    <a:pt x="22" y="21"/>
                    <a:pt x="22" y="21"/>
                  </a:cubicBezTo>
                  <a:cubicBezTo>
                    <a:pt x="28" y="31"/>
                    <a:pt x="28" y="31"/>
                    <a:pt x="28" y="31"/>
                  </a:cubicBezTo>
                  <a:cubicBezTo>
                    <a:pt x="27" y="31"/>
                    <a:pt x="27" y="31"/>
                    <a:pt x="27" y="31"/>
                  </a:cubicBezTo>
                  <a:cubicBezTo>
                    <a:pt x="26" y="31"/>
                    <a:pt x="26" y="31"/>
                    <a:pt x="26" y="31"/>
                  </a:cubicBezTo>
                  <a:cubicBezTo>
                    <a:pt x="25" y="31"/>
                    <a:pt x="24" y="31"/>
                    <a:pt x="24" y="31"/>
                  </a:cubicBezTo>
                  <a:cubicBezTo>
                    <a:pt x="23" y="31"/>
                    <a:pt x="23" y="30"/>
                    <a:pt x="23" y="30"/>
                  </a:cubicBezTo>
                  <a:cubicBezTo>
                    <a:pt x="18" y="22"/>
                    <a:pt x="18" y="22"/>
                    <a:pt x="18" y="22"/>
                  </a:cubicBezTo>
                  <a:cubicBezTo>
                    <a:pt x="15" y="22"/>
                    <a:pt x="15" y="22"/>
                    <a:pt x="15" y="22"/>
                  </a:cubicBezTo>
                  <a:cubicBezTo>
                    <a:pt x="15" y="31"/>
                    <a:pt x="15" y="31"/>
                    <a:pt x="15" y="31"/>
                  </a:cubicBezTo>
                  <a:cubicBezTo>
                    <a:pt x="11" y="31"/>
                    <a:pt x="11" y="31"/>
                    <a:pt x="11" y="31"/>
                  </a:cubicBezTo>
                  <a:lnTo>
                    <a:pt x="11" y="8"/>
                  </a:lnTo>
                  <a:close/>
                  <a:moveTo>
                    <a:pt x="19" y="19"/>
                  </a:moveTo>
                  <a:cubicBezTo>
                    <a:pt x="22" y="19"/>
                    <a:pt x="23" y="17"/>
                    <a:pt x="23" y="14"/>
                  </a:cubicBezTo>
                  <a:cubicBezTo>
                    <a:pt x="23" y="13"/>
                    <a:pt x="23" y="12"/>
                    <a:pt x="22" y="12"/>
                  </a:cubicBezTo>
                  <a:cubicBezTo>
                    <a:pt x="21" y="11"/>
                    <a:pt x="20" y="11"/>
                    <a:pt x="18" y="11"/>
                  </a:cubicBezTo>
                  <a:cubicBezTo>
                    <a:pt x="17" y="11"/>
                    <a:pt x="17" y="11"/>
                    <a:pt x="16" y="11"/>
                  </a:cubicBezTo>
                  <a:cubicBezTo>
                    <a:pt x="16" y="11"/>
                    <a:pt x="15" y="11"/>
                    <a:pt x="15" y="11"/>
                  </a:cubicBezTo>
                  <a:cubicBezTo>
                    <a:pt x="15" y="11"/>
                    <a:pt x="15" y="11"/>
                    <a:pt x="15" y="11"/>
                  </a:cubicBezTo>
                  <a:cubicBezTo>
                    <a:pt x="15" y="19"/>
                    <a:pt x="15" y="19"/>
                    <a:pt x="15" y="19"/>
                  </a:cubicBezTo>
                  <a:lnTo>
                    <a:pt x="19"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srgbClr val="3F3F3F"/>
                </a:solidFill>
                <a:latin typeface="Open Sans" panose="020B0606030504020204" pitchFamily="34" charset="0"/>
                <a:ea typeface="Open Sans" panose="020B0606030504020204" pitchFamily="34" charset="0"/>
                <a:cs typeface="Open Sans" panose="020B0606030504020204" pitchFamily="34" charset="0"/>
              </a:rPr>
              <a:pPr algn="r"/>
              <a:t>6</a:t>
            </a:fld>
            <a:endPar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21433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531" r="-1"/>
          <a:stretch/>
        </p:blipFill>
        <p:spPr>
          <a:xfrm>
            <a:off x="7600125" y="0"/>
            <a:ext cx="4614680" cy="6858000"/>
          </a:xfrm>
          <a:prstGeom prst="rect">
            <a:avLst/>
          </a:prstGeom>
        </p:spPr>
      </p:pic>
      <p:sp>
        <p:nvSpPr>
          <p:cNvPr id="2" name="Title 1"/>
          <p:cNvSpPr txBox="1">
            <a:spLocks/>
          </p:cNvSpPr>
          <p:nvPr/>
        </p:nvSpPr>
        <p:spPr>
          <a:xfrm>
            <a:off x="785937" y="1375140"/>
            <a:ext cx="6029838" cy="1173094"/>
          </a:xfrm>
          <a:prstGeom prst="rect">
            <a:avLst/>
          </a:prstGeom>
        </p:spPr>
        <p:txBody>
          <a:bodyPr lIns="91440" tIns="45720" rIns="91440" bIns="45720"/>
          <a:lstStyle>
            <a:lvl1pPr algn="l" defTabSz="879181" rtl="0" eaLnBrk="1" latinLnBrk="0" hangingPunct="1">
              <a:lnSpc>
                <a:spcPct val="90000"/>
              </a:lnSpc>
              <a:spcBef>
                <a:spcPct val="0"/>
              </a:spcBef>
              <a:buNone/>
              <a:defRPr sz="3099" b="0" i="0" kern="1200">
                <a:solidFill>
                  <a:schemeClr val="accent2"/>
                </a:solidFill>
                <a:latin typeface="+mj-lt"/>
                <a:ea typeface="+mj-ea"/>
                <a:cs typeface="Open Sans Light"/>
              </a:defRPr>
            </a:lvl1pPr>
          </a:lstStyle>
          <a:p>
            <a:pPr algn="ctr"/>
            <a:r>
              <a:rPr lang="en-US" sz="3500" b="1" dirty="0">
                <a:solidFill>
                  <a:srgbClr val="9C8DC5"/>
                </a:solidFill>
                <a:latin typeface="Domaine Display Bold" panose="020A0803080505060203" pitchFamily="18" charset="0"/>
                <a:ea typeface="Open Sans" panose="020B0606030504020204" pitchFamily="34" charset="0"/>
                <a:cs typeface="Open Sans" panose="020B0606030504020204" pitchFamily="34" charset="0"/>
              </a:rPr>
              <a:t>Will my doctors </a:t>
            </a:r>
            <a:br>
              <a:rPr lang="en-US" sz="3500" b="1" dirty="0">
                <a:solidFill>
                  <a:srgbClr val="9C8DC5"/>
                </a:solidFill>
                <a:latin typeface="Domaine Display Bold" panose="020A0803080505060203" pitchFamily="18" charset="0"/>
                <a:ea typeface="Open Sans" panose="020B0606030504020204" pitchFamily="34" charset="0"/>
                <a:cs typeface="Open Sans" panose="020B0606030504020204" pitchFamily="34" charset="0"/>
              </a:rPr>
            </a:br>
            <a:r>
              <a:rPr lang="en-US" sz="3500" b="1" dirty="0">
                <a:solidFill>
                  <a:srgbClr val="9C8DC5"/>
                </a:solidFill>
                <a:latin typeface="Domaine Display Bold" panose="020A0803080505060203" pitchFamily="18" charset="0"/>
                <a:ea typeface="Open Sans" panose="020B0606030504020204" pitchFamily="34" charset="0"/>
                <a:cs typeface="Open Sans" panose="020B0606030504020204" pitchFamily="34" charset="0"/>
              </a:rPr>
              <a:t>accept this plan?</a:t>
            </a:r>
          </a:p>
        </p:txBody>
      </p:sp>
      <p:sp>
        <p:nvSpPr>
          <p:cNvPr id="3" name="TextBox 2"/>
          <p:cNvSpPr txBox="1"/>
          <p:nvPr/>
        </p:nvSpPr>
        <p:spPr>
          <a:xfrm>
            <a:off x="1189434" y="2700861"/>
            <a:ext cx="5127405" cy="4142330"/>
          </a:xfrm>
          <a:prstGeom prst="rect">
            <a:avLst/>
          </a:prstGeom>
          <a:noFill/>
        </p:spPr>
        <p:txBody>
          <a:bodyPr wrap="square" lIns="0" tIns="0" rIns="0" bIns="0" rtlCol="0">
            <a:noAutofit/>
          </a:bodyPr>
          <a:lstStyle/>
          <a:p>
            <a:pPr algn="ctr" defTabSz="585398" fontAlgn="base">
              <a:spcAft>
                <a:spcPts val="2400"/>
              </a:spcAft>
            </a:pPr>
            <a:r>
              <a:rPr lang="en-US" sz="27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Yes, they can, if they are:</a:t>
            </a:r>
          </a:p>
          <a:p>
            <a:pPr algn="ctr" defTabSz="585398" fontAlgn="base">
              <a:spcAft>
                <a:spcPts val="2400"/>
              </a:spcAft>
            </a:pPr>
            <a:r>
              <a:rPr lang="en-US" sz="2700" dirty="0">
                <a:solidFill>
                  <a:prstClr val="black"/>
                </a:solidFill>
                <a:latin typeface="Open Sans" panose="020B0606030504020204" pitchFamily="34" charset="0"/>
                <a:ea typeface="Open Sans" panose="020B0606030504020204" pitchFamily="34" charset="0"/>
                <a:cs typeface="Open Sans" panose="020B0606030504020204" pitchFamily="34" charset="0"/>
              </a:rPr>
              <a:t>Eligible to receive </a:t>
            </a:r>
            <a:br>
              <a:rPr lang="en-US" sz="2700"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2700" dirty="0">
                <a:solidFill>
                  <a:prstClr val="black"/>
                </a:solidFill>
                <a:latin typeface="Open Sans" panose="020B0606030504020204" pitchFamily="34" charset="0"/>
                <a:ea typeface="Open Sans" panose="020B0606030504020204" pitchFamily="34" charset="0"/>
                <a:cs typeface="Open Sans" panose="020B0606030504020204" pitchFamily="34" charset="0"/>
              </a:rPr>
              <a:t>Medicare payment</a:t>
            </a:r>
          </a:p>
          <a:p>
            <a:pPr algn="ctr" defTabSz="585398" fontAlgn="base">
              <a:spcAft>
                <a:spcPts val="2400"/>
              </a:spcAft>
            </a:pPr>
            <a:r>
              <a:rPr lang="en-US" sz="2700" dirty="0">
                <a:solidFill>
                  <a:prstClr val="black"/>
                </a:solidFill>
                <a:latin typeface="Open Sans" panose="020B0606030504020204" pitchFamily="34" charset="0"/>
                <a:ea typeface="Open Sans" panose="020B0606030504020204" pitchFamily="34" charset="0"/>
                <a:cs typeface="Open Sans" panose="020B0606030504020204" pitchFamily="34" charset="0"/>
              </a:rPr>
              <a:t>Willing to accept your Aetna Medicare Advantage plan</a:t>
            </a:r>
            <a:endParaRPr lang="en-US" sz="27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366228" indent="-366228" algn="ctr" defTabSz="585398" fontAlgn="base">
              <a:spcAft>
                <a:spcPts val="2400"/>
              </a:spcAft>
              <a:buFont typeface="Wingdings" panose="05000000000000000000" pitchFamily="2" charset="2"/>
              <a:buChar char="ü"/>
            </a:pPr>
            <a:endParaRPr lang="en-US" sz="27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defTabSz="585398" fontAlgn="base">
              <a:spcAft>
                <a:spcPts val="2400"/>
              </a:spcAft>
            </a:pPr>
            <a:endParaRPr lang="en-US" sz="1200" dirty="0" err="1">
              <a:solidFill>
                <a:prstClr val="black"/>
              </a:solidFill>
              <a:cs typeface="Open Sans Light"/>
            </a:endParaRPr>
          </a:p>
        </p:txBody>
      </p:sp>
      <p:cxnSp>
        <p:nvCxnSpPr>
          <p:cNvPr id="6" name="Straight Connector 5"/>
          <p:cNvCxnSpPr/>
          <p:nvPr/>
        </p:nvCxnSpPr>
        <p:spPr>
          <a:xfrm>
            <a:off x="3225469" y="3344111"/>
            <a:ext cx="1150774" cy="0"/>
          </a:xfrm>
          <a:prstGeom prst="lin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sp>
        <p:nvSpPr>
          <p:cNvPr id="9" name="Rectangle 8"/>
          <p:cNvSpPr/>
          <p:nvPr/>
        </p:nvSpPr>
        <p:spPr>
          <a:xfrm>
            <a:off x="228600" y="5277853"/>
            <a:ext cx="7049075" cy="1006607"/>
          </a:xfrm>
          <a:prstGeom prst="rect">
            <a:avLst/>
          </a:prstGeom>
          <a:noFill/>
          <a:ln w="44450">
            <a:noFill/>
          </a:ln>
        </p:spPr>
        <p:style>
          <a:lnRef idx="2">
            <a:schemeClr val="accent1">
              <a:shade val="50000"/>
            </a:schemeClr>
          </a:lnRef>
          <a:fillRef idx="1">
            <a:schemeClr val="accent1"/>
          </a:fillRef>
          <a:effectRef idx="0">
            <a:schemeClr val="accent1"/>
          </a:effectRef>
          <a:fontRef idx="minor">
            <a:schemeClr val="lt1"/>
          </a:fontRef>
        </p:style>
        <p:txBody>
          <a:bodyPr lIns="108821" tIns="54411" rIns="108821" bIns="54411" rtlCol="0" anchor="ctr"/>
          <a:lstStyle/>
          <a:p>
            <a:pPr algn="ctr" defTabSz="1171929">
              <a:spcAft>
                <a:spcPts val="2142"/>
              </a:spcAft>
            </a:pPr>
            <a:r>
              <a:rPr lang="en-US" sz="2600" b="1" dirty="0">
                <a:solidFill>
                  <a:prstClr val="black"/>
                </a:solidFill>
                <a:latin typeface="Open Sans" charset="0"/>
                <a:ea typeface="Open Sans" charset="0"/>
                <a:cs typeface="Open Sans" charset="0"/>
              </a:rPr>
              <a:t>Many doctors do. </a:t>
            </a:r>
            <a:r>
              <a:rPr lang="en-US" sz="2600" b="1" dirty="0">
                <a:solidFill>
                  <a:srgbClr val="9C8DC5"/>
                </a:solidFill>
                <a:latin typeface="Open Sans" charset="0"/>
                <a:ea typeface="Open Sans" charset="0"/>
                <a:cs typeface="Open Sans" charset="0"/>
              </a:rPr>
              <a:t>Your copays or cost-share amounts are the same both in and out of network.</a:t>
            </a:r>
          </a:p>
        </p:txBody>
      </p:sp>
      <p:grpSp>
        <p:nvGrpSpPr>
          <p:cNvPr id="12" name="Group 11"/>
          <p:cNvGrpSpPr/>
          <p:nvPr/>
        </p:nvGrpSpPr>
        <p:grpSpPr>
          <a:xfrm>
            <a:off x="5831251" y="6537119"/>
            <a:ext cx="528691" cy="134678"/>
            <a:chOff x="5841888" y="6443197"/>
            <a:chExt cx="528691" cy="134678"/>
          </a:xfrm>
          <a:solidFill>
            <a:schemeClr val="accent2"/>
          </a:solidFill>
        </p:grpSpPr>
        <p:sp>
          <p:nvSpPr>
            <p:cNvPr id="13" name="Freeform 5"/>
            <p:cNvSpPr>
              <a:spLocks noEditPoints="1"/>
            </p:cNvSpPr>
            <p:nvPr userDrawn="1"/>
          </p:nvSpPr>
          <p:spPr bwMode="auto">
            <a:xfrm>
              <a:off x="5841888" y="6443197"/>
              <a:ext cx="496424" cy="134678"/>
            </a:xfrm>
            <a:custGeom>
              <a:avLst/>
              <a:gdLst>
                <a:gd name="T0" fmla="*/ 610 w 1071"/>
                <a:gd name="T1" fmla="*/ 283 h 288"/>
                <a:gd name="T2" fmla="*/ 486 w 1071"/>
                <a:gd name="T3" fmla="*/ 216 h 288"/>
                <a:gd name="T4" fmla="*/ 462 w 1071"/>
                <a:gd name="T5" fmla="*/ 108 h 288"/>
                <a:gd name="T6" fmla="*/ 518 w 1071"/>
                <a:gd name="T7" fmla="*/ 0 h 288"/>
                <a:gd name="T8" fmla="*/ 558 w 1071"/>
                <a:gd name="T9" fmla="*/ 60 h 288"/>
                <a:gd name="T10" fmla="*/ 603 w 1071"/>
                <a:gd name="T11" fmla="*/ 108 h 288"/>
                <a:gd name="T12" fmla="*/ 557 w 1071"/>
                <a:gd name="T13" fmla="*/ 195 h 288"/>
                <a:gd name="T14" fmla="*/ 607 w 1071"/>
                <a:gd name="T15" fmla="*/ 233 h 288"/>
                <a:gd name="T16" fmla="*/ 844 w 1071"/>
                <a:gd name="T17" fmla="*/ 135 h 288"/>
                <a:gd name="T18" fmla="*/ 638 w 1071"/>
                <a:gd name="T19" fmla="*/ 60 h 288"/>
                <a:gd name="T20" fmla="*/ 638 w 1071"/>
                <a:gd name="T21" fmla="*/ 283 h 288"/>
                <a:gd name="T22" fmla="*/ 710 w 1071"/>
                <a:gd name="T23" fmla="*/ 179 h 288"/>
                <a:gd name="T24" fmla="*/ 739 w 1071"/>
                <a:gd name="T25" fmla="*/ 99 h 288"/>
                <a:gd name="T26" fmla="*/ 774 w 1071"/>
                <a:gd name="T27" fmla="*/ 179 h 288"/>
                <a:gd name="T28" fmla="*/ 847 w 1071"/>
                <a:gd name="T29" fmla="*/ 283 h 288"/>
                <a:gd name="T30" fmla="*/ 340 w 1071"/>
                <a:gd name="T31" fmla="*/ 189 h 288"/>
                <a:gd name="T32" fmla="*/ 311 w 1071"/>
                <a:gd name="T33" fmla="*/ 190 h 288"/>
                <a:gd name="T34" fmla="*/ 431 w 1071"/>
                <a:gd name="T35" fmla="*/ 226 h 288"/>
                <a:gd name="T36" fmla="*/ 360 w 1071"/>
                <a:gd name="T37" fmla="*/ 288 h 288"/>
                <a:gd name="T38" fmla="*/ 195 w 1071"/>
                <a:gd name="T39" fmla="*/ 187 h 288"/>
                <a:gd name="T40" fmla="*/ 198 w 1071"/>
                <a:gd name="T41" fmla="*/ 283 h 288"/>
                <a:gd name="T42" fmla="*/ 0 w 1071"/>
                <a:gd name="T43" fmla="*/ 215 h 288"/>
                <a:gd name="T44" fmla="*/ 126 w 1071"/>
                <a:gd name="T45" fmla="*/ 148 h 288"/>
                <a:gd name="T46" fmla="*/ 84 w 1071"/>
                <a:gd name="T47" fmla="*/ 99 h 288"/>
                <a:gd name="T48" fmla="*/ 20 w 1071"/>
                <a:gd name="T49" fmla="*/ 65 h 288"/>
                <a:gd name="T50" fmla="*/ 197 w 1071"/>
                <a:gd name="T51" fmla="*/ 138 h 288"/>
                <a:gd name="T52" fmla="*/ 237 w 1071"/>
                <a:gd name="T53" fmla="*/ 149 h 288"/>
                <a:gd name="T54" fmla="*/ 445 w 1071"/>
                <a:gd name="T55" fmla="*/ 120 h 288"/>
                <a:gd name="T56" fmla="*/ 125 w 1071"/>
                <a:gd name="T57" fmla="*/ 242 h 288"/>
                <a:gd name="T58" fmla="*/ 115 w 1071"/>
                <a:gd name="T59" fmla="*/ 186 h 288"/>
                <a:gd name="T60" fmla="*/ 104 w 1071"/>
                <a:gd name="T61" fmla="*/ 244 h 288"/>
                <a:gd name="T62" fmla="*/ 332 w 1071"/>
                <a:gd name="T63" fmla="*/ 151 h 288"/>
                <a:gd name="T64" fmla="*/ 350 w 1071"/>
                <a:gd name="T65" fmla="*/ 95 h 288"/>
                <a:gd name="T66" fmla="*/ 311 w 1071"/>
                <a:gd name="T67" fmla="*/ 150 h 288"/>
                <a:gd name="T68" fmla="*/ 1071 w 1071"/>
                <a:gd name="T69" fmla="*/ 283 h 288"/>
                <a:gd name="T70" fmla="*/ 873 w 1071"/>
                <a:gd name="T71" fmla="*/ 215 h 288"/>
                <a:gd name="T72" fmla="*/ 999 w 1071"/>
                <a:gd name="T73" fmla="*/ 148 h 288"/>
                <a:gd name="T74" fmla="*/ 958 w 1071"/>
                <a:gd name="T75" fmla="*/ 99 h 288"/>
                <a:gd name="T76" fmla="*/ 893 w 1071"/>
                <a:gd name="T77" fmla="*/ 65 h 288"/>
                <a:gd name="T78" fmla="*/ 1070 w 1071"/>
                <a:gd name="T79" fmla="*/ 138 h 288"/>
                <a:gd name="T80" fmla="*/ 1071 w 1071"/>
                <a:gd name="T81" fmla="*/ 283 h 288"/>
                <a:gd name="T82" fmla="*/ 998 w 1071"/>
                <a:gd name="T83" fmla="*/ 186 h 288"/>
                <a:gd name="T84" fmla="*/ 943 w 1071"/>
                <a:gd name="T85" fmla="*/ 216 h 288"/>
                <a:gd name="T86" fmla="*/ 998 w 1071"/>
                <a:gd name="T87"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88">
                  <a:moveTo>
                    <a:pt x="607" y="233"/>
                  </a:moveTo>
                  <a:cubicBezTo>
                    <a:pt x="610" y="283"/>
                    <a:pt x="610" y="283"/>
                    <a:pt x="610" y="283"/>
                  </a:cubicBezTo>
                  <a:cubicBezTo>
                    <a:pt x="604" y="284"/>
                    <a:pt x="587" y="288"/>
                    <a:pt x="562" y="288"/>
                  </a:cubicBezTo>
                  <a:cubicBezTo>
                    <a:pt x="513" y="288"/>
                    <a:pt x="486" y="267"/>
                    <a:pt x="486" y="216"/>
                  </a:cubicBezTo>
                  <a:cubicBezTo>
                    <a:pt x="486" y="176"/>
                    <a:pt x="487" y="132"/>
                    <a:pt x="488" y="108"/>
                  </a:cubicBezTo>
                  <a:cubicBezTo>
                    <a:pt x="462" y="108"/>
                    <a:pt x="462" y="108"/>
                    <a:pt x="462" y="108"/>
                  </a:cubicBezTo>
                  <a:cubicBezTo>
                    <a:pt x="462" y="97"/>
                    <a:pt x="462" y="82"/>
                    <a:pt x="462" y="70"/>
                  </a:cubicBezTo>
                  <a:cubicBezTo>
                    <a:pt x="500" y="64"/>
                    <a:pt x="513" y="42"/>
                    <a:pt x="518" y="0"/>
                  </a:cubicBezTo>
                  <a:cubicBezTo>
                    <a:pt x="561" y="0"/>
                    <a:pt x="561" y="0"/>
                    <a:pt x="561" y="0"/>
                  </a:cubicBezTo>
                  <a:cubicBezTo>
                    <a:pt x="559" y="17"/>
                    <a:pt x="558" y="43"/>
                    <a:pt x="558" y="60"/>
                  </a:cubicBezTo>
                  <a:cubicBezTo>
                    <a:pt x="603" y="60"/>
                    <a:pt x="603" y="60"/>
                    <a:pt x="603" y="60"/>
                  </a:cubicBezTo>
                  <a:cubicBezTo>
                    <a:pt x="603" y="108"/>
                    <a:pt x="603" y="108"/>
                    <a:pt x="603" y="108"/>
                  </a:cubicBezTo>
                  <a:cubicBezTo>
                    <a:pt x="557" y="108"/>
                    <a:pt x="557" y="108"/>
                    <a:pt x="557" y="108"/>
                  </a:cubicBezTo>
                  <a:cubicBezTo>
                    <a:pt x="557" y="195"/>
                    <a:pt x="557" y="195"/>
                    <a:pt x="557" y="195"/>
                  </a:cubicBezTo>
                  <a:cubicBezTo>
                    <a:pt x="557" y="229"/>
                    <a:pt x="564" y="238"/>
                    <a:pt x="587" y="238"/>
                  </a:cubicBezTo>
                  <a:cubicBezTo>
                    <a:pt x="594" y="238"/>
                    <a:pt x="603" y="236"/>
                    <a:pt x="607" y="233"/>
                  </a:cubicBezTo>
                  <a:close/>
                  <a:moveTo>
                    <a:pt x="844" y="179"/>
                  </a:moveTo>
                  <a:cubicBezTo>
                    <a:pt x="844" y="160"/>
                    <a:pt x="844" y="135"/>
                    <a:pt x="844" y="135"/>
                  </a:cubicBezTo>
                  <a:cubicBezTo>
                    <a:pt x="844" y="78"/>
                    <a:pt x="820" y="53"/>
                    <a:pt x="749" y="53"/>
                  </a:cubicBezTo>
                  <a:cubicBezTo>
                    <a:pt x="710" y="53"/>
                    <a:pt x="682" y="60"/>
                    <a:pt x="638" y="60"/>
                  </a:cubicBezTo>
                  <a:cubicBezTo>
                    <a:pt x="641" y="99"/>
                    <a:pt x="641" y="149"/>
                    <a:pt x="640" y="179"/>
                  </a:cubicBezTo>
                  <a:cubicBezTo>
                    <a:pt x="641" y="210"/>
                    <a:pt x="639" y="265"/>
                    <a:pt x="638" y="283"/>
                  </a:cubicBezTo>
                  <a:cubicBezTo>
                    <a:pt x="713" y="283"/>
                    <a:pt x="713" y="283"/>
                    <a:pt x="713" y="283"/>
                  </a:cubicBezTo>
                  <a:cubicBezTo>
                    <a:pt x="712" y="265"/>
                    <a:pt x="710" y="214"/>
                    <a:pt x="710" y="179"/>
                  </a:cubicBezTo>
                  <a:cubicBezTo>
                    <a:pt x="710" y="159"/>
                    <a:pt x="711" y="135"/>
                    <a:pt x="711" y="103"/>
                  </a:cubicBezTo>
                  <a:cubicBezTo>
                    <a:pt x="719" y="100"/>
                    <a:pt x="728" y="99"/>
                    <a:pt x="739" y="99"/>
                  </a:cubicBezTo>
                  <a:cubicBezTo>
                    <a:pt x="765" y="99"/>
                    <a:pt x="774" y="111"/>
                    <a:pt x="774" y="145"/>
                  </a:cubicBezTo>
                  <a:cubicBezTo>
                    <a:pt x="774" y="145"/>
                    <a:pt x="774" y="166"/>
                    <a:pt x="774" y="179"/>
                  </a:cubicBezTo>
                  <a:cubicBezTo>
                    <a:pt x="774" y="210"/>
                    <a:pt x="773" y="265"/>
                    <a:pt x="772" y="283"/>
                  </a:cubicBezTo>
                  <a:cubicBezTo>
                    <a:pt x="847" y="283"/>
                    <a:pt x="847" y="283"/>
                    <a:pt x="847" y="283"/>
                  </a:cubicBezTo>
                  <a:cubicBezTo>
                    <a:pt x="845" y="265"/>
                    <a:pt x="844" y="214"/>
                    <a:pt x="844" y="179"/>
                  </a:cubicBezTo>
                  <a:close/>
                  <a:moveTo>
                    <a:pt x="340" y="189"/>
                  </a:moveTo>
                  <a:cubicBezTo>
                    <a:pt x="332" y="189"/>
                    <a:pt x="318" y="189"/>
                    <a:pt x="311" y="188"/>
                  </a:cubicBezTo>
                  <a:cubicBezTo>
                    <a:pt x="311" y="190"/>
                    <a:pt x="311" y="190"/>
                    <a:pt x="311" y="190"/>
                  </a:cubicBezTo>
                  <a:cubicBezTo>
                    <a:pt x="311" y="222"/>
                    <a:pt x="332" y="242"/>
                    <a:pt x="371" y="242"/>
                  </a:cubicBezTo>
                  <a:cubicBezTo>
                    <a:pt x="395" y="242"/>
                    <a:pt x="416" y="235"/>
                    <a:pt x="431" y="226"/>
                  </a:cubicBezTo>
                  <a:cubicBezTo>
                    <a:pt x="434" y="276"/>
                    <a:pt x="434" y="276"/>
                    <a:pt x="434" y="276"/>
                  </a:cubicBezTo>
                  <a:cubicBezTo>
                    <a:pt x="419" y="283"/>
                    <a:pt x="389" y="288"/>
                    <a:pt x="360" y="288"/>
                  </a:cubicBezTo>
                  <a:cubicBezTo>
                    <a:pt x="281" y="288"/>
                    <a:pt x="243" y="261"/>
                    <a:pt x="237" y="188"/>
                  </a:cubicBezTo>
                  <a:cubicBezTo>
                    <a:pt x="228" y="187"/>
                    <a:pt x="214" y="187"/>
                    <a:pt x="195" y="187"/>
                  </a:cubicBezTo>
                  <a:cubicBezTo>
                    <a:pt x="195" y="200"/>
                    <a:pt x="194" y="211"/>
                    <a:pt x="194" y="220"/>
                  </a:cubicBezTo>
                  <a:cubicBezTo>
                    <a:pt x="194" y="238"/>
                    <a:pt x="195" y="265"/>
                    <a:pt x="198" y="283"/>
                  </a:cubicBezTo>
                  <a:cubicBezTo>
                    <a:pt x="154" y="283"/>
                    <a:pt x="121" y="288"/>
                    <a:pt x="87" y="288"/>
                  </a:cubicBezTo>
                  <a:cubicBezTo>
                    <a:pt x="22" y="288"/>
                    <a:pt x="0" y="261"/>
                    <a:pt x="0" y="215"/>
                  </a:cubicBezTo>
                  <a:cubicBezTo>
                    <a:pt x="0" y="171"/>
                    <a:pt x="36" y="147"/>
                    <a:pt x="115" y="147"/>
                  </a:cubicBezTo>
                  <a:cubicBezTo>
                    <a:pt x="118" y="147"/>
                    <a:pt x="123" y="147"/>
                    <a:pt x="126" y="148"/>
                  </a:cubicBezTo>
                  <a:cubicBezTo>
                    <a:pt x="126" y="143"/>
                    <a:pt x="126" y="143"/>
                    <a:pt x="126" y="143"/>
                  </a:cubicBezTo>
                  <a:cubicBezTo>
                    <a:pt x="126" y="112"/>
                    <a:pt x="116" y="99"/>
                    <a:pt x="84" y="99"/>
                  </a:cubicBezTo>
                  <a:cubicBezTo>
                    <a:pt x="62" y="99"/>
                    <a:pt x="38" y="107"/>
                    <a:pt x="23" y="115"/>
                  </a:cubicBezTo>
                  <a:cubicBezTo>
                    <a:pt x="20" y="65"/>
                    <a:pt x="20" y="65"/>
                    <a:pt x="20" y="65"/>
                  </a:cubicBezTo>
                  <a:cubicBezTo>
                    <a:pt x="38" y="58"/>
                    <a:pt x="68" y="53"/>
                    <a:pt x="102" y="53"/>
                  </a:cubicBezTo>
                  <a:cubicBezTo>
                    <a:pt x="171" y="53"/>
                    <a:pt x="197" y="75"/>
                    <a:pt x="197" y="138"/>
                  </a:cubicBezTo>
                  <a:cubicBezTo>
                    <a:pt x="197" y="141"/>
                    <a:pt x="197" y="145"/>
                    <a:pt x="197" y="148"/>
                  </a:cubicBezTo>
                  <a:cubicBezTo>
                    <a:pt x="213" y="148"/>
                    <a:pt x="226" y="149"/>
                    <a:pt x="237" y="149"/>
                  </a:cubicBezTo>
                  <a:cubicBezTo>
                    <a:pt x="244" y="87"/>
                    <a:pt x="275" y="53"/>
                    <a:pt x="352" y="53"/>
                  </a:cubicBezTo>
                  <a:cubicBezTo>
                    <a:pt x="416" y="53"/>
                    <a:pt x="445" y="80"/>
                    <a:pt x="445" y="120"/>
                  </a:cubicBezTo>
                  <a:cubicBezTo>
                    <a:pt x="445" y="167"/>
                    <a:pt x="410" y="189"/>
                    <a:pt x="340" y="189"/>
                  </a:cubicBezTo>
                  <a:close/>
                  <a:moveTo>
                    <a:pt x="125" y="242"/>
                  </a:moveTo>
                  <a:cubicBezTo>
                    <a:pt x="124" y="226"/>
                    <a:pt x="124" y="205"/>
                    <a:pt x="125" y="186"/>
                  </a:cubicBezTo>
                  <a:cubicBezTo>
                    <a:pt x="122" y="186"/>
                    <a:pt x="118" y="186"/>
                    <a:pt x="115" y="186"/>
                  </a:cubicBezTo>
                  <a:cubicBezTo>
                    <a:pt x="82" y="186"/>
                    <a:pt x="69" y="197"/>
                    <a:pt x="69" y="216"/>
                  </a:cubicBezTo>
                  <a:cubicBezTo>
                    <a:pt x="69" y="236"/>
                    <a:pt x="80" y="244"/>
                    <a:pt x="104" y="244"/>
                  </a:cubicBezTo>
                  <a:cubicBezTo>
                    <a:pt x="111" y="244"/>
                    <a:pt x="119" y="243"/>
                    <a:pt x="125" y="242"/>
                  </a:cubicBezTo>
                  <a:close/>
                  <a:moveTo>
                    <a:pt x="332" y="151"/>
                  </a:moveTo>
                  <a:cubicBezTo>
                    <a:pt x="362" y="151"/>
                    <a:pt x="377" y="141"/>
                    <a:pt x="377" y="119"/>
                  </a:cubicBezTo>
                  <a:cubicBezTo>
                    <a:pt x="377" y="103"/>
                    <a:pt x="366" y="95"/>
                    <a:pt x="350" y="95"/>
                  </a:cubicBezTo>
                  <a:cubicBezTo>
                    <a:pt x="321" y="95"/>
                    <a:pt x="311" y="118"/>
                    <a:pt x="311" y="149"/>
                  </a:cubicBezTo>
                  <a:cubicBezTo>
                    <a:pt x="311" y="150"/>
                    <a:pt x="311" y="150"/>
                    <a:pt x="311" y="150"/>
                  </a:cubicBezTo>
                  <a:cubicBezTo>
                    <a:pt x="317" y="151"/>
                    <a:pt x="325" y="151"/>
                    <a:pt x="332" y="151"/>
                  </a:cubicBezTo>
                  <a:close/>
                  <a:moveTo>
                    <a:pt x="1071" y="283"/>
                  </a:moveTo>
                  <a:cubicBezTo>
                    <a:pt x="1028" y="283"/>
                    <a:pt x="994" y="288"/>
                    <a:pt x="960" y="288"/>
                  </a:cubicBezTo>
                  <a:cubicBezTo>
                    <a:pt x="896" y="288"/>
                    <a:pt x="873" y="261"/>
                    <a:pt x="873" y="215"/>
                  </a:cubicBezTo>
                  <a:cubicBezTo>
                    <a:pt x="873" y="171"/>
                    <a:pt x="909" y="147"/>
                    <a:pt x="988" y="147"/>
                  </a:cubicBezTo>
                  <a:cubicBezTo>
                    <a:pt x="991" y="147"/>
                    <a:pt x="997" y="147"/>
                    <a:pt x="999" y="148"/>
                  </a:cubicBezTo>
                  <a:cubicBezTo>
                    <a:pt x="999" y="143"/>
                    <a:pt x="999" y="143"/>
                    <a:pt x="999" y="143"/>
                  </a:cubicBezTo>
                  <a:cubicBezTo>
                    <a:pt x="999" y="112"/>
                    <a:pt x="989" y="99"/>
                    <a:pt x="958" y="99"/>
                  </a:cubicBezTo>
                  <a:cubicBezTo>
                    <a:pt x="935" y="99"/>
                    <a:pt x="912" y="107"/>
                    <a:pt x="896" y="115"/>
                  </a:cubicBezTo>
                  <a:cubicBezTo>
                    <a:pt x="893" y="65"/>
                    <a:pt x="893" y="65"/>
                    <a:pt x="893" y="65"/>
                  </a:cubicBezTo>
                  <a:cubicBezTo>
                    <a:pt x="911" y="58"/>
                    <a:pt x="941" y="53"/>
                    <a:pt x="975" y="53"/>
                  </a:cubicBezTo>
                  <a:cubicBezTo>
                    <a:pt x="1044" y="53"/>
                    <a:pt x="1070" y="75"/>
                    <a:pt x="1070" y="138"/>
                  </a:cubicBezTo>
                  <a:cubicBezTo>
                    <a:pt x="1070" y="171"/>
                    <a:pt x="1068" y="200"/>
                    <a:pt x="1068" y="220"/>
                  </a:cubicBezTo>
                  <a:cubicBezTo>
                    <a:pt x="1068" y="238"/>
                    <a:pt x="1068" y="265"/>
                    <a:pt x="1071" y="283"/>
                  </a:cubicBezTo>
                  <a:close/>
                  <a:moveTo>
                    <a:pt x="998" y="242"/>
                  </a:moveTo>
                  <a:cubicBezTo>
                    <a:pt x="997" y="226"/>
                    <a:pt x="998" y="205"/>
                    <a:pt x="998" y="186"/>
                  </a:cubicBezTo>
                  <a:cubicBezTo>
                    <a:pt x="995" y="186"/>
                    <a:pt x="991" y="186"/>
                    <a:pt x="988" y="186"/>
                  </a:cubicBezTo>
                  <a:cubicBezTo>
                    <a:pt x="956" y="186"/>
                    <a:pt x="943" y="197"/>
                    <a:pt x="943" y="216"/>
                  </a:cubicBezTo>
                  <a:cubicBezTo>
                    <a:pt x="943" y="236"/>
                    <a:pt x="953" y="244"/>
                    <a:pt x="977" y="244"/>
                  </a:cubicBezTo>
                  <a:cubicBezTo>
                    <a:pt x="984" y="244"/>
                    <a:pt x="993" y="243"/>
                    <a:pt x="998" y="2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6"/>
            <p:cNvSpPr>
              <a:spLocks noChangeAspect="1" noEditPoints="1"/>
            </p:cNvSpPr>
            <p:nvPr userDrawn="1"/>
          </p:nvSpPr>
          <p:spPr bwMode="auto">
            <a:xfrm>
              <a:off x="6346127" y="6468230"/>
              <a:ext cx="24452" cy="26333"/>
            </a:xfrm>
            <a:custGeom>
              <a:avLst/>
              <a:gdLst>
                <a:gd name="T0" fmla="*/ 5 w 37"/>
                <a:gd name="T1" fmla="*/ 33 h 39"/>
                <a:gd name="T2" fmla="*/ 1 w 37"/>
                <a:gd name="T3" fmla="*/ 27 h 39"/>
                <a:gd name="T4" fmla="*/ 0 w 37"/>
                <a:gd name="T5" fmla="*/ 20 h 39"/>
                <a:gd name="T6" fmla="*/ 1 w 37"/>
                <a:gd name="T7" fmla="*/ 12 h 39"/>
                <a:gd name="T8" fmla="*/ 5 w 37"/>
                <a:gd name="T9" fmla="*/ 6 h 39"/>
                <a:gd name="T10" fmla="*/ 11 w 37"/>
                <a:gd name="T11" fmla="*/ 2 h 39"/>
                <a:gd name="T12" fmla="*/ 18 w 37"/>
                <a:gd name="T13" fmla="*/ 0 h 39"/>
                <a:gd name="T14" fmla="*/ 26 w 37"/>
                <a:gd name="T15" fmla="*/ 2 h 39"/>
                <a:gd name="T16" fmla="*/ 32 w 37"/>
                <a:gd name="T17" fmla="*/ 6 h 39"/>
                <a:gd name="T18" fmla="*/ 36 w 37"/>
                <a:gd name="T19" fmla="*/ 12 h 39"/>
                <a:gd name="T20" fmla="*/ 37 w 37"/>
                <a:gd name="T21" fmla="*/ 20 h 39"/>
                <a:gd name="T22" fmla="*/ 36 w 37"/>
                <a:gd name="T23" fmla="*/ 27 h 39"/>
                <a:gd name="T24" fmla="*/ 32 w 37"/>
                <a:gd name="T25" fmla="*/ 33 h 39"/>
                <a:gd name="T26" fmla="*/ 26 w 37"/>
                <a:gd name="T27" fmla="*/ 38 h 39"/>
                <a:gd name="T28" fmla="*/ 18 w 37"/>
                <a:gd name="T29" fmla="*/ 39 h 39"/>
                <a:gd name="T30" fmla="*/ 11 w 37"/>
                <a:gd name="T31" fmla="*/ 38 h 39"/>
                <a:gd name="T32" fmla="*/ 5 w 37"/>
                <a:gd name="T33" fmla="*/ 33 h 39"/>
                <a:gd name="T34" fmla="*/ 12 w 37"/>
                <a:gd name="T35" fmla="*/ 35 h 39"/>
                <a:gd name="T36" fmla="*/ 18 w 37"/>
                <a:gd name="T37" fmla="*/ 36 h 39"/>
                <a:gd name="T38" fmla="*/ 25 w 37"/>
                <a:gd name="T39" fmla="*/ 35 h 39"/>
                <a:gd name="T40" fmla="*/ 30 w 37"/>
                <a:gd name="T41" fmla="*/ 31 h 39"/>
                <a:gd name="T42" fmla="*/ 33 w 37"/>
                <a:gd name="T43" fmla="*/ 26 h 39"/>
                <a:gd name="T44" fmla="*/ 34 w 37"/>
                <a:gd name="T45" fmla="*/ 20 h 39"/>
                <a:gd name="T46" fmla="*/ 33 w 37"/>
                <a:gd name="T47" fmla="*/ 13 h 39"/>
                <a:gd name="T48" fmla="*/ 30 w 37"/>
                <a:gd name="T49" fmla="*/ 8 h 39"/>
                <a:gd name="T50" fmla="*/ 25 w 37"/>
                <a:gd name="T51" fmla="*/ 5 h 39"/>
                <a:gd name="T52" fmla="*/ 18 w 37"/>
                <a:gd name="T53" fmla="*/ 3 h 39"/>
                <a:gd name="T54" fmla="*/ 12 w 37"/>
                <a:gd name="T55" fmla="*/ 5 h 39"/>
                <a:gd name="T56" fmla="*/ 7 w 37"/>
                <a:gd name="T57" fmla="*/ 8 h 39"/>
                <a:gd name="T58" fmla="*/ 4 w 37"/>
                <a:gd name="T59" fmla="*/ 13 h 39"/>
                <a:gd name="T60" fmla="*/ 3 w 37"/>
                <a:gd name="T61" fmla="*/ 20 h 39"/>
                <a:gd name="T62" fmla="*/ 5 w 37"/>
                <a:gd name="T63" fmla="*/ 29 h 39"/>
                <a:gd name="T64" fmla="*/ 12 w 37"/>
                <a:gd name="T65" fmla="*/ 35 h 39"/>
                <a:gd name="T66" fmla="*/ 11 w 37"/>
                <a:gd name="T67" fmla="*/ 8 h 39"/>
                <a:gd name="T68" fmla="*/ 15 w 37"/>
                <a:gd name="T69" fmla="*/ 7 h 39"/>
                <a:gd name="T70" fmla="*/ 18 w 37"/>
                <a:gd name="T71" fmla="*/ 7 h 39"/>
                <a:gd name="T72" fmla="*/ 25 w 37"/>
                <a:gd name="T73" fmla="*/ 9 h 39"/>
                <a:gd name="T74" fmla="*/ 27 w 37"/>
                <a:gd name="T75" fmla="*/ 14 h 39"/>
                <a:gd name="T76" fmla="*/ 27 w 37"/>
                <a:gd name="T77" fmla="*/ 17 h 39"/>
                <a:gd name="T78" fmla="*/ 25 w 37"/>
                <a:gd name="T79" fmla="*/ 19 h 39"/>
                <a:gd name="T80" fmla="*/ 24 w 37"/>
                <a:gd name="T81" fmla="*/ 21 h 39"/>
                <a:gd name="T82" fmla="*/ 22 w 37"/>
                <a:gd name="T83" fmla="*/ 21 h 39"/>
                <a:gd name="T84" fmla="*/ 22 w 37"/>
                <a:gd name="T85" fmla="*/ 21 h 39"/>
                <a:gd name="T86" fmla="*/ 28 w 37"/>
                <a:gd name="T87" fmla="*/ 31 h 39"/>
                <a:gd name="T88" fmla="*/ 27 w 37"/>
                <a:gd name="T89" fmla="*/ 31 h 39"/>
                <a:gd name="T90" fmla="*/ 26 w 37"/>
                <a:gd name="T91" fmla="*/ 31 h 39"/>
                <a:gd name="T92" fmla="*/ 24 w 37"/>
                <a:gd name="T93" fmla="*/ 31 h 39"/>
                <a:gd name="T94" fmla="*/ 23 w 37"/>
                <a:gd name="T95" fmla="*/ 30 h 39"/>
                <a:gd name="T96" fmla="*/ 18 w 37"/>
                <a:gd name="T97" fmla="*/ 22 h 39"/>
                <a:gd name="T98" fmla="*/ 15 w 37"/>
                <a:gd name="T99" fmla="*/ 22 h 39"/>
                <a:gd name="T100" fmla="*/ 15 w 37"/>
                <a:gd name="T101" fmla="*/ 31 h 39"/>
                <a:gd name="T102" fmla="*/ 11 w 37"/>
                <a:gd name="T103" fmla="*/ 31 h 39"/>
                <a:gd name="T104" fmla="*/ 11 w 37"/>
                <a:gd name="T105" fmla="*/ 8 h 39"/>
                <a:gd name="T106" fmla="*/ 19 w 37"/>
                <a:gd name="T107" fmla="*/ 19 h 39"/>
                <a:gd name="T108" fmla="*/ 23 w 37"/>
                <a:gd name="T109" fmla="*/ 14 h 39"/>
                <a:gd name="T110" fmla="*/ 22 w 37"/>
                <a:gd name="T111" fmla="*/ 12 h 39"/>
                <a:gd name="T112" fmla="*/ 18 w 37"/>
                <a:gd name="T113" fmla="*/ 11 h 39"/>
                <a:gd name="T114" fmla="*/ 16 w 37"/>
                <a:gd name="T115" fmla="*/ 11 h 39"/>
                <a:gd name="T116" fmla="*/ 15 w 37"/>
                <a:gd name="T117" fmla="*/ 11 h 39"/>
                <a:gd name="T118" fmla="*/ 15 w 37"/>
                <a:gd name="T119" fmla="*/ 11 h 39"/>
                <a:gd name="T120" fmla="*/ 15 w 37"/>
                <a:gd name="T121" fmla="*/ 19 h 39"/>
                <a:gd name="T122" fmla="*/ 19 w 37"/>
                <a:gd name="T1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9">
                  <a:moveTo>
                    <a:pt x="5" y="33"/>
                  </a:moveTo>
                  <a:cubicBezTo>
                    <a:pt x="3" y="32"/>
                    <a:pt x="2" y="30"/>
                    <a:pt x="1" y="27"/>
                  </a:cubicBezTo>
                  <a:cubicBezTo>
                    <a:pt x="0" y="25"/>
                    <a:pt x="0" y="22"/>
                    <a:pt x="0" y="20"/>
                  </a:cubicBezTo>
                  <a:cubicBezTo>
                    <a:pt x="0" y="17"/>
                    <a:pt x="0" y="14"/>
                    <a:pt x="1" y="12"/>
                  </a:cubicBezTo>
                  <a:cubicBezTo>
                    <a:pt x="2" y="10"/>
                    <a:pt x="3" y="8"/>
                    <a:pt x="5" y="6"/>
                  </a:cubicBezTo>
                  <a:cubicBezTo>
                    <a:pt x="6" y="4"/>
                    <a:pt x="8" y="3"/>
                    <a:pt x="11" y="2"/>
                  </a:cubicBezTo>
                  <a:cubicBezTo>
                    <a:pt x="13" y="1"/>
                    <a:pt x="15" y="0"/>
                    <a:pt x="18" y="0"/>
                  </a:cubicBezTo>
                  <a:cubicBezTo>
                    <a:pt x="21" y="0"/>
                    <a:pt x="24" y="1"/>
                    <a:pt x="26" y="2"/>
                  </a:cubicBezTo>
                  <a:cubicBezTo>
                    <a:pt x="29" y="3"/>
                    <a:pt x="30" y="4"/>
                    <a:pt x="32" y="6"/>
                  </a:cubicBezTo>
                  <a:cubicBezTo>
                    <a:pt x="34" y="8"/>
                    <a:pt x="35" y="10"/>
                    <a:pt x="36" y="12"/>
                  </a:cubicBezTo>
                  <a:cubicBezTo>
                    <a:pt x="37" y="14"/>
                    <a:pt x="37" y="17"/>
                    <a:pt x="37" y="20"/>
                  </a:cubicBezTo>
                  <a:cubicBezTo>
                    <a:pt x="37" y="22"/>
                    <a:pt x="37" y="25"/>
                    <a:pt x="36" y="27"/>
                  </a:cubicBezTo>
                  <a:cubicBezTo>
                    <a:pt x="35" y="30"/>
                    <a:pt x="34" y="32"/>
                    <a:pt x="32" y="33"/>
                  </a:cubicBezTo>
                  <a:cubicBezTo>
                    <a:pt x="30" y="35"/>
                    <a:pt x="28" y="37"/>
                    <a:pt x="26" y="38"/>
                  </a:cubicBezTo>
                  <a:cubicBezTo>
                    <a:pt x="24" y="39"/>
                    <a:pt x="21" y="39"/>
                    <a:pt x="18" y="39"/>
                  </a:cubicBezTo>
                  <a:cubicBezTo>
                    <a:pt x="15" y="39"/>
                    <a:pt x="13" y="39"/>
                    <a:pt x="11" y="38"/>
                  </a:cubicBezTo>
                  <a:cubicBezTo>
                    <a:pt x="8" y="37"/>
                    <a:pt x="6" y="35"/>
                    <a:pt x="5" y="33"/>
                  </a:cubicBezTo>
                  <a:close/>
                  <a:moveTo>
                    <a:pt x="12" y="35"/>
                  </a:moveTo>
                  <a:cubicBezTo>
                    <a:pt x="14" y="36"/>
                    <a:pt x="16" y="36"/>
                    <a:pt x="18" y="36"/>
                  </a:cubicBezTo>
                  <a:cubicBezTo>
                    <a:pt x="21" y="36"/>
                    <a:pt x="23" y="36"/>
                    <a:pt x="25" y="35"/>
                  </a:cubicBezTo>
                  <a:cubicBezTo>
                    <a:pt x="27" y="34"/>
                    <a:pt x="28" y="33"/>
                    <a:pt x="30" y="31"/>
                  </a:cubicBezTo>
                  <a:cubicBezTo>
                    <a:pt x="31" y="30"/>
                    <a:pt x="32" y="28"/>
                    <a:pt x="33" y="26"/>
                  </a:cubicBezTo>
                  <a:cubicBezTo>
                    <a:pt x="33" y="24"/>
                    <a:pt x="34" y="22"/>
                    <a:pt x="34" y="20"/>
                  </a:cubicBezTo>
                  <a:cubicBezTo>
                    <a:pt x="34" y="17"/>
                    <a:pt x="33" y="15"/>
                    <a:pt x="33" y="13"/>
                  </a:cubicBezTo>
                  <a:cubicBezTo>
                    <a:pt x="32" y="11"/>
                    <a:pt x="31" y="10"/>
                    <a:pt x="30" y="8"/>
                  </a:cubicBezTo>
                  <a:cubicBezTo>
                    <a:pt x="28" y="7"/>
                    <a:pt x="27" y="5"/>
                    <a:pt x="25" y="5"/>
                  </a:cubicBezTo>
                  <a:cubicBezTo>
                    <a:pt x="23" y="4"/>
                    <a:pt x="21" y="3"/>
                    <a:pt x="18" y="3"/>
                  </a:cubicBezTo>
                  <a:cubicBezTo>
                    <a:pt x="16" y="3"/>
                    <a:pt x="14" y="4"/>
                    <a:pt x="12" y="5"/>
                  </a:cubicBezTo>
                  <a:cubicBezTo>
                    <a:pt x="10" y="5"/>
                    <a:pt x="9" y="7"/>
                    <a:pt x="7" y="8"/>
                  </a:cubicBezTo>
                  <a:cubicBezTo>
                    <a:pt x="6" y="10"/>
                    <a:pt x="5" y="11"/>
                    <a:pt x="4" y="13"/>
                  </a:cubicBezTo>
                  <a:cubicBezTo>
                    <a:pt x="4" y="15"/>
                    <a:pt x="3" y="17"/>
                    <a:pt x="3" y="20"/>
                  </a:cubicBezTo>
                  <a:cubicBezTo>
                    <a:pt x="3" y="23"/>
                    <a:pt x="4" y="26"/>
                    <a:pt x="5" y="29"/>
                  </a:cubicBezTo>
                  <a:cubicBezTo>
                    <a:pt x="7" y="31"/>
                    <a:pt x="9" y="33"/>
                    <a:pt x="12" y="35"/>
                  </a:cubicBezTo>
                  <a:close/>
                  <a:moveTo>
                    <a:pt x="11" y="8"/>
                  </a:moveTo>
                  <a:cubicBezTo>
                    <a:pt x="13" y="8"/>
                    <a:pt x="14" y="7"/>
                    <a:pt x="15" y="7"/>
                  </a:cubicBezTo>
                  <a:cubicBezTo>
                    <a:pt x="16" y="7"/>
                    <a:pt x="17" y="7"/>
                    <a:pt x="18" y="7"/>
                  </a:cubicBezTo>
                  <a:cubicBezTo>
                    <a:pt x="21" y="7"/>
                    <a:pt x="23" y="8"/>
                    <a:pt x="25" y="9"/>
                  </a:cubicBezTo>
                  <a:cubicBezTo>
                    <a:pt x="26" y="11"/>
                    <a:pt x="27" y="12"/>
                    <a:pt x="27" y="14"/>
                  </a:cubicBezTo>
                  <a:cubicBezTo>
                    <a:pt x="27" y="15"/>
                    <a:pt x="27" y="16"/>
                    <a:pt x="27" y="17"/>
                  </a:cubicBezTo>
                  <a:cubicBezTo>
                    <a:pt x="26" y="18"/>
                    <a:pt x="26" y="18"/>
                    <a:pt x="25" y="19"/>
                  </a:cubicBezTo>
                  <a:cubicBezTo>
                    <a:pt x="25" y="20"/>
                    <a:pt x="24" y="20"/>
                    <a:pt x="24" y="21"/>
                  </a:cubicBezTo>
                  <a:cubicBezTo>
                    <a:pt x="23" y="21"/>
                    <a:pt x="22" y="21"/>
                    <a:pt x="22" y="21"/>
                  </a:cubicBezTo>
                  <a:cubicBezTo>
                    <a:pt x="22" y="21"/>
                    <a:pt x="22" y="21"/>
                    <a:pt x="22" y="21"/>
                  </a:cubicBezTo>
                  <a:cubicBezTo>
                    <a:pt x="28" y="31"/>
                    <a:pt x="28" y="31"/>
                    <a:pt x="28" y="31"/>
                  </a:cubicBezTo>
                  <a:cubicBezTo>
                    <a:pt x="27" y="31"/>
                    <a:pt x="27" y="31"/>
                    <a:pt x="27" y="31"/>
                  </a:cubicBezTo>
                  <a:cubicBezTo>
                    <a:pt x="26" y="31"/>
                    <a:pt x="26" y="31"/>
                    <a:pt x="26" y="31"/>
                  </a:cubicBezTo>
                  <a:cubicBezTo>
                    <a:pt x="25" y="31"/>
                    <a:pt x="24" y="31"/>
                    <a:pt x="24" y="31"/>
                  </a:cubicBezTo>
                  <a:cubicBezTo>
                    <a:pt x="23" y="31"/>
                    <a:pt x="23" y="30"/>
                    <a:pt x="23" y="30"/>
                  </a:cubicBezTo>
                  <a:cubicBezTo>
                    <a:pt x="18" y="22"/>
                    <a:pt x="18" y="22"/>
                    <a:pt x="18" y="22"/>
                  </a:cubicBezTo>
                  <a:cubicBezTo>
                    <a:pt x="15" y="22"/>
                    <a:pt x="15" y="22"/>
                    <a:pt x="15" y="22"/>
                  </a:cubicBezTo>
                  <a:cubicBezTo>
                    <a:pt x="15" y="31"/>
                    <a:pt x="15" y="31"/>
                    <a:pt x="15" y="31"/>
                  </a:cubicBezTo>
                  <a:cubicBezTo>
                    <a:pt x="11" y="31"/>
                    <a:pt x="11" y="31"/>
                    <a:pt x="11" y="31"/>
                  </a:cubicBezTo>
                  <a:lnTo>
                    <a:pt x="11" y="8"/>
                  </a:lnTo>
                  <a:close/>
                  <a:moveTo>
                    <a:pt x="19" y="19"/>
                  </a:moveTo>
                  <a:cubicBezTo>
                    <a:pt x="22" y="19"/>
                    <a:pt x="23" y="17"/>
                    <a:pt x="23" y="14"/>
                  </a:cubicBezTo>
                  <a:cubicBezTo>
                    <a:pt x="23" y="13"/>
                    <a:pt x="23" y="12"/>
                    <a:pt x="22" y="12"/>
                  </a:cubicBezTo>
                  <a:cubicBezTo>
                    <a:pt x="21" y="11"/>
                    <a:pt x="20" y="11"/>
                    <a:pt x="18" y="11"/>
                  </a:cubicBezTo>
                  <a:cubicBezTo>
                    <a:pt x="17" y="11"/>
                    <a:pt x="17" y="11"/>
                    <a:pt x="16" y="11"/>
                  </a:cubicBezTo>
                  <a:cubicBezTo>
                    <a:pt x="16" y="11"/>
                    <a:pt x="15" y="11"/>
                    <a:pt x="15" y="11"/>
                  </a:cubicBezTo>
                  <a:cubicBezTo>
                    <a:pt x="15" y="11"/>
                    <a:pt x="15" y="11"/>
                    <a:pt x="15" y="11"/>
                  </a:cubicBezTo>
                  <a:cubicBezTo>
                    <a:pt x="15" y="19"/>
                    <a:pt x="15" y="19"/>
                    <a:pt x="15" y="19"/>
                  </a:cubicBezTo>
                  <a:lnTo>
                    <a:pt x="19"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15"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srgbClr val="3F3F3F"/>
                </a:solidFill>
                <a:latin typeface="Open Sans" panose="020B0606030504020204" pitchFamily="34" charset="0"/>
                <a:ea typeface="Open Sans" panose="020B0606030504020204" pitchFamily="34" charset="0"/>
                <a:cs typeface="Open Sans" panose="020B0606030504020204" pitchFamily="34" charset="0"/>
              </a:rPr>
              <a:pPr algn="r"/>
              <a:t>7</a:t>
            </a:fld>
            <a:endPar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ontent Placeholder 8"/>
          <p:cNvSpPr txBox="1">
            <a:spLocks/>
          </p:cNvSpPr>
          <p:nvPr/>
        </p:nvSpPr>
        <p:spPr>
          <a:xfrm>
            <a:off x="228600" y="6470493"/>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srgbClr val="44546A"/>
                </a:solidFill>
              </a:rPr>
              <a:t>©2018 Aetna Inc.</a:t>
            </a:r>
          </a:p>
        </p:txBody>
      </p:sp>
    </p:spTree>
    <p:extLst>
      <p:ext uri="{BB962C8B-B14F-4D97-AF65-F5344CB8AC3E}">
        <p14:creationId xmlns:p14="http://schemas.microsoft.com/office/powerpoint/2010/main" val="81348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38014" y="1388237"/>
            <a:ext cx="8574161" cy="731520"/>
          </a:xfrm>
          <a:prstGeom prst="rect">
            <a:avLst/>
          </a:prstGeom>
        </p:spPr>
        <p:txBody>
          <a:bodyPr lIns="91440" tIns="45720" rIns="91440" bIns="45720"/>
          <a:lstStyle>
            <a:lvl1pPr algn="l" defTabSz="879181" rtl="0" eaLnBrk="1" latinLnBrk="0" hangingPunct="1">
              <a:lnSpc>
                <a:spcPct val="90000"/>
              </a:lnSpc>
              <a:spcBef>
                <a:spcPct val="0"/>
              </a:spcBef>
              <a:buNone/>
              <a:defRPr sz="3099" b="0" i="0" kern="1200">
                <a:solidFill>
                  <a:schemeClr val="accent2"/>
                </a:solidFill>
                <a:latin typeface="+mj-lt"/>
                <a:ea typeface="+mj-ea"/>
                <a:cs typeface="Open Sans Light"/>
              </a:defRPr>
            </a:lvl1pPr>
          </a:lstStyle>
          <a:p>
            <a:pPr algn="ctr"/>
            <a:r>
              <a:rPr lang="en-US" sz="3600" b="1" dirty="0">
                <a:solidFill>
                  <a:srgbClr val="9C8DC5"/>
                </a:solidFill>
                <a:latin typeface="Domaine Display Bold" panose="020A0803080505060203" pitchFamily="18" charset="0"/>
                <a:ea typeface="Open Sans" panose="020B0606030504020204" pitchFamily="34" charset="0"/>
                <a:cs typeface="Open Sans" panose="020B0606030504020204" pitchFamily="34" charset="0"/>
              </a:rPr>
              <a:t>Will my doctors accept this plan?</a:t>
            </a:r>
          </a:p>
        </p:txBody>
      </p:sp>
      <p:sp>
        <p:nvSpPr>
          <p:cNvPr id="3" name="Rectangle 2"/>
          <p:cNvSpPr/>
          <p:nvPr/>
        </p:nvSpPr>
        <p:spPr>
          <a:xfrm>
            <a:off x="391354" y="2125296"/>
            <a:ext cx="11281095" cy="830997"/>
          </a:xfrm>
          <a:prstGeom prst="rect">
            <a:avLst/>
          </a:prstGeom>
        </p:spPr>
        <p:txBody>
          <a:bodyPr wrap="square" lIns="91440" tIns="45720" rIns="91440" bIns="45720">
            <a:spAutoFit/>
          </a:bodyPr>
          <a:lstStyle/>
          <a:p>
            <a:pPr algn="ctr" defTabSz="228288" fontAlgn="base">
              <a:spcBef>
                <a:spcPts val="600"/>
              </a:spcBef>
              <a:spcAft>
                <a:spcPts val="2999"/>
              </a:spcAft>
            </a:pPr>
            <a:r>
              <a:rPr lang="en-US" sz="2400" b="1" dirty="0">
                <a:solidFill>
                  <a:prstClr val="black"/>
                </a:solidFill>
                <a:latin typeface="Open Sans" charset="0"/>
                <a:ea typeface="Open Sans" charset="0"/>
                <a:cs typeface="Open Sans" charset="0"/>
              </a:rPr>
              <a:t>It’s easy to find out if your doctor accepts the </a:t>
            </a:r>
            <a:br>
              <a:rPr lang="en-US" sz="2400" b="1" dirty="0">
                <a:solidFill>
                  <a:srgbClr val="414141"/>
                </a:solidFill>
                <a:latin typeface="Open Sans" charset="0"/>
                <a:ea typeface="Open Sans" charset="0"/>
                <a:cs typeface="Open Sans" charset="0"/>
              </a:rPr>
            </a:br>
            <a:r>
              <a:rPr lang="en-US" sz="2400" b="1" dirty="0">
                <a:solidFill>
                  <a:srgbClr val="9C8DC5"/>
                </a:solidFill>
                <a:latin typeface="Open Sans" charset="0"/>
                <a:ea typeface="Open Sans" charset="0"/>
                <a:cs typeface="Open Sans" charset="0"/>
              </a:rPr>
              <a:t>Aetna Medicare Advantage PPO Extended Service Area (ESA) plan</a:t>
            </a:r>
          </a:p>
        </p:txBody>
      </p:sp>
      <p:sp>
        <p:nvSpPr>
          <p:cNvPr id="5" name="Rectangle 4"/>
          <p:cNvSpPr/>
          <p:nvPr/>
        </p:nvSpPr>
        <p:spPr>
          <a:xfrm>
            <a:off x="6394217" y="4509419"/>
            <a:ext cx="4765995" cy="1631216"/>
          </a:xfrm>
          <a:prstGeom prst="rect">
            <a:avLst/>
          </a:prstGeom>
        </p:spPr>
        <p:txBody>
          <a:bodyPr wrap="square" lIns="91440" tIns="45720" rIns="91440" bIns="45720">
            <a:spAutoFit/>
          </a:bodyPr>
          <a:lstStyle/>
          <a:p>
            <a:pPr algn="ctr" defTabSz="228288" fontAlgn="base">
              <a:spcBef>
                <a:spcPts val="600"/>
              </a:spcBef>
            </a:pPr>
            <a:r>
              <a:rPr lang="en-US" sz="2000" b="1" dirty="0">
                <a:solidFill>
                  <a:prstClr val="black"/>
                </a:solidFill>
                <a:latin typeface="Open Sans" charset="0"/>
                <a:ea typeface="Open Sans" charset="0"/>
                <a:cs typeface="Open Sans" charset="0"/>
              </a:rPr>
              <a:t>Click</a:t>
            </a:r>
          </a:p>
          <a:p>
            <a:pPr algn="ctr" defTabSz="2343858">
              <a:buClr>
                <a:srgbClr val="414141"/>
              </a:buClr>
            </a:pP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aetnamedicare.com</a:t>
            </a:r>
          </a:p>
          <a:p>
            <a:pPr algn="ctr" defTabSz="228288" fontAlgn="base"/>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Can’t find your doctor online? </a:t>
            </a:r>
          </a:p>
          <a:p>
            <a:pPr algn="ctr" defTabSz="228288" fontAlgn="base"/>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Call us. </a:t>
            </a:r>
          </a:p>
          <a:p>
            <a:pPr algn="ctr" defTabSz="228288" fontAlgn="base"/>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It’s likely they may still accept                the plan.</a:t>
            </a:r>
          </a:p>
        </p:txBody>
      </p:sp>
      <p:sp>
        <p:nvSpPr>
          <p:cNvPr id="8" name="Rectangle 7"/>
          <p:cNvSpPr/>
          <p:nvPr/>
        </p:nvSpPr>
        <p:spPr>
          <a:xfrm>
            <a:off x="1066457" y="4509419"/>
            <a:ext cx="4895899" cy="1477328"/>
          </a:xfrm>
          <a:prstGeom prst="rect">
            <a:avLst/>
          </a:prstGeom>
        </p:spPr>
        <p:txBody>
          <a:bodyPr wrap="square" lIns="91440" tIns="45720" rIns="91440" bIns="45720">
            <a:spAutoFit/>
          </a:bodyPr>
          <a:lstStyle/>
          <a:p>
            <a:pPr algn="ctr" defTabSz="228288" fontAlgn="base">
              <a:spcBef>
                <a:spcPts val="600"/>
              </a:spcBef>
            </a:pPr>
            <a:r>
              <a:rPr lang="en-US" sz="2000" b="1" dirty="0">
                <a:solidFill>
                  <a:prstClr val="black"/>
                </a:solidFill>
                <a:latin typeface="Open Sans" charset="0"/>
                <a:ea typeface="Open Sans" charset="0"/>
                <a:cs typeface="Open Sans" charset="0"/>
              </a:rPr>
              <a:t>Call</a:t>
            </a:r>
            <a:br>
              <a:rPr lang="en-US" sz="2000" b="1" dirty="0">
                <a:solidFill>
                  <a:prstClr val="black"/>
                </a:solidFill>
                <a:latin typeface="Open Sans" charset="0"/>
                <a:ea typeface="Open Sans" charset="0"/>
                <a:cs typeface="Open Sans" charset="0"/>
              </a:rPr>
            </a:b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1-888-267-2637 (TTY: 711),</a:t>
            </a:r>
          </a:p>
          <a:p>
            <a:pPr algn="ctr" defTabSz="228288" fontAlgn="base">
              <a:spcBef>
                <a:spcPts val="600"/>
              </a:spcBef>
            </a:pPr>
            <a:r>
              <a:rPr lang="en-US" sz="2000" b="1" dirty="0">
                <a:solidFill>
                  <a:prstClr val="black"/>
                </a:solidFill>
                <a:latin typeface="Open Sans" charset="0"/>
                <a:ea typeface="Open Sans" charset="0"/>
                <a:cs typeface="Open Sans" charset="0"/>
              </a:rPr>
              <a:t>Monday – Friday, </a:t>
            </a:r>
          </a:p>
          <a:p>
            <a:pPr algn="ctr" defTabSz="228288" fontAlgn="base">
              <a:spcBef>
                <a:spcPts val="600"/>
              </a:spcBef>
            </a:pPr>
            <a:r>
              <a:rPr lang="en-US" sz="2000" b="1" dirty="0">
                <a:solidFill>
                  <a:prstClr val="black"/>
                </a:solidFill>
                <a:latin typeface="Open Sans" charset="0"/>
                <a:ea typeface="Open Sans" charset="0"/>
                <a:cs typeface="Open Sans" charset="0"/>
              </a:rPr>
              <a:t>8 a.m. to 6 p.m. all time zones</a:t>
            </a:r>
          </a:p>
        </p:txBody>
      </p:sp>
      <p:grpSp>
        <p:nvGrpSpPr>
          <p:cNvPr id="20" name="Group 19"/>
          <p:cNvGrpSpPr/>
          <p:nvPr/>
        </p:nvGrpSpPr>
        <p:grpSpPr>
          <a:xfrm>
            <a:off x="2908448" y="3274765"/>
            <a:ext cx="1156426" cy="1156426"/>
            <a:chOff x="1292835" y="2730636"/>
            <a:chExt cx="1465834" cy="1465834"/>
          </a:xfrm>
          <a:solidFill>
            <a:srgbClr val="9C8DC5"/>
          </a:solidFill>
        </p:grpSpPr>
        <p:sp>
          <p:nvSpPr>
            <p:cNvPr id="6" name="Oval 5"/>
            <p:cNvSpPr/>
            <p:nvPr/>
          </p:nvSpPr>
          <p:spPr>
            <a:xfrm>
              <a:off x="1292835" y="2730636"/>
              <a:ext cx="1465834" cy="14658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29"/>
              <a:endParaRPr lang="en-US" sz="2300" b="1" dirty="0">
                <a:solidFill>
                  <a:srgbClr val="9C8DC5"/>
                </a:solidFill>
                <a:latin typeface="Open Sans Bold"/>
                <a:cs typeface="Open Sans Bold"/>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5791" y="3052963"/>
              <a:ext cx="839927" cy="865161"/>
            </a:xfrm>
            <a:prstGeom prst="rect">
              <a:avLst/>
            </a:prstGeom>
            <a:grpFill/>
          </p:spPr>
        </p:pic>
      </p:grpSp>
      <p:grpSp>
        <p:nvGrpSpPr>
          <p:cNvPr id="21" name="Group 20"/>
          <p:cNvGrpSpPr/>
          <p:nvPr/>
        </p:nvGrpSpPr>
        <p:grpSpPr>
          <a:xfrm>
            <a:off x="8199001" y="3243103"/>
            <a:ext cx="1156426" cy="1156426"/>
            <a:chOff x="5361496" y="2699574"/>
            <a:chExt cx="1465834" cy="1465834"/>
          </a:xfrm>
          <a:solidFill>
            <a:srgbClr val="9C8DC5"/>
          </a:solidFill>
        </p:grpSpPr>
        <p:sp>
          <p:nvSpPr>
            <p:cNvPr id="9" name="Oval 8"/>
            <p:cNvSpPr/>
            <p:nvPr/>
          </p:nvSpPr>
          <p:spPr>
            <a:xfrm>
              <a:off x="5361496" y="2699574"/>
              <a:ext cx="1465834" cy="14658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29"/>
              <a:endParaRPr lang="en-US" sz="2300" b="1" dirty="0">
                <a:solidFill>
                  <a:srgbClr val="FFFFFF"/>
                </a:solidFill>
                <a:latin typeface="Open Sans Bold"/>
                <a:cs typeface="Open Sans Bold"/>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86027" y="3040044"/>
              <a:ext cx="1000094" cy="865161"/>
            </a:xfrm>
            <a:prstGeom prst="rect">
              <a:avLst/>
            </a:prstGeom>
            <a:grpFill/>
          </p:spPr>
        </p:pic>
      </p:grpSp>
      <p:cxnSp>
        <p:nvCxnSpPr>
          <p:cNvPr id="14" name="Straight Connector 13"/>
          <p:cNvCxnSpPr/>
          <p:nvPr/>
        </p:nvCxnSpPr>
        <p:spPr>
          <a:xfrm>
            <a:off x="6125095" y="3274765"/>
            <a:ext cx="0" cy="1465834"/>
          </a:xfrm>
          <a:prstGeom prst="lin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grpSp>
        <p:nvGrpSpPr>
          <p:cNvPr id="27" name="Group 26"/>
          <p:cNvGrpSpPr/>
          <p:nvPr/>
        </p:nvGrpSpPr>
        <p:grpSpPr>
          <a:xfrm>
            <a:off x="5831251" y="6537119"/>
            <a:ext cx="528691" cy="134678"/>
            <a:chOff x="5841888" y="6443197"/>
            <a:chExt cx="528691" cy="134678"/>
          </a:xfrm>
          <a:solidFill>
            <a:schemeClr val="accent2"/>
          </a:solidFill>
        </p:grpSpPr>
        <p:sp>
          <p:nvSpPr>
            <p:cNvPr id="28" name="Freeform 5"/>
            <p:cNvSpPr>
              <a:spLocks noEditPoints="1"/>
            </p:cNvSpPr>
            <p:nvPr userDrawn="1"/>
          </p:nvSpPr>
          <p:spPr bwMode="auto">
            <a:xfrm>
              <a:off x="5841888" y="6443197"/>
              <a:ext cx="496424" cy="134678"/>
            </a:xfrm>
            <a:custGeom>
              <a:avLst/>
              <a:gdLst>
                <a:gd name="T0" fmla="*/ 610 w 1071"/>
                <a:gd name="T1" fmla="*/ 283 h 288"/>
                <a:gd name="T2" fmla="*/ 486 w 1071"/>
                <a:gd name="T3" fmla="*/ 216 h 288"/>
                <a:gd name="T4" fmla="*/ 462 w 1071"/>
                <a:gd name="T5" fmla="*/ 108 h 288"/>
                <a:gd name="T6" fmla="*/ 518 w 1071"/>
                <a:gd name="T7" fmla="*/ 0 h 288"/>
                <a:gd name="T8" fmla="*/ 558 w 1071"/>
                <a:gd name="T9" fmla="*/ 60 h 288"/>
                <a:gd name="T10" fmla="*/ 603 w 1071"/>
                <a:gd name="T11" fmla="*/ 108 h 288"/>
                <a:gd name="T12" fmla="*/ 557 w 1071"/>
                <a:gd name="T13" fmla="*/ 195 h 288"/>
                <a:gd name="T14" fmla="*/ 607 w 1071"/>
                <a:gd name="T15" fmla="*/ 233 h 288"/>
                <a:gd name="T16" fmla="*/ 844 w 1071"/>
                <a:gd name="T17" fmla="*/ 135 h 288"/>
                <a:gd name="T18" fmla="*/ 638 w 1071"/>
                <a:gd name="T19" fmla="*/ 60 h 288"/>
                <a:gd name="T20" fmla="*/ 638 w 1071"/>
                <a:gd name="T21" fmla="*/ 283 h 288"/>
                <a:gd name="T22" fmla="*/ 710 w 1071"/>
                <a:gd name="T23" fmla="*/ 179 h 288"/>
                <a:gd name="T24" fmla="*/ 739 w 1071"/>
                <a:gd name="T25" fmla="*/ 99 h 288"/>
                <a:gd name="T26" fmla="*/ 774 w 1071"/>
                <a:gd name="T27" fmla="*/ 179 h 288"/>
                <a:gd name="T28" fmla="*/ 847 w 1071"/>
                <a:gd name="T29" fmla="*/ 283 h 288"/>
                <a:gd name="T30" fmla="*/ 340 w 1071"/>
                <a:gd name="T31" fmla="*/ 189 h 288"/>
                <a:gd name="T32" fmla="*/ 311 w 1071"/>
                <a:gd name="T33" fmla="*/ 190 h 288"/>
                <a:gd name="T34" fmla="*/ 431 w 1071"/>
                <a:gd name="T35" fmla="*/ 226 h 288"/>
                <a:gd name="T36" fmla="*/ 360 w 1071"/>
                <a:gd name="T37" fmla="*/ 288 h 288"/>
                <a:gd name="T38" fmla="*/ 195 w 1071"/>
                <a:gd name="T39" fmla="*/ 187 h 288"/>
                <a:gd name="T40" fmla="*/ 198 w 1071"/>
                <a:gd name="T41" fmla="*/ 283 h 288"/>
                <a:gd name="T42" fmla="*/ 0 w 1071"/>
                <a:gd name="T43" fmla="*/ 215 h 288"/>
                <a:gd name="T44" fmla="*/ 126 w 1071"/>
                <a:gd name="T45" fmla="*/ 148 h 288"/>
                <a:gd name="T46" fmla="*/ 84 w 1071"/>
                <a:gd name="T47" fmla="*/ 99 h 288"/>
                <a:gd name="T48" fmla="*/ 20 w 1071"/>
                <a:gd name="T49" fmla="*/ 65 h 288"/>
                <a:gd name="T50" fmla="*/ 197 w 1071"/>
                <a:gd name="T51" fmla="*/ 138 h 288"/>
                <a:gd name="T52" fmla="*/ 237 w 1071"/>
                <a:gd name="T53" fmla="*/ 149 h 288"/>
                <a:gd name="T54" fmla="*/ 445 w 1071"/>
                <a:gd name="T55" fmla="*/ 120 h 288"/>
                <a:gd name="T56" fmla="*/ 125 w 1071"/>
                <a:gd name="T57" fmla="*/ 242 h 288"/>
                <a:gd name="T58" fmla="*/ 115 w 1071"/>
                <a:gd name="T59" fmla="*/ 186 h 288"/>
                <a:gd name="T60" fmla="*/ 104 w 1071"/>
                <a:gd name="T61" fmla="*/ 244 h 288"/>
                <a:gd name="T62" fmla="*/ 332 w 1071"/>
                <a:gd name="T63" fmla="*/ 151 h 288"/>
                <a:gd name="T64" fmla="*/ 350 w 1071"/>
                <a:gd name="T65" fmla="*/ 95 h 288"/>
                <a:gd name="T66" fmla="*/ 311 w 1071"/>
                <a:gd name="T67" fmla="*/ 150 h 288"/>
                <a:gd name="T68" fmla="*/ 1071 w 1071"/>
                <a:gd name="T69" fmla="*/ 283 h 288"/>
                <a:gd name="T70" fmla="*/ 873 w 1071"/>
                <a:gd name="T71" fmla="*/ 215 h 288"/>
                <a:gd name="T72" fmla="*/ 999 w 1071"/>
                <a:gd name="T73" fmla="*/ 148 h 288"/>
                <a:gd name="T74" fmla="*/ 958 w 1071"/>
                <a:gd name="T75" fmla="*/ 99 h 288"/>
                <a:gd name="T76" fmla="*/ 893 w 1071"/>
                <a:gd name="T77" fmla="*/ 65 h 288"/>
                <a:gd name="T78" fmla="*/ 1070 w 1071"/>
                <a:gd name="T79" fmla="*/ 138 h 288"/>
                <a:gd name="T80" fmla="*/ 1071 w 1071"/>
                <a:gd name="T81" fmla="*/ 283 h 288"/>
                <a:gd name="T82" fmla="*/ 998 w 1071"/>
                <a:gd name="T83" fmla="*/ 186 h 288"/>
                <a:gd name="T84" fmla="*/ 943 w 1071"/>
                <a:gd name="T85" fmla="*/ 216 h 288"/>
                <a:gd name="T86" fmla="*/ 998 w 1071"/>
                <a:gd name="T87"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88">
                  <a:moveTo>
                    <a:pt x="607" y="233"/>
                  </a:moveTo>
                  <a:cubicBezTo>
                    <a:pt x="610" y="283"/>
                    <a:pt x="610" y="283"/>
                    <a:pt x="610" y="283"/>
                  </a:cubicBezTo>
                  <a:cubicBezTo>
                    <a:pt x="604" y="284"/>
                    <a:pt x="587" y="288"/>
                    <a:pt x="562" y="288"/>
                  </a:cubicBezTo>
                  <a:cubicBezTo>
                    <a:pt x="513" y="288"/>
                    <a:pt x="486" y="267"/>
                    <a:pt x="486" y="216"/>
                  </a:cubicBezTo>
                  <a:cubicBezTo>
                    <a:pt x="486" y="176"/>
                    <a:pt x="487" y="132"/>
                    <a:pt x="488" y="108"/>
                  </a:cubicBezTo>
                  <a:cubicBezTo>
                    <a:pt x="462" y="108"/>
                    <a:pt x="462" y="108"/>
                    <a:pt x="462" y="108"/>
                  </a:cubicBezTo>
                  <a:cubicBezTo>
                    <a:pt x="462" y="97"/>
                    <a:pt x="462" y="82"/>
                    <a:pt x="462" y="70"/>
                  </a:cubicBezTo>
                  <a:cubicBezTo>
                    <a:pt x="500" y="64"/>
                    <a:pt x="513" y="42"/>
                    <a:pt x="518" y="0"/>
                  </a:cubicBezTo>
                  <a:cubicBezTo>
                    <a:pt x="561" y="0"/>
                    <a:pt x="561" y="0"/>
                    <a:pt x="561" y="0"/>
                  </a:cubicBezTo>
                  <a:cubicBezTo>
                    <a:pt x="559" y="17"/>
                    <a:pt x="558" y="43"/>
                    <a:pt x="558" y="60"/>
                  </a:cubicBezTo>
                  <a:cubicBezTo>
                    <a:pt x="603" y="60"/>
                    <a:pt x="603" y="60"/>
                    <a:pt x="603" y="60"/>
                  </a:cubicBezTo>
                  <a:cubicBezTo>
                    <a:pt x="603" y="108"/>
                    <a:pt x="603" y="108"/>
                    <a:pt x="603" y="108"/>
                  </a:cubicBezTo>
                  <a:cubicBezTo>
                    <a:pt x="557" y="108"/>
                    <a:pt x="557" y="108"/>
                    <a:pt x="557" y="108"/>
                  </a:cubicBezTo>
                  <a:cubicBezTo>
                    <a:pt x="557" y="195"/>
                    <a:pt x="557" y="195"/>
                    <a:pt x="557" y="195"/>
                  </a:cubicBezTo>
                  <a:cubicBezTo>
                    <a:pt x="557" y="229"/>
                    <a:pt x="564" y="238"/>
                    <a:pt x="587" y="238"/>
                  </a:cubicBezTo>
                  <a:cubicBezTo>
                    <a:pt x="594" y="238"/>
                    <a:pt x="603" y="236"/>
                    <a:pt x="607" y="233"/>
                  </a:cubicBezTo>
                  <a:close/>
                  <a:moveTo>
                    <a:pt x="844" y="179"/>
                  </a:moveTo>
                  <a:cubicBezTo>
                    <a:pt x="844" y="160"/>
                    <a:pt x="844" y="135"/>
                    <a:pt x="844" y="135"/>
                  </a:cubicBezTo>
                  <a:cubicBezTo>
                    <a:pt x="844" y="78"/>
                    <a:pt x="820" y="53"/>
                    <a:pt x="749" y="53"/>
                  </a:cubicBezTo>
                  <a:cubicBezTo>
                    <a:pt x="710" y="53"/>
                    <a:pt x="682" y="60"/>
                    <a:pt x="638" y="60"/>
                  </a:cubicBezTo>
                  <a:cubicBezTo>
                    <a:pt x="641" y="99"/>
                    <a:pt x="641" y="149"/>
                    <a:pt x="640" y="179"/>
                  </a:cubicBezTo>
                  <a:cubicBezTo>
                    <a:pt x="641" y="210"/>
                    <a:pt x="639" y="265"/>
                    <a:pt x="638" y="283"/>
                  </a:cubicBezTo>
                  <a:cubicBezTo>
                    <a:pt x="713" y="283"/>
                    <a:pt x="713" y="283"/>
                    <a:pt x="713" y="283"/>
                  </a:cubicBezTo>
                  <a:cubicBezTo>
                    <a:pt x="712" y="265"/>
                    <a:pt x="710" y="214"/>
                    <a:pt x="710" y="179"/>
                  </a:cubicBezTo>
                  <a:cubicBezTo>
                    <a:pt x="710" y="159"/>
                    <a:pt x="711" y="135"/>
                    <a:pt x="711" y="103"/>
                  </a:cubicBezTo>
                  <a:cubicBezTo>
                    <a:pt x="719" y="100"/>
                    <a:pt x="728" y="99"/>
                    <a:pt x="739" y="99"/>
                  </a:cubicBezTo>
                  <a:cubicBezTo>
                    <a:pt x="765" y="99"/>
                    <a:pt x="774" y="111"/>
                    <a:pt x="774" y="145"/>
                  </a:cubicBezTo>
                  <a:cubicBezTo>
                    <a:pt x="774" y="145"/>
                    <a:pt x="774" y="166"/>
                    <a:pt x="774" y="179"/>
                  </a:cubicBezTo>
                  <a:cubicBezTo>
                    <a:pt x="774" y="210"/>
                    <a:pt x="773" y="265"/>
                    <a:pt x="772" y="283"/>
                  </a:cubicBezTo>
                  <a:cubicBezTo>
                    <a:pt x="847" y="283"/>
                    <a:pt x="847" y="283"/>
                    <a:pt x="847" y="283"/>
                  </a:cubicBezTo>
                  <a:cubicBezTo>
                    <a:pt x="845" y="265"/>
                    <a:pt x="844" y="214"/>
                    <a:pt x="844" y="179"/>
                  </a:cubicBezTo>
                  <a:close/>
                  <a:moveTo>
                    <a:pt x="340" y="189"/>
                  </a:moveTo>
                  <a:cubicBezTo>
                    <a:pt x="332" y="189"/>
                    <a:pt x="318" y="189"/>
                    <a:pt x="311" y="188"/>
                  </a:cubicBezTo>
                  <a:cubicBezTo>
                    <a:pt x="311" y="190"/>
                    <a:pt x="311" y="190"/>
                    <a:pt x="311" y="190"/>
                  </a:cubicBezTo>
                  <a:cubicBezTo>
                    <a:pt x="311" y="222"/>
                    <a:pt x="332" y="242"/>
                    <a:pt x="371" y="242"/>
                  </a:cubicBezTo>
                  <a:cubicBezTo>
                    <a:pt x="395" y="242"/>
                    <a:pt x="416" y="235"/>
                    <a:pt x="431" y="226"/>
                  </a:cubicBezTo>
                  <a:cubicBezTo>
                    <a:pt x="434" y="276"/>
                    <a:pt x="434" y="276"/>
                    <a:pt x="434" y="276"/>
                  </a:cubicBezTo>
                  <a:cubicBezTo>
                    <a:pt x="419" y="283"/>
                    <a:pt x="389" y="288"/>
                    <a:pt x="360" y="288"/>
                  </a:cubicBezTo>
                  <a:cubicBezTo>
                    <a:pt x="281" y="288"/>
                    <a:pt x="243" y="261"/>
                    <a:pt x="237" y="188"/>
                  </a:cubicBezTo>
                  <a:cubicBezTo>
                    <a:pt x="228" y="187"/>
                    <a:pt x="214" y="187"/>
                    <a:pt x="195" y="187"/>
                  </a:cubicBezTo>
                  <a:cubicBezTo>
                    <a:pt x="195" y="200"/>
                    <a:pt x="194" y="211"/>
                    <a:pt x="194" y="220"/>
                  </a:cubicBezTo>
                  <a:cubicBezTo>
                    <a:pt x="194" y="238"/>
                    <a:pt x="195" y="265"/>
                    <a:pt x="198" y="283"/>
                  </a:cubicBezTo>
                  <a:cubicBezTo>
                    <a:pt x="154" y="283"/>
                    <a:pt x="121" y="288"/>
                    <a:pt x="87" y="288"/>
                  </a:cubicBezTo>
                  <a:cubicBezTo>
                    <a:pt x="22" y="288"/>
                    <a:pt x="0" y="261"/>
                    <a:pt x="0" y="215"/>
                  </a:cubicBezTo>
                  <a:cubicBezTo>
                    <a:pt x="0" y="171"/>
                    <a:pt x="36" y="147"/>
                    <a:pt x="115" y="147"/>
                  </a:cubicBezTo>
                  <a:cubicBezTo>
                    <a:pt x="118" y="147"/>
                    <a:pt x="123" y="147"/>
                    <a:pt x="126" y="148"/>
                  </a:cubicBezTo>
                  <a:cubicBezTo>
                    <a:pt x="126" y="143"/>
                    <a:pt x="126" y="143"/>
                    <a:pt x="126" y="143"/>
                  </a:cubicBezTo>
                  <a:cubicBezTo>
                    <a:pt x="126" y="112"/>
                    <a:pt x="116" y="99"/>
                    <a:pt x="84" y="99"/>
                  </a:cubicBezTo>
                  <a:cubicBezTo>
                    <a:pt x="62" y="99"/>
                    <a:pt x="38" y="107"/>
                    <a:pt x="23" y="115"/>
                  </a:cubicBezTo>
                  <a:cubicBezTo>
                    <a:pt x="20" y="65"/>
                    <a:pt x="20" y="65"/>
                    <a:pt x="20" y="65"/>
                  </a:cubicBezTo>
                  <a:cubicBezTo>
                    <a:pt x="38" y="58"/>
                    <a:pt x="68" y="53"/>
                    <a:pt x="102" y="53"/>
                  </a:cubicBezTo>
                  <a:cubicBezTo>
                    <a:pt x="171" y="53"/>
                    <a:pt x="197" y="75"/>
                    <a:pt x="197" y="138"/>
                  </a:cubicBezTo>
                  <a:cubicBezTo>
                    <a:pt x="197" y="141"/>
                    <a:pt x="197" y="145"/>
                    <a:pt x="197" y="148"/>
                  </a:cubicBezTo>
                  <a:cubicBezTo>
                    <a:pt x="213" y="148"/>
                    <a:pt x="226" y="149"/>
                    <a:pt x="237" y="149"/>
                  </a:cubicBezTo>
                  <a:cubicBezTo>
                    <a:pt x="244" y="87"/>
                    <a:pt x="275" y="53"/>
                    <a:pt x="352" y="53"/>
                  </a:cubicBezTo>
                  <a:cubicBezTo>
                    <a:pt x="416" y="53"/>
                    <a:pt x="445" y="80"/>
                    <a:pt x="445" y="120"/>
                  </a:cubicBezTo>
                  <a:cubicBezTo>
                    <a:pt x="445" y="167"/>
                    <a:pt x="410" y="189"/>
                    <a:pt x="340" y="189"/>
                  </a:cubicBezTo>
                  <a:close/>
                  <a:moveTo>
                    <a:pt x="125" y="242"/>
                  </a:moveTo>
                  <a:cubicBezTo>
                    <a:pt x="124" y="226"/>
                    <a:pt x="124" y="205"/>
                    <a:pt x="125" y="186"/>
                  </a:cubicBezTo>
                  <a:cubicBezTo>
                    <a:pt x="122" y="186"/>
                    <a:pt x="118" y="186"/>
                    <a:pt x="115" y="186"/>
                  </a:cubicBezTo>
                  <a:cubicBezTo>
                    <a:pt x="82" y="186"/>
                    <a:pt x="69" y="197"/>
                    <a:pt x="69" y="216"/>
                  </a:cubicBezTo>
                  <a:cubicBezTo>
                    <a:pt x="69" y="236"/>
                    <a:pt x="80" y="244"/>
                    <a:pt x="104" y="244"/>
                  </a:cubicBezTo>
                  <a:cubicBezTo>
                    <a:pt x="111" y="244"/>
                    <a:pt x="119" y="243"/>
                    <a:pt x="125" y="242"/>
                  </a:cubicBezTo>
                  <a:close/>
                  <a:moveTo>
                    <a:pt x="332" y="151"/>
                  </a:moveTo>
                  <a:cubicBezTo>
                    <a:pt x="362" y="151"/>
                    <a:pt x="377" y="141"/>
                    <a:pt x="377" y="119"/>
                  </a:cubicBezTo>
                  <a:cubicBezTo>
                    <a:pt x="377" y="103"/>
                    <a:pt x="366" y="95"/>
                    <a:pt x="350" y="95"/>
                  </a:cubicBezTo>
                  <a:cubicBezTo>
                    <a:pt x="321" y="95"/>
                    <a:pt x="311" y="118"/>
                    <a:pt x="311" y="149"/>
                  </a:cubicBezTo>
                  <a:cubicBezTo>
                    <a:pt x="311" y="150"/>
                    <a:pt x="311" y="150"/>
                    <a:pt x="311" y="150"/>
                  </a:cubicBezTo>
                  <a:cubicBezTo>
                    <a:pt x="317" y="151"/>
                    <a:pt x="325" y="151"/>
                    <a:pt x="332" y="151"/>
                  </a:cubicBezTo>
                  <a:close/>
                  <a:moveTo>
                    <a:pt x="1071" y="283"/>
                  </a:moveTo>
                  <a:cubicBezTo>
                    <a:pt x="1028" y="283"/>
                    <a:pt x="994" y="288"/>
                    <a:pt x="960" y="288"/>
                  </a:cubicBezTo>
                  <a:cubicBezTo>
                    <a:pt x="896" y="288"/>
                    <a:pt x="873" y="261"/>
                    <a:pt x="873" y="215"/>
                  </a:cubicBezTo>
                  <a:cubicBezTo>
                    <a:pt x="873" y="171"/>
                    <a:pt x="909" y="147"/>
                    <a:pt x="988" y="147"/>
                  </a:cubicBezTo>
                  <a:cubicBezTo>
                    <a:pt x="991" y="147"/>
                    <a:pt x="997" y="147"/>
                    <a:pt x="999" y="148"/>
                  </a:cubicBezTo>
                  <a:cubicBezTo>
                    <a:pt x="999" y="143"/>
                    <a:pt x="999" y="143"/>
                    <a:pt x="999" y="143"/>
                  </a:cubicBezTo>
                  <a:cubicBezTo>
                    <a:pt x="999" y="112"/>
                    <a:pt x="989" y="99"/>
                    <a:pt x="958" y="99"/>
                  </a:cubicBezTo>
                  <a:cubicBezTo>
                    <a:pt x="935" y="99"/>
                    <a:pt x="912" y="107"/>
                    <a:pt x="896" y="115"/>
                  </a:cubicBezTo>
                  <a:cubicBezTo>
                    <a:pt x="893" y="65"/>
                    <a:pt x="893" y="65"/>
                    <a:pt x="893" y="65"/>
                  </a:cubicBezTo>
                  <a:cubicBezTo>
                    <a:pt x="911" y="58"/>
                    <a:pt x="941" y="53"/>
                    <a:pt x="975" y="53"/>
                  </a:cubicBezTo>
                  <a:cubicBezTo>
                    <a:pt x="1044" y="53"/>
                    <a:pt x="1070" y="75"/>
                    <a:pt x="1070" y="138"/>
                  </a:cubicBezTo>
                  <a:cubicBezTo>
                    <a:pt x="1070" y="171"/>
                    <a:pt x="1068" y="200"/>
                    <a:pt x="1068" y="220"/>
                  </a:cubicBezTo>
                  <a:cubicBezTo>
                    <a:pt x="1068" y="238"/>
                    <a:pt x="1068" y="265"/>
                    <a:pt x="1071" y="283"/>
                  </a:cubicBezTo>
                  <a:close/>
                  <a:moveTo>
                    <a:pt x="998" y="242"/>
                  </a:moveTo>
                  <a:cubicBezTo>
                    <a:pt x="997" y="226"/>
                    <a:pt x="998" y="205"/>
                    <a:pt x="998" y="186"/>
                  </a:cubicBezTo>
                  <a:cubicBezTo>
                    <a:pt x="995" y="186"/>
                    <a:pt x="991" y="186"/>
                    <a:pt x="988" y="186"/>
                  </a:cubicBezTo>
                  <a:cubicBezTo>
                    <a:pt x="956" y="186"/>
                    <a:pt x="943" y="197"/>
                    <a:pt x="943" y="216"/>
                  </a:cubicBezTo>
                  <a:cubicBezTo>
                    <a:pt x="943" y="236"/>
                    <a:pt x="953" y="244"/>
                    <a:pt x="977" y="244"/>
                  </a:cubicBezTo>
                  <a:cubicBezTo>
                    <a:pt x="984" y="244"/>
                    <a:pt x="993" y="243"/>
                    <a:pt x="998" y="2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6"/>
            <p:cNvSpPr>
              <a:spLocks noChangeAspect="1" noEditPoints="1"/>
            </p:cNvSpPr>
            <p:nvPr userDrawn="1"/>
          </p:nvSpPr>
          <p:spPr bwMode="auto">
            <a:xfrm>
              <a:off x="6346127" y="6468230"/>
              <a:ext cx="24452" cy="26333"/>
            </a:xfrm>
            <a:custGeom>
              <a:avLst/>
              <a:gdLst>
                <a:gd name="T0" fmla="*/ 5 w 37"/>
                <a:gd name="T1" fmla="*/ 33 h 39"/>
                <a:gd name="T2" fmla="*/ 1 w 37"/>
                <a:gd name="T3" fmla="*/ 27 h 39"/>
                <a:gd name="T4" fmla="*/ 0 w 37"/>
                <a:gd name="T5" fmla="*/ 20 h 39"/>
                <a:gd name="T6" fmla="*/ 1 w 37"/>
                <a:gd name="T7" fmla="*/ 12 h 39"/>
                <a:gd name="T8" fmla="*/ 5 w 37"/>
                <a:gd name="T9" fmla="*/ 6 h 39"/>
                <a:gd name="T10" fmla="*/ 11 w 37"/>
                <a:gd name="T11" fmla="*/ 2 h 39"/>
                <a:gd name="T12" fmla="*/ 18 w 37"/>
                <a:gd name="T13" fmla="*/ 0 h 39"/>
                <a:gd name="T14" fmla="*/ 26 w 37"/>
                <a:gd name="T15" fmla="*/ 2 h 39"/>
                <a:gd name="T16" fmla="*/ 32 w 37"/>
                <a:gd name="T17" fmla="*/ 6 h 39"/>
                <a:gd name="T18" fmla="*/ 36 w 37"/>
                <a:gd name="T19" fmla="*/ 12 h 39"/>
                <a:gd name="T20" fmla="*/ 37 w 37"/>
                <a:gd name="T21" fmla="*/ 20 h 39"/>
                <a:gd name="T22" fmla="*/ 36 w 37"/>
                <a:gd name="T23" fmla="*/ 27 h 39"/>
                <a:gd name="T24" fmla="*/ 32 w 37"/>
                <a:gd name="T25" fmla="*/ 33 h 39"/>
                <a:gd name="T26" fmla="*/ 26 w 37"/>
                <a:gd name="T27" fmla="*/ 38 h 39"/>
                <a:gd name="T28" fmla="*/ 18 w 37"/>
                <a:gd name="T29" fmla="*/ 39 h 39"/>
                <a:gd name="T30" fmla="*/ 11 w 37"/>
                <a:gd name="T31" fmla="*/ 38 h 39"/>
                <a:gd name="T32" fmla="*/ 5 w 37"/>
                <a:gd name="T33" fmla="*/ 33 h 39"/>
                <a:gd name="T34" fmla="*/ 12 w 37"/>
                <a:gd name="T35" fmla="*/ 35 h 39"/>
                <a:gd name="T36" fmla="*/ 18 w 37"/>
                <a:gd name="T37" fmla="*/ 36 h 39"/>
                <a:gd name="T38" fmla="*/ 25 w 37"/>
                <a:gd name="T39" fmla="*/ 35 h 39"/>
                <a:gd name="T40" fmla="*/ 30 w 37"/>
                <a:gd name="T41" fmla="*/ 31 h 39"/>
                <a:gd name="T42" fmla="*/ 33 w 37"/>
                <a:gd name="T43" fmla="*/ 26 h 39"/>
                <a:gd name="T44" fmla="*/ 34 w 37"/>
                <a:gd name="T45" fmla="*/ 20 h 39"/>
                <a:gd name="T46" fmla="*/ 33 w 37"/>
                <a:gd name="T47" fmla="*/ 13 h 39"/>
                <a:gd name="T48" fmla="*/ 30 w 37"/>
                <a:gd name="T49" fmla="*/ 8 h 39"/>
                <a:gd name="T50" fmla="*/ 25 w 37"/>
                <a:gd name="T51" fmla="*/ 5 h 39"/>
                <a:gd name="T52" fmla="*/ 18 w 37"/>
                <a:gd name="T53" fmla="*/ 3 h 39"/>
                <a:gd name="T54" fmla="*/ 12 w 37"/>
                <a:gd name="T55" fmla="*/ 5 h 39"/>
                <a:gd name="T56" fmla="*/ 7 w 37"/>
                <a:gd name="T57" fmla="*/ 8 h 39"/>
                <a:gd name="T58" fmla="*/ 4 w 37"/>
                <a:gd name="T59" fmla="*/ 13 h 39"/>
                <a:gd name="T60" fmla="*/ 3 w 37"/>
                <a:gd name="T61" fmla="*/ 20 h 39"/>
                <a:gd name="T62" fmla="*/ 5 w 37"/>
                <a:gd name="T63" fmla="*/ 29 h 39"/>
                <a:gd name="T64" fmla="*/ 12 w 37"/>
                <a:gd name="T65" fmla="*/ 35 h 39"/>
                <a:gd name="T66" fmla="*/ 11 w 37"/>
                <a:gd name="T67" fmla="*/ 8 h 39"/>
                <a:gd name="T68" fmla="*/ 15 w 37"/>
                <a:gd name="T69" fmla="*/ 7 h 39"/>
                <a:gd name="T70" fmla="*/ 18 w 37"/>
                <a:gd name="T71" fmla="*/ 7 h 39"/>
                <a:gd name="T72" fmla="*/ 25 w 37"/>
                <a:gd name="T73" fmla="*/ 9 h 39"/>
                <a:gd name="T74" fmla="*/ 27 w 37"/>
                <a:gd name="T75" fmla="*/ 14 h 39"/>
                <a:gd name="T76" fmla="*/ 27 w 37"/>
                <a:gd name="T77" fmla="*/ 17 h 39"/>
                <a:gd name="T78" fmla="*/ 25 w 37"/>
                <a:gd name="T79" fmla="*/ 19 h 39"/>
                <a:gd name="T80" fmla="*/ 24 w 37"/>
                <a:gd name="T81" fmla="*/ 21 h 39"/>
                <a:gd name="T82" fmla="*/ 22 w 37"/>
                <a:gd name="T83" fmla="*/ 21 h 39"/>
                <a:gd name="T84" fmla="*/ 22 w 37"/>
                <a:gd name="T85" fmla="*/ 21 h 39"/>
                <a:gd name="T86" fmla="*/ 28 w 37"/>
                <a:gd name="T87" fmla="*/ 31 h 39"/>
                <a:gd name="T88" fmla="*/ 27 w 37"/>
                <a:gd name="T89" fmla="*/ 31 h 39"/>
                <a:gd name="T90" fmla="*/ 26 w 37"/>
                <a:gd name="T91" fmla="*/ 31 h 39"/>
                <a:gd name="T92" fmla="*/ 24 w 37"/>
                <a:gd name="T93" fmla="*/ 31 h 39"/>
                <a:gd name="T94" fmla="*/ 23 w 37"/>
                <a:gd name="T95" fmla="*/ 30 h 39"/>
                <a:gd name="T96" fmla="*/ 18 w 37"/>
                <a:gd name="T97" fmla="*/ 22 h 39"/>
                <a:gd name="T98" fmla="*/ 15 w 37"/>
                <a:gd name="T99" fmla="*/ 22 h 39"/>
                <a:gd name="T100" fmla="*/ 15 w 37"/>
                <a:gd name="T101" fmla="*/ 31 h 39"/>
                <a:gd name="T102" fmla="*/ 11 w 37"/>
                <a:gd name="T103" fmla="*/ 31 h 39"/>
                <a:gd name="T104" fmla="*/ 11 w 37"/>
                <a:gd name="T105" fmla="*/ 8 h 39"/>
                <a:gd name="T106" fmla="*/ 19 w 37"/>
                <a:gd name="T107" fmla="*/ 19 h 39"/>
                <a:gd name="T108" fmla="*/ 23 w 37"/>
                <a:gd name="T109" fmla="*/ 14 h 39"/>
                <a:gd name="T110" fmla="*/ 22 w 37"/>
                <a:gd name="T111" fmla="*/ 12 h 39"/>
                <a:gd name="T112" fmla="*/ 18 w 37"/>
                <a:gd name="T113" fmla="*/ 11 h 39"/>
                <a:gd name="T114" fmla="*/ 16 w 37"/>
                <a:gd name="T115" fmla="*/ 11 h 39"/>
                <a:gd name="T116" fmla="*/ 15 w 37"/>
                <a:gd name="T117" fmla="*/ 11 h 39"/>
                <a:gd name="T118" fmla="*/ 15 w 37"/>
                <a:gd name="T119" fmla="*/ 11 h 39"/>
                <a:gd name="T120" fmla="*/ 15 w 37"/>
                <a:gd name="T121" fmla="*/ 19 h 39"/>
                <a:gd name="T122" fmla="*/ 19 w 37"/>
                <a:gd name="T1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9">
                  <a:moveTo>
                    <a:pt x="5" y="33"/>
                  </a:moveTo>
                  <a:cubicBezTo>
                    <a:pt x="3" y="32"/>
                    <a:pt x="2" y="30"/>
                    <a:pt x="1" y="27"/>
                  </a:cubicBezTo>
                  <a:cubicBezTo>
                    <a:pt x="0" y="25"/>
                    <a:pt x="0" y="22"/>
                    <a:pt x="0" y="20"/>
                  </a:cubicBezTo>
                  <a:cubicBezTo>
                    <a:pt x="0" y="17"/>
                    <a:pt x="0" y="14"/>
                    <a:pt x="1" y="12"/>
                  </a:cubicBezTo>
                  <a:cubicBezTo>
                    <a:pt x="2" y="10"/>
                    <a:pt x="3" y="8"/>
                    <a:pt x="5" y="6"/>
                  </a:cubicBezTo>
                  <a:cubicBezTo>
                    <a:pt x="6" y="4"/>
                    <a:pt x="8" y="3"/>
                    <a:pt x="11" y="2"/>
                  </a:cubicBezTo>
                  <a:cubicBezTo>
                    <a:pt x="13" y="1"/>
                    <a:pt x="15" y="0"/>
                    <a:pt x="18" y="0"/>
                  </a:cubicBezTo>
                  <a:cubicBezTo>
                    <a:pt x="21" y="0"/>
                    <a:pt x="24" y="1"/>
                    <a:pt x="26" y="2"/>
                  </a:cubicBezTo>
                  <a:cubicBezTo>
                    <a:pt x="29" y="3"/>
                    <a:pt x="30" y="4"/>
                    <a:pt x="32" y="6"/>
                  </a:cubicBezTo>
                  <a:cubicBezTo>
                    <a:pt x="34" y="8"/>
                    <a:pt x="35" y="10"/>
                    <a:pt x="36" y="12"/>
                  </a:cubicBezTo>
                  <a:cubicBezTo>
                    <a:pt x="37" y="14"/>
                    <a:pt x="37" y="17"/>
                    <a:pt x="37" y="20"/>
                  </a:cubicBezTo>
                  <a:cubicBezTo>
                    <a:pt x="37" y="22"/>
                    <a:pt x="37" y="25"/>
                    <a:pt x="36" y="27"/>
                  </a:cubicBezTo>
                  <a:cubicBezTo>
                    <a:pt x="35" y="30"/>
                    <a:pt x="34" y="32"/>
                    <a:pt x="32" y="33"/>
                  </a:cubicBezTo>
                  <a:cubicBezTo>
                    <a:pt x="30" y="35"/>
                    <a:pt x="28" y="37"/>
                    <a:pt x="26" y="38"/>
                  </a:cubicBezTo>
                  <a:cubicBezTo>
                    <a:pt x="24" y="39"/>
                    <a:pt x="21" y="39"/>
                    <a:pt x="18" y="39"/>
                  </a:cubicBezTo>
                  <a:cubicBezTo>
                    <a:pt x="15" y="39"/>
                    <a:pt x="13" y="39"/>
                    <a:pt x="11" y="38"/>
                  </a:cubicBezTo>
                  <a:cubicBezTo>
                    <a:pt x="8" y="37"/>
                    <a:pt x="6" y="35"/>
                    <a:pt x="5" y="33"/>
                  </a:cubicBezTo>
                  <a:close/>
                  <a:moveTo>
                    <a:pt x="12" y="35"/>
                  </a:moveTo>
                  <a:cubicBezTo>
                    <a:pt x="14" y="36"/>
                    <a:pt x="16" y="36"/>
                    <a:pt x="18" y="36"/>
                  </a:cubicBezTo>
                  <a:cubicBezTo>
                    <a:pt x="21" y="36"/>
                    <a:pt x="23" y="36"/>
                    <a:pt x="25" y="35"/>
                  </a:cubicBezTo>
                  <a:cubicBezTo>
                    <a:pt x="27" y="34"/>
                    <a:pt x="28" y="33"/>
                    <a:pt x="30" y="31"/>
                  </a:cubicBezTo>
                  <a:cubicBezTo>
                    <a:pt x="31" y="30"/>
                    <a:pt x="32" y="28"/>
                    <a:pt x="33" y="26"/>
                  </a:cubicBezTo>
                  <a:cubicBezTo>
                    <a:pt x="33" y="24"/>
                    <a:pt x="34" y="22"/>
                    <a:pt x="34" y="20"/>
                  </a:cubicBezTo>
                  <a:cubicBezTo>
                    <a:pt x="34" y="17"/>
                    <a:pt x="33" y="15"/>
                    <a:pt x="33" y="13"/>
                  </a:cubicBezTo>
                  <a:cubicBezTo>
                    <a:pt x="32" y="11"/>
                    <a:pt x="31" y="10"/>
                    <a:pt x="30" y="8"/>
                  </a:cubicBezTo>
                  <a:cubicBezTo>
                    <a:pt x="28" y="7"/>
                    <a:pt x="27" y="5"/>
                    <a:pt x="25" y="5"/>
                  </a:cubicBezTo>
                  <a:cubicBezTo>
                    <a:pt x="23" y="4"/>
                    <a:pt x="21" y="3"/>
                    <a:pt x="18" y="3"/>
                  </a:cubicBezTo>
                  <a:cubicBezTo>
                    <a:pt x="16" y="3"/>
                    <a:pt x="14" y="4"/>
                    <a:pt x="12" y="5"/>
                  </a:cubicBezTo>
                  <a:cubicBezTo>
                    <a:pt x="10" y="5"/>
                    <a:pt x="9" y="7"/>
                    <a:pt x="7" y="8"/>
                  </a:cubicBezTo>
                  <a:cubicBezTo>
                    <a:pt x="6" y="10"/>
                    <a:pt x="5" y="11"/>
                    <a:pt x="4" y="13"/>
                  </a:cubicBezTo>
                  <a:cubicBezTo>
                    <a:pt x="4" y="15"/>
                    <a:pt x="3" y="17"/>
                    <a:pt x="3" y="20"/>
                  </a:cubicBezTo>
                  <a:cubicBezTo>
                    <a:pt x="3" y="23"/>
                    <a:pt x="4" y="26"/>
                    <a:pt x="5" y="29"/>
                  </a:cubicBezTo>
                  <a:cubicBezTo>
                    <a:pt x="7" y="31"/>
                    <a:pt x="9" y="33"/>
                    <a:pt x="12" y="35"/>
                  </a:cubicBezTo>
                  <a:close/>
                  <a:moveTo>
                    <a:pt x="11" y="8"/>
                  </a:moveTo>
                  <a:cubicBezTo>
                    <a:pt x="13" y="8"/>
                    <a:pt x="14" y="7"/>
                    <a:pt x="15" y="7"/>
                  </a:cubicBezTo>
                  <a:cubicBezTo>
                    <a:pt x="16" y="7"/>
                    <a:pt x="17" y="7"/>
                    <a:pt x="18" y="7"/>
                  </a:cubicBezTo>
                  <a:cubicBezTo>
                    <a:pt x="21" y="7"/>
                    <a:pt x="23" y="8"/>
                    <a:pt x="25" y="9"/>
                  </a:cubicBezTo>
                  <a:cubicBezTo>
                    <a:pt x="26" y="11"/>
                    <a:pt x="27" y="12"/>
                    <a:pt x="27" y="14"/>
                  </a:cubicBezTo>
                  <a:cubicBezTo>
                    <a:pt x="27" y="15"/>
                    <a:pt x="27" y="16"/>
                    <a:pt x="27" y="17"/>
                  </a:cubicBezTo>
                  <a:cubicBezTo>
                    <a:pt x="26" y="18"/>
                    <a:pt x="26" y="18"/>
                    <a:pt x="25" y="19"/>
                  </a:cubicBezTo>
                  <a:cubicBezTo>
                    <a:pt x="25" y="20"/>
                    <a:pt x="24" y="20"/>
                    <a:pt x="24" y="21"/>
                  </a:cubicBezTo>
                  <a:cubicBezTo>
                    <a:pt x="23" y="21"/>
                    <a:pt x="22" y="21"/>
                    <a:pt x="22" y="21"/>
                  </a:cubicBezTo>
                  <a:cubicBezTo>
                    <a:pt x="22" y="21"/>
                    <a:pt x="22" y="21"/>
                    <a:pt x="22" y="21"/>
                  </a:cubicBezTo>
                  <a:cubicBezTo>
                    <a:pt x="28" y="31"/>
                    <a:pt x="28" y="31"/>
                    <a:pt x="28" y="31"/>
                  </a:cubicBezTo>
                  <a:cubicBezTo>
                    <a:pt x="27" y="31"/>
                    <a:pt x="27" y="31"/>
                    <a:pt x="27" y="31"/>
                  </a:cubicBezTo>
                  <a:cubicBezTo>
                    <a:pt x="26" y="31"/>
                    <a:pt x="26" y="31"/>
                    <a:pt x="26" y="31"/>
                  </a:cubicBezTo>
                  <a:cubicBezTo>
                    <a:pt x="25" y="31"/>
                    <a:pt x="24" y="31"/>
                    <a:pt x="24" y="31"/>
                  </a:cubicBezTo>
                  <a:cubicBezTo>
                    <a:pt x="23" y="31"/>
                    <a:pt x="23" y="30"/>
                    <a:pt x="23" y="30"/>
                  </a:cubicBezTo>
                  <a:cubicBezTo>
                    <a:pt x="18" y="22"/>
                    <a:pt x="18" y="22"/>
                    <a:pt x="18" y="22"/>
                  </a:cubicBezTo>
                  <a:cubicBezTo>
                    <a:pt x="15" y="22"/>
                    <a:pt x="15" y="22"/>
                    <a:pt x="15" y="22"/>
                  </a:cubicBezTo>
                  <a:cubicBezTo>
                    <a:pt x="15" y="31"/>
                    <a:pt x="15" y="31"/>
                    <a:pt x="15" y="31"/>
                  </a:cubicBezTo>
                  <a:cubicBezTo>
                    <a:pt x="11" y="31"/>
                    <a:pt x="11" y="31"/>
                    <a:pt x="11" y="31"/>
                  </a:cubicBezTo>
                  <a:lnTo>
                    <a:pt x="11" y="8"/>
                  </a:lnTo>
                  <a:close/>
                  <a:moveTo>
                    <a:pt x="19" y="19"/>
                  </a:moveTo>
                  <a:cubicBezTo>
                    <a:pt x="22" y="19"/>
                    <a:pt x="23" y="17"/>
                    <a:pt x="23" y="14"/>
                  </a:cubicBezTo>
                  <a:cubicBezTo>
                    <a:pt x="23" y="13"/>
                    <a:pt x="23" y="12"/>
                    <a:pt x="22" y="12"/>
                  </a:cubicBezTo>
                  <a:cubicBezTo>
                    <a:pt x="21" y="11"/>
                    <a:pt x="20" y="11"/>
                    <a:pt x="18" y="11"/>
                  </a:cubicBezTo>
                  <a:cubicBezTo>
                    <a:pt x="17" y="11"/>
                    <a:pt x="17" y="11"/>
                    <a:pt x="16" y="11"/>
                  </a:cubicBezTo>
                  <a:cubicBezTo>
                    <a:pt x="16" y="11"/>
                    <a:pt x="15" y="11"/>
                    <a:pt x="15" y="11"/>
                  </a:cubicBezTo>
                  <a:cubicBezTo>
                    <a:pt x="15" y="11"/>
                    <a:pt x="15" y="11"/>
                    <a:pt x="15" y="11"/>
                  </a:cubicBezTo>
                  <a:cubicBezTo>
                    <a:pt x="15" y="19"/>
                    <a:pt x="15" y="19"/>
                    <a:pt x="15" y="19"/>
                  </a:cubicBezTo>
                  <a:lnTo>
                    <a:pt x="19"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30"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srgbClr val="3F3F3F"/>
                </a:solidFill>
                <a:latin typeface="Open Sans" panose="020B0606030504020204" pitchFamily="34" charset="0"/>
                <a:ea typeface="Open Sans" panose="020B0606030504020204" pitchFamily="34" charset="0"/>
                <a:cs typeface="Open Sans" panose="020B0606030504020204" pitchFamily="34" charset="0"/>
              </a:rPr>
              <a:pPr algn="r"/>
              <a:t>8</a:t>
            </a:fld>
            <a:endPar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Content Placeholder 8"/>
          <p:cNvSpPr txBox="1">
            <a:spLocks/>
          </p:cNvSpPr>
          <p:nvPr/>
        </p:nvSpPr>
        <p:spPr>
          <a:xfrm>
            <a:off x="228600" y="6470493"/>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srgbClr val="44546A"/>
                </a:solidFill>
              </a:rPr>
              <a:t>©2018 Aetna Inc.</a:t>
            </a:r>
          </a:p>
        </p:txBody>
      </p:sp>
    </p:spTree>
    <p:extLst>
      <p:ext uri="{BB962C8B-B14F-4D97-AF65-F5344CB8AC3E}">
        <p14:creationId xmlns:p14="http://schemas.microsoft.com/office/powerpoint/2010/main" val="3424507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6171816" y="759378"/>
            <a:ext cx="4729656" cy="614843"/>
          </a:xfrm>
          <a:prstGeom prst="rect">
            <a:avLst/>
          </a:prstGeom>
        </p:spPr>
        <p:txBody>
          <a:bodyPr vert="horz" lIns="121899" tIns="60949" rIns="121899" bIns="60949" rtlCol="0" anchor="t" anchorCtr="0">
            <a:noAutofit/>
          </a:bodyPr>
          <a:lstStyle>
            <a:defPPr>
              <a:defRPr lang="en-US"/>
            </a:defPPr>
            <a:lvl1pPr defTabSz="457200">
              <a:lnSpc>
                <a:spcPct val="100000"/>
              </a:lnSpc>
              <a:spcBef>
                <a:spcPct val="0"/>
              </a:spcBef>
              <a:buNone/>
              <a:defRPr sz="4000" b="1" i="0">
                <a:solidFill>
                  <a:srgbClr val="7D3F98"/>
                </a:solidFill>
                <a:latin typeface="Domaine Text Bold" pitchFamily="2" charset="0"/>
                <a:ea typeface="+mj-ea"/>
                <a:cs typeface="Foco"/>
              </a:defRPr>
            </a:lvl1pPr>
          </a:lstStyle>
          <a:p>
            <a:pPr defTabSz="879181">
              <a:lnSpc>
                <a:spcPct val="90000"/>
              </a:lnSpc>
            </a:pPr>
            <a:r>
              <a:rPr lang="en-US" sz="3600" dirty="0">
                <a:latin typeface="Domaine Display Bold" panose="020A0803080505060203" pitchFamily="18" charset="0"/>
                <a:ea typeface="Open Sans" panose="020B0606030504020204" pitchFamily="34" charset="0"/>
                <a:cs typeface="Open Sans" panose="020B0606030504020204" pitchFamily="34" charset="0"/>
              </a:rPr>
              <a:t>Your medical benefits</a:t>
            </a:r>
          </a:p>
        </p:txBody>
      </p:sp>
      <p:graphicFrame>
        <p:nvGraphicFramePr>
          <p:cNvPr id="5" name="Content Placeholder 7"/>
          <p:cNvGraphicFramePr>
            <a:graphicFrameLocks/>
          </p:cNvGraphicFramePr>
          <p:nvPr>
            <p:extLst>
              <p:ext uri="{D42A27DB-BD31-4B8C-83A1-F6EECF244321}">
                <p14:modId xmlns:p14="http://schemas.microsoft.com/office/powerpoint/2010/main" val="870676961"/>
              </p:ext>
            </p:extLst>
          </p:nvPr>
        </p:nvGraphicFramePr>
        <p:xfrm>
          <a:off x="1030651" y="1312779"/>
          <a:ext cx="9601200" cy="5097650"/>
        </p:xfrm>
        <a:graphic>
          <a:graphicData uri="http://schemas.openxmlformats.org/drawingml/2006/table">
            <a:tbl>
              <a:tblPr firstRow="1" bandRow="1">
                <a:tableStyleId>{9D7B26C5-4107-4FEC-AEDC-1716B250A1EF}</a:tableStyleId>
              </a:tblPr>
              <a:tblGrid>
                <a:gridCol w="3810000">
                  <a:extLst>
                    <a:ext uri="{9D8B030D-6E8A-4147-A177-3AD203B41FA5}">
                      <a16:colId xmlns:a16="http://schemas.microsoft.com/office/drawing/2014/main" val="20000"/>
                    </a:ext>
                  </a:extLst>
                </a:gridCol>
                <a:gridCol w="5791200">
                  <a:extLst>
                    <a:ext uri="{9D8B030D-6E8A-4147-A177-3AD203B41FA5}">
                      <a16:colId xmlns:a16="http://schemas.microsoft.com/office/drawing/2014/main" val="20001"/>
                    </a:ext>
                  </a:extLst>
                </a:gridCol>
              </a:tblGrid>
              <a:tr h="490274">
                <a:tc>
                  <a:txBody>
                    <a:bodyPr/>
                    <a:lstStyle/>
                    <a:p>
                      <a:pPr marL="0" marR="0" lvl="0" indent="0" algn="l" defTabSz="914400" rtl="0" eaLnBrk="1" fontAlgn="base" latinLnBrk="0" hangingPunct="1">
                        <a:lnSpc>
                          <a:spcPct val="100000"/>
                        </a:lnSpc>
                        <a:spcBef>
                          <a:spcPts val="0"/>
                        </a:spcBef>
                        <a:spcAft>
                          <a:spcPts val="0"/>
                        </a:spcAft>
                        <a:buClrTx/>
                        <a:buSzTx/>
                        <a:buFontTx/>
                        <a:buNone/>
                        <a:tabLst/>
                      </a:pPr>
                      <a:endParaRPr kumimoji="0" lang="en-US" sz="1900" b="1" i="0" u="none" strike="noStrike" cap="none" normalizeH="0" baseline="0" dirty="0">
                        <a:ln>
                          <a:noFill/>
                        </a:ln>
                        <a:solidFill>
                          <a:srgbClr val="FF0000"/>
                        </a:solidFill>
                        <a:effectLst/>
                        <a:latin typeface="+mn-lt"/>
                        <a:cs typeface="Foco"/>
                      </a:endParaRP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defRPr/>
                      </a:pPr>
                      <a:r>
                        <a:rPr lang="en-US" sz="1900" b="0" i="0" kern="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Medicare Advantage plan</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solidFill>
                  </a:tcPr>
                </a:tc>
                <a:extLst>
                  <a:ext uri="{0D108BD9-81ED-4DB2-BD59-A6C34878D82A}">
                    <a16:rowId xmlns:a16="http://schemas.microsoft.com/office/drawing/2014/main" val="10000"/>
                  </a:ext>
                </a:extLst>
              </a:tr>
              <a:tr h="5035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Tx/>
                        <a:buSzTx/>
                        <a:buFontTx/>
                        <a:buNone/>
                        <a:tabLst/>
                      </a:pPr>
                      <a:endPar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pPr>
                      <a:endPar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1"/>
                  </a:ext>
                </a:extLst>
              </a:tr>
              <a:tr h="50353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Deductible</a:t>
                      </a: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pPr>
                      <a:r>
                        <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2"/>
                  </a:ext>
                </a:extLst>
              </a:tr>
              <a:tr h="50353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Out-of-pocket maximum</a:t>
                      </a: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85000"/>
                        <a:alpha val="20000"/>
                      </a:schemeClr>
                    </a:solidFill>
                  </a:tcPr>
                </a:tc>
                <a:tc>
                  <a:txBody>
                    <a:body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pPr>
                      <a:r>
                        <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3"/>
                  </a:ext>
                </a:extLst>
              </a:tr>
              <a:tr h="50353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Preventive care</a:t>
                      </a: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pPr>
                      <a:r>
                        <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4"/>
                  </a:ext>
                </a:extLst>
              </a:tr>
              <a:tr h="50353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Primary care office visit</a:t>
                      </a: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85000"/>
                        <a:alpha val="20000"/>
                      </a:schemeClr>
                    </a:solidFill>
                  </a:tcPr>
                </a:tc>
                <a:tc>
                  <a:txBody>
                    <a:body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pPr>
                      <a:r>
                        <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5%</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5"/>
                  </a:ext>
                </a:extLst>
              </a:tr>
              <a:tr h="50353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Specialty care office visit</a:t>
                      </a: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pPr>
                      <a:r>
                        <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5%</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6"/>
                  </a:ext>
                </a:extLst>
              </a:tr>
              <a:tr h="50353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Inpatient hospital</a:t>
                      </a: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85000"/>
                        <a:alpha val="20000"/>
                      </a:schemeClr>
                    </a:solidFill>
                  </a:tcPr>
                </a:tc>
                <a:tc>
                  <a:txBody>
                    <a:body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pPr>
                      <a:r>
                        <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$250 per stay</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7"/>
                  </a:ext>
                </a:extLst>
              </a:tr>
              <a:tr h="50353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Outpatient surgery</a:t>
                      </a: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pPr>
                      <a:r>
                        <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5%</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8"/>
                  </a:ext>
                </a:extLst>
              </a:tr>
              <a:tr h="50353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900" b="0" i="0" u="none" strike="noStrike" cap="none" normalizeH="0" baseline="0" dirty="0">
                          <a:ln>
                            <a:noFill/>
                          </a:ln>
                          <a:solidFill>
                            <a:srgbClr val="7D3F98"/>
                          </a:solidFill>
                          <a:effectLst/>
                          <a:latin typeface="Open Sans Semibold" panose="020B0706030804020204" pitchFamily="34" charset="0"/>
                          <a:ea typeface="Open Sans Semibold" panose="020B0706030804020204" pitchFamily="34" charset="0"/>
                          <a:cs typeface="Open Sans Semibold" panose="020B0706030804020204" pitchFamily="34" charset="0"/>
                        </a:rPr>
                        <a:t>Emergency room (worldwide coverage)</a:t>
                      </a:r>
                    </a:p>
                  </a:txBody>
                  <a:tcPr marL="0" marR="0" marT="0" marB="0" anchor="ctr" horzOverflow="overflow">
                    <a:lnL>
                      <a:noFill/>
                    </a:lnL>
                    <a:lnR w="12700" cap="flat" cmpd="sng" algn="ctr">
                      <a:noFill/>
                      <a:prstDash val="sysDot"/>
                      <a:round/>
                      <a:headEnd type="none" w="med" len="med"/>
                      <a:tailEnd type="none" w="med" len="med"/>
                    </a:lnR>
                    <a:lnT w="12700" cmpd="sng">
                      <a:noFill/>
                    </a:lnT>
                    <a:lnB>
                      <a:noFill/>
                    </a:lnB>
                    <a:lnTlToBr w="12700" cmpd="sng">
                      <a:noFill/>
                      <a:prstDash val="solid"/>
                    </a:lnTlToBr>
                    <a:lnBlToTr w="12700" cmpd="sng">
                      <a:noFill/>
                      <a:prstDash val="solid"/>
                    </a:lnBlToTr>
                    <a:solidFill>
                      <a:schemeClr val="bg1">
                        <a:lumMod val="85000"/>
                        <a:alpha val="20000"/>
                      </a:schemeClr>
                    </a:solidFill>
                  </a:tcPr>
                </a:tc>
                <a:tc>
                  <a:txBody>
                    <a:bodyPr/>
                    <a:lstStyle/>
                    <a:p>
                      <a:pPr marL="0" marR="0" lvl="0" indent="0" algn="ctr" defTabSz="914400" rtl="0" eaLnBrk="1" fontAlgn="base" latinLnBrk="0" hangingPunct="1">
                        <a:lnSpc>
                          <a:spcPct val="100000"/>
                        </a:lnSpc>
                        <a:spcBef>
                          <a:spcPts val="0"/>
                        </a:spcBef>
                        <a:spcAft>
                          <a:spcPts val="0"/>
                        </a:spcAft>
                        <a:buClr>
                          <a:srgbClr val="D10074"/>
                        </a:buClr>
                        <a:buSzTx/>
                        <a:buFont typeface="Wingdings" pitchFamily="2" charset="2"/>
                        <a:buNone/>
                        <a:tabLst/>
                      </a:pPr>
                      <a:r>
                        <a:rPr kumimoji="0" lang="en-US" sz="19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$50 waived if admitted</a:t>
                      </a:r>
                    </a:p>
                  </a:txBody>
                  <a:tcPr marL="0" marR="0" marT="0" marB="0" anchor="ctr" horzOverflow="overflow">
                    <a:lnL w="12700" cap="flat" cmpd="sng" algn="ctr">
                      <a:noFill/>
                      <a:prstDash val="sysDot"/>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7D3F98">
                        <a:alpha val="20000"/>
                      </a:srgbClr>
                    </a:solidFill>
                  </a:tcPr>
                </a:tc>
                <a:extLst>
                  <a:ext uri="{0D108BD9-81ED-4DB2-BD59-A6C34878D82A}">
                    <a16:rowId xmlns:a16="http://schemas.microsoft.com/office/drawing/2014/main" val="10009"/>
                  </a:ext>
                </a:extLst>
              </a:tr>
            </a:tbl>
          </a:graphicData>
        </a:graphic>
      </p:graphicFrame>
      <p:grpSp>
        <p:nvGrpSpPr>
          <p:cNvPr id="9" name="Group 8"/>
          <p:cNvGrpSpPr/>
          <p:nvPr/>
        </p:nvGrpSpPr>
        <p:grpSpPr>
          <a:xfrm>
            <a:off x="5831251" y="6537119"/>
            <a:ext cx="528691" cy="134678"/>
            <a:chOff x="5841888" y="6443197"/>
            <a:chExt cx="528691" cy="134678"/>
          </a:xfrm>
          <a:solidFill>
            <a:schemeClr val="accent2"/>
          </a:solidFill>
        </p:grpSpPr>
        <p:sp>
          <p:nvSpPr>
            <p:cNvPr id="10" name="Freeform 5"/>
            <p:cNvSpPr>
              <a:spLocks noEditPoints="1"/>
            </p:cNvSpPr>
            <p:nvPr userDrawn="1"/>
          </p:nvSpPr>
          <p:spPr bwMode="auto">
            <a:xfrm>
              <a:off x="5841888" y="6443197"/>
              <a:ext cx="496424" cy="134678"/>
            </a:xfrm>
            <a:custGeom>
              <a:avLst/>
              <a:gdLst>
                <a:gd name="T0" fmla="*/ 610 w 1071"/>
                <a:gd name="T1" fmla="*/ 283 h 288"/>
                <a:gd name="T2" fmla="*/ 486 w 1071"/>
                <a:gd name="T3" fmla="*/ 216 h 288"/>
                <a:gd name="T4" fmla="*/ 462 w 1071"/>
                <a:gd name="T5" fmla="*/ 108 h 288"/>
                <a:gd name="T6" fmla="*/ 518 w 1071"/>
                <a:gd name="T7" fmla="*/ 0 h 288"/>
                <a:gd name="T8" fmla="*/ 558 w 1071"/>
                <a:gd name="T9" fmla="*/ 60 h 288"/>
                <a:gd name="T10" fmla="*/ 603 w 1071"/>
                <a:gd name="T11" fmla="*/ 108 h 288"/>
                <a:gd name="T12" fmla="*/ 557 w 1071"/>
                <a:gd name="T13" fmla="*/ 195 h 288"/>
                <a:gd name="T14" fmla="*/ 607 w 1071"/>
                <a:gd name="T15" fmla="*/ 233 h 288"/>
                <a:gd name="T16" fmla="*/ 844 w 1071"/>
                <a:gd name="T17" fmla="*/ 135 h 288"/>
                <a:gd name="T18" fmla="*/ 638 w 1071"/>
                <a:gd name="T19" fmla="*/ 60 h 288"/>
                <a:gd name="T20" fmla="*/ 638 w 1071"/>
                <a:gd name="T21" fmla="*/ 283 h 288"/>
                <a:gd name="T22" fmla="*/ 710 w 1071"/>
                <a:gd name="T23" fmla="*/ 179 h 288"/>
                <a:gd name="T24" fmla="*/ 739 w 1071"/>
                <a:gd name="T25" fmla="*/ 99 h 288"/>
                <a:gd name="T26" fmla="*/ 774 w 1071"/>
                <a:gd name="T27" fmla="*/ 179 h 288"/>
                <a:gd name="T28" fmla="*/ 847 w 1071"/>
                <a:gd name="T29" fmla="*/ 283 h 288"/>
                <a:gd name="T30" fmla="*/ 340 w 1071"/>
                <a:gd name="T31" fmla="*/ 189 h 288"/>
                <a:gd name="T32" fmla="*/ 311 w 1071"/>
                <a:gd name="T33" fmla="*/ 190 h 288"/>
                <a:gd name="T34" fmla="*/ 431 w 1071"/>
                <a:gd name="T35" fmla="*/ 226 h 288"/>
                <a:gd name="T36" fmla="*/ 360 w 1071"/>
                <a:gd name="T37" fmla="*/ 288 h 288"/>
                <a:gd name="T38" fmla="*/ 195 w 1071"/>
                <a:gd name="T39" fmla="*/ 187 h 288"/>
                <a:gd name="T40" fmla="*/ 198 w 1071"/>
                <a:gd name="T41" fmla="*/ 283 h 288"/>
                <a:gd name="T42" fmla="*/ 0 w 1071"/>
                <a:gd name="T43" fmla="*/ 215 h 288"/>
                <a:gd name="T44" fmla="*/ 126 w 1071"/>
                <a:gd name="T45" fmla="*/ 148 h 288"/>
                <a:gd name="T46" fmla="*/ 84 w 1071"/>
                <a:gd name="T47" fmla="*/ 99 h 288"/>
                <a:gd name="T48" fmla="*/ 20 w 1071"/>
                <a:gd name="T49" fmla="*/ 65 h 288"/>
                <a:gd name="T50" fmla="*/ 197 w 1071"/>
                <a:gd name="T51" fmla="*/ 138 h 288"/>
                <a:gd name="T52" fmla="*/ 237 w 1071"/>
                <a:gd name="T53" fmla="*/ 149 h 288"/>
                <a:gd name="T54" fmla="*/ 445 w 1071"/>
                <a:gd name="T55" fmla="*/ 120 h 288"/>
                <a:gd name="T56" fmla="*/ 125 w 1071"/>
                <a:gd name="T57" fmla="*/ 242 h 288"/>
                <a:gd name="T58" fmla="*/ 115 w 1071"/>
                <a:gd name="T59" fmla="*/ 186 h 288"/>
                <a:gd name="T60" fmla="*/ 104 w 1071"/>
                <a:gd name="T61" fmla="*/ 244 h 288"/>
                <a:gd name="T62" fmla="*/ 332 w 1071"/>
                <a:gd name="T63" fmla="*/ 151 h 288"/>
                <a:gd name="T64" fmla="*/ 350 w 1071"/>
                <a:gd name="T65" fmla="*/ 95 h 288"/>
                <a:gd name="T66" fmla="*/ 311 w 1071"/>
                <a:gd name="T67" fmla="*/ 150 h 288"/>
                <a:gd name="T68" fmla="*/ 1071 w 1071"/>
                <a:gd name="T69" fmla="*/ 283 h 288"/>
                <a:gd name="T70" fmla="*/ 873 w 1071"/>
                <a:gd name="T71" fmla="*/ 215 h 288"/>
                <a:gd name="T72" fmla="*/ 999 w 1071"/>
                <a:gd name="T73" fmla="*/ 148 h 288"/>
                <a:gd name="T74" fmla="*/ 958 w 1071"/>
                <a:gd name="T75" fmla="*/ 99 h 288"/>
                <a:gd name="T76" fmla="*/ 893 w 1071"/>
                <a:gd name="T77" fmla="*/ 65 h 288"/>
                <a:gd name="T78" fmla="*/ 1070 w 1071"/>
                <a:gd name="T79" fmla="*/ 138 h 288"/>
                <a:gd name="T80" fmla="*/ 1071 w 1071"/>
                <a:gd name="T81" fmla="*/ 283 h 288"/>
                <a:gd name="T82" fmla="*/ 998 w 1071"/>
                <a:gd name="T83" fmla="*/ 186 h 288"/>
                <a:gd name="T84" fmla="*/ 943 w 1071"/>
                <a:gd name="T85" fmla="*/ 216 h 288"/>
                <a:gd name="T86" fmla="*/ 998 w 1071"/>
                <a:gd name="T87"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88">
                  <a:moveTo>
                    <a:pt x="607" y="233"/>
                  </a:moveTo>
                  <a:cubicBezTo>
                    <a:pt x="610" y="283"/>
                    <a:pt x="610" y="283"/>
                    <a:pt x="610" y="283"/>
                  </a:cubicBezTo>
                  <a:cubicBezTo>
                    <a:pt x="604" y="284"/>
                    <a:pt x="587" y="288"/>
                    <a:pt x="562" y="288"/>
                  </a:cubicBezTo>
                  <a:cubicBezTo>
                    <a:pt x="513" y="288"/>
                    <a:pt x="486" y="267"/>
                    <a:pt x="486" y="216"/>
                  </a:cubicBezTo>
                  <a:cubicBezTo>
                    <a:pt x="486" y="176"/>
                    <a:pt x="487" y="132"/>
                    <a:pt x="488" y="108"/>
                  </a:cubicBezTo>
                  <a:cubicBezTo>
                    <a:pt x="462" y="108"/>
                    <a:pt x="462" y="108"/>
                    <a:pt x="462" y="108"/>
                  </a:cubicBezTo>
                  <a:cubicBezTo>
                    <a:pt x="462" y="97"/>
                    <a:pt x="462" y="82"/>
                    <a:pt x="462" y="70"/>
                  </a:cubicBezTo>
                  <a:cubicBezTo>
                    <a:pt x="500" y="64"/>
                    <a:pt x="513" y="42"/>
                    <a:pt x="518" y="0"/>
                  </a:cubicBezTo>
                  <a:cubicBezTo>
                    <a:pt x="561" y="0"/>
                    <a:pt x="561" y="0"/>
                    <a:pt x="561" y="0"/>
                  </a:cubicBezTo>
                  <a:cubicBezTo>
                    <a:pt x="559" y="17"/>
                    <a:pt x="558" y="43"/>
                    <a:pt x="558" y="60"/>
                  </a:cubicBezTo>
                  <a:cubicBezTo>
                    <a:pt x="603" y="60"/>
                    <a:pt x="603" y="60"/>
                    <a:pt x="603" y="60"/>
                  </a:cubicBezTo>
                  <a:cubicBezTo>
                    <a:pt x="603" y="108"/>
                    <a:pt x="603" y="108"/>
                    <a:pt x="603" y="108"/>
                  </a:cubicBezTo>
                  <a:cubicBezTo>
                    <a:pt x="557" y="108"/>
                    <a:pt x="557" y="108"/>
                    <a:pt x="557" y="108"/>
                  </a:cubicBezTo>
                  <a:cubicBezTo>
                    <a:pt x="557" y="195"/>
                    <a:pt x="557" y="195"/>
                    <a:pt x="557" y="195"/>
                  </a:cubicBezTo>
                  <a:cubicBezTo>
                    <a:pt x="557" y="229"/>
                    <a:pt x="564" y="238"/>
                    <a:pt x="587" y="238"/>
                  </a:cubicBezTo>
                  <a:cubicBezTo>
                    <a:pt x="594" y="238"/>
                    <a:pt x="603" y="236"/>
                    <a:pt x="607" y="233"/>
                  </a:cubicBezTo>
                  <a:close/>
                  <a:moveTo>
                    <a:pt x="844" y="179"/>
                  </a:moveTo>
                  <a:cubicBezTo>
                    <a:pt x="844" y="160"/>
                    <a:pt x="844" y="135"/>
                    <a:pt x="844" y="135"/>
                  </a:cubicBezTo>
                  <a:cubicBezTo>
                    <a:pt x="844" y="78"/>
                    <a:pt x="820" y="53"/>
                    <a:pt x="749" y="53"/>
                  </a:cubicBezTo>
                  <a:cubicBezTo>
                    <a:pt x="710" y="53"/>
                    <a:pt x="682" y="60"/>
                    <a:pt x="638" y="60"/>
                  </a:cubicBezTo>
                  <a:cubicBezTo>
                    <a:pt x="641" y="99"/>
                    <a:pt x="641" y="149"/>
                    <a:pt x="640" y="179"/>
                  </a:cubicBezTo>
                  <a:cubicBezTo>
                    <a:pt x="641" y="210"/>
                    <a:pt x="639" y="265"/>
                    <a:pt x="638" y="283"/>
                  </a:cubicBezTo>
                  <a:cubicBezTo>
                    <a:pt x="713" y="283"/>
                    <a:pt x="713" y="283"/>
                    <a:pt x="713" y="283"/>
                  </a:cubicBezTo>
                  <a:cubicBezTo>
                    <a:pt x="712" y="265"/>
                    <a:pt x="710" y="214"/>
                    <a:pt x="710" y="179"/>
                  </a:cubicBezTo>
                  <a:cubicBezTo>
                    <a:pt x="710" y="159"/>
                    <a:pt x="711" y="135"/>
                    <a:pt x="711" y="103"/>
                  </a:cubicBezTo>
                  <a:cubicBezTo>
                    <a:pt x="719" y="100"/>
                    <a:pt x="728" y="99"/>
                    <a:pt x="739" y="99"/>
                  </a:cubicBezTo>
                  <a:cubicBezTo>
                    <a:pt x="765" y="99"/>
                    <a:pt x="774" y="111"/>
                    <a:pt x="774" y="145"/>
                  </a:cubicBezTo>
                  <a:cubicBezTo>
                    <a:pt x="774" y="145"/>
                    <a:pt x="774" y="166"/>
                    <a:pt x="774" y="179"/>
                  </a:cubicBezTo>
                  <a:cubicBezTo>
                    <a:pt x="774" y="210"/>
                    <a:pt x="773" y="265"/>
                    <a:pt x="772" y="283"/>
                  </a:cubicBezTo>
                  <a:cubicBezTo>
                    <a:pt x="847" y="283"/>
                    <a:pt x="847" y="283"/>
                    <a:pt x="847" y="283"/>
                  </a:cubicBezTo>
                  <a:cubicBezTo>
                    <a:pt x="845" y="265"/>
                    <a:pt x="844" y="214"/>
                    <a:pt x="844" y="179"/>
                  </a:cubicBezTo>
                  <a:close/>
                  <a:moveTo>
                    <a:pt x="340" y="189"/>
                  </a:moveTo>
                  <a:cubicBezTo>
                    <a:pt x="332" y="189"/>
                    <a:pt x="318" y="189"/>
                    <a:pt x="311" y="188"/>
                  </a:cubicBezTo>
                  <a:cubicBezTo>
                    <a:pt x="311" y="190"/>
                    <a:pt x="311" y="190"/>
                    <a:pt x="311" y="190"/>
                  </a:cubicBezTo>
                  <a:cubicBezTo>
                    <a:pt x="311" y="222"/>
                    <a:pt x="332" y="242"/>
                    <a:pt x="371" y="242"/>
                  </a:cubicBezTo>
                  <a:cubicBezTo>
                    <a:pt x="395" y="242"/>
                    <a:pt x="416" y="235"/>
                    <a:pt x="431" y="226"/>
                  </a:cubicBezTo>
                  <a:cubicBezTo>
                    <a:pt x="434" y="276"/>
                    <a:pt x="434" y="276"/>
                    <a:pt x="434" y="276"/>
                  </a:cubicBezTo>
                  <a:cubicBezTo>
                    <a:pt x="419" y="283"/>
                    <a:pt x="389" y="288"/>
                    <a:pt x="360" y="288"/>
                  </a:cubicBezTo>
                  <a:cubicBezTo>
                    <a:pt x="281" y="288"/>
                    <a:pt x="243" y="261"/>
                    <a:pt x="237" y="188"/>
                  </a:cubicBezTo>
                  <a:cubicBezTo>
                    <a:pt x="228" y="187"/>
                    <a:pt x="214" y="187"/>
                    <a:pt x="195" y="187"/>
                  </a:cubicBezTo>
                  <a:cubicBezTo>
                    <a:pt x="195" y="200"/>
                    <a:pt x="194" y="211"/>
                    <a:pt x="194" y="220"/>
                  </a:cubicBezTo>
                  <a:cubicBezTo>
                    <a:pt x="194" y="238"/>
                    <a:pt x="195" y="265"/>
                    <a:pt x="198" y="283"/>
                  </a:cubicBezTo>
                  <a:cubicBezTo>
                    <a:pt x="154" y="283"/>
                    <a:pt x="121" y="288"/>
                    <a:pt x="87" y="288"/>
                  </a:cubicBezTo>
                  <a:cubicBezTo>
                    <a:pt x="22" y="288"/>
                    <a:pt x="0" y="261"/>
                    <a:pt x="0" y="215"/>
                  </a:cubicBezTo>
                  <a:cubicBezTo>
                    <a:pt x="0" y="171"/>
                    <a:pt x="36" y="147"/>
                    <a:pt x="115" y="147"/>
                  </a:cubicBezTo>
                  <a:cubicBezTo>
                    <a:pt x="118" y="147"/>
                    <a:pt x="123" y="147"/>
                    <a:pt x="126" y="148"/>
                  </a:cubicBezTo>
                  <a:cubicBezTo>
                    <a:pt x="126" y="143"/>
                    <a:pt x="126" y="143"/>
                    <a:pt x="126" y="143"/>
                  </a:cubicBezTo>
                  <a:cubicBezTo>
                    <a:pt x="126" y="112"/>
                    <a:pt x="116" y="99"/>
                    <a:pt x="84" y="99"/>
                  </a:cubicBezTo>
                  <a:cubicBezTo>
                    <a:pt x="62" y="99"/>
                    <a:pt x="38" y="107"/>
                    <a:pt x="23" y="115"/>
                  </a:cubicBezTo>
                  <a:cubicBezTo>
                    <a:pt x="20" y="65"/>
                    <a:pt x="20" y="65"/>
                    <a:pt x="20" y="65"/>
                  </a:cubicBezTo>
                  <a:cubicBezTo>
                    <a:pt x="38" y="58"/>
                    <a:pt x="68" y="53"/>
                    <a:pt x="102" y="53"/>
                  </a:cubicBezTo>
                  <a:cubicBezTo>
                    <a:pt x="171" y="53"/>
                    <a:pt x="197" y="75"/>
                    <a:pt x="197" y="138"/>
                  </a:cubicBezTo>
                  <a:cubicBezTo>
                    <a:pt x="197" y="141"/>
                    <a:pt x="197" y="145"/>
                    <a:pt x="197" y="148"/>
                  </a:cubicBezTo>
                  <a:cubicBezTo>
                    <a:pt x="213" y="148"/>
                    <a:pt x="226" y="149"/>
                    <a:pt x="237" y="149"/>
                  </a:cubicBezTo>
                  <a:cubicBezTo>
                    <a:pt x="244" y="87"/>
                    <a:pt x="275" y="53"/>
                    <a:pt x="352" y="53"/>
                  </a:cubicBezTo>
                  <a:cubicBezTo>
                    <a:pt x="416" y="53"/>
                    <a:pt x="445" y="80"/>
                    <a:pt x="445" y="120"/>
                  </a:cubicBezTo>
                  <a:cubicBezTo>
                    <a:pt x="445" y="167"/>
                    <a:pt x="410" y="189"/>
                    <a:pt x="340" y="189"/>
                  </a:cubicBezTo>
                  <a:close/>
                  <a:moveTo>
                    <a:pt x="125" y="242"/>
                  </a:moveTo>
                  <a:cubicBezTo>
                    <a:pt x="124" y="226"/>
                    <a:pt x="124" y="205"/>
                    <a:pt x="125" y="186"/>
                  </a:cubicBezTo>
                  <a:cubicBezTo>
                    <a:pt x="122" y="186"/>
                    <a:pt x="118" y="186"/>
                    <a:pt x="115" y="186"/>
                  </a:cubicBezTo>
                  <a:cubicBezTo>
                    <a:pt x="82" y="186"/>
                    <a:pt x="69" y="197"/>
                    <a:pt x="69" y="216"/>
                  </a:cubicBezTo>
                  <a:cubicBezTo>
                    <a:pt x="69" y="236"/>
                    <a:pt x="80" y="244"/>
                    <a:pt x="104" y="244"/>
                  </a:cubicBezTo>
                  <a:cubicBezTo>
                    <a:pt x="111" y="244"/>
                    <a:pt x="119" y="243"/>
                    <a:pt x="125" y="242"/>
                  </a:cubicBezTo>
                  <a:close/>
                  <a:moveTo>
                    <a:pt x="332" y="151"/>
                  </a:moveTo>
                  <a:cubicBezTo>
                    <a:pt x="362" y="151"/>
                    <a:pt x="377" y="141"/>
                    <a:pt x="377" y="119"/>
                  </a:cubicBezTo>
                  <a:cubicBezTo>
                    <a:pt x="377" y="103"/>
                    <a:pt x="366" y="95"/>
                    <a:pt x="350" y="95"/>
                  </a:cubicBezTo>
                  <a:cubicBezTo>
                    <a:pt x="321" y="95"/>
                    <a:pt x="311" y="118"/>
                    <a:pt x="311" y="149"/>
                  </a:cubicBezTo>
                  <a:cubicBezTo>
                    <a:pt x="311" y="150"/>
                    <a:pt x="311" y="150"/>
                    <a:pt x="311" y="150"/>
                  </a:cubicBezTo>
                  <a:cubicBezTo>
                    <a:pt x="317" y="151"/>
                    <a:pt x="325" y="151"/>
                    <a:pt x="332" y="151"/>
                  </a:cubicBezTo>
                  <a:close/>
                  <a:moveTo>
                    <a:pt x="1071" y="283"/>
                  </a:moveTo>
                  <a:cubicBezTo>
                    <a:pt x="1028" y="283"/>
                    <a:pt x="994" y="288"/>
                    <a:pt x="960" y="288"/>
                  </a:cubicBezTo>
                  <a:cubicBezTo>
                    <a:pt x="896" y="288"/>
                    <a:pt x="873" y="261"/>
                    <a:pt x="873" y="215"/>
                  </a:cubicBezTo>
                  <a:cubicBezTo>
                    <a:pt x="873" y="171"/>
                    <a:pt x="909" y="147"/>
                    <a:pt x="988" y="147"/>
                  </a:cubicBezTo>
                  <a:cubicBezTo>
                    <a:pt x="991" y="147"/>
                    <a:pt x="997" y="147"/>
                    <a:pt x="999" y="148"/>
                  </a:cubicBezTo>
                  <a:cubicBezTo>
                    <a:pt x="999" y="143"/>
                    <a:pt x="999" y="143"/>
                    <a:pt x="999" y="143"/>
                  </a:cubicBezTo>
                  <a:cubicBezTo>
                    <a:pt x="999" y="112"/>
                    <a:pt x="989" y="99"/>
                    <a:pt x="958" y="99"/>
                  </a:cubicBezTo>
                  <a:cubicBezTo>
                    <a:pt x="935" y="99"/>
                    <a:pt x="912" y="107"/>
                    <a:pt x="896" y="115"/>
                  </a:cubicBezTo>
                  <a:cubicBezTo>
                    <a:pt x="893" y="65"/>
                    <a:pt x="893" y="65"/>
                    <a:pt x="893" y="65"/>
                  </a:cubicBezTo>
                  <a:cubicBezTo>
                    <a:pt x="911" y="58"/>
                    <a:pt x="941" y="53"/>
                    <a:pt x="975" y="53"/>
                  </a:cubicBezTo>
                  <a:cubicBezTo>
                    <a:pt x="1044" y="53"/>
                    <a:pt x="1070" y="75"/>
                    <a:pt x="1070" y="138"/>
                  </a:cubicBezTo>
                  <a:cubicBezTo>
                    <a:pt x="1070" y="171"/>
                    <a:pt x="1068" y="200"/>
                    <a:pt x="1068" y="220"/>
                  </a:cubicBezTo>
                  <a:cubicBezTo>
                    <a:pt x="1068" y="238"/>
                    <a:pt x="1068" y="265"/>
                    <a:pt x="1071" y="283"/>
                  </a:cubicBezTo>
                  <a:close/>
                  <a:moveTo>
                    <a:pt x="998" y="242"/>
                  </a:moveTo>
                  <a:cubicBezTo>
                    <a:pt x="997" y="226"/>
                    <a:pt x="998" y="205"/>
                    <a:pt x="998" y="186"/>
                  </a:cubicBezTo>
                  <a:cubicBezTo>
                    <a:pt x="995" y="186"/>
                    <a:pt x="991" y="186"/>
                    <a:pt x="988" y="186"/>
                  </a:cubicBezTo>
                  <a:cubicBezTo>
                    <a:pt x="956" y="186"/>
                    <a:pt x="943" y="197"/>
                    <a:pt x="943" y="216"/>
                  </a:cubicBezTo>
                  <a:cubicBezTo>
                    <a:pt x="943" y="236"/>
                    <a:pt x="953" y="244"/>
                    <a:pt x="977" y="244"/>
                  </a:cubicBezTo>
                  <a:cubicBezTo>
                    <a:pt x="984" y="244"/>
                    <a:pt x="993" y="243"/>
                    <a:pt x="998" y="2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6"/>
            <p:cNvSpPr>
              <a:spLocks noChangeAspect="1" noEditPoints="1"/>
            </p:cNvSpPr>
            <p:nvPr userDrawn="1"/>
          </p:nvSpPr>
          <p:spPr bwMode="auto">
            <a:xfrm>
              <a:off x="6346127" y="6468230"/>
              <a:ext cx="24452" cy="26333"/>
            </a:xfrm>
            <a:custGeom>
              <a:avLst/>
              <a:gdLst>
                <a:gd name="T0" fmla="*/ 5 w 37"/>
                <a:gd name="T1" fmla="*/ 33 h 39"/>
                <a:gd name="T2" fmla="*/ 1 w 37"/>
                <a:gd name="T3" fmla="*/ 27 h 39"/>
                <a:gd name="T4" fmla="*/ 0 w 37"/>
                <a:gd name="T5" fmla="*/ 20 h 39"/>
                <a:gd name="T6" fmla="*/ 1 w 37"/>
                <a:gd name="T7" fmla="*/ 12 h 39"/>
                <a:gd name="T8" fmla="*/ 5 w 37"/>
                <a:gd name="T9" fmla="*/ 6 h 39"/>
                <a:gd name="T10" fmla="*/ 11 w 37"/>
                <a:gd name="T11" fmla="*/ 2 h 39"/>
                <a:gd name="T12" fmla="*/ 18 w 37"/>
                <a:gd name="T13" fmla="*/ 0 h 39"/>
                <a:gd name="T14" fmla="*/ 26 w 37"/>
                <a:gd name="T15" fmla="*/ 2 h 39"/>
                <a:gd name="T16" fmla="*/ 32 w 37"/>
                <a:gd name="T17" fmla="*/ 6 h 39"/>
                <a:gd name="T18" fmla="*/ 36 w 37"/>
                <a:gd name="T19" fmla="*/ 12 h 39"/>
                <a:gd name="T20" fmla="*/ 37 w 37"/>
                <a:gd name="T21" fmla="*/ 20 h 39"/>
                <a:gd name="T22" fmla="*/ 36 w 37"/>
                <a:gd name="T23" fmla="*/ 27 h 39"/>
                <a:gd name="T24" fmla="*/ 32 w 37"/>
                <a:gd name="T25" fmla="*/ 33 h 39"/>
                <a:gd name="T26" fmla="*/ 26 w 37"/>
                <a:gd name="T27" fmla="*/ 38 h 39"/>
                <a:gd name="T28" fmla="*/ 18 w 37"/>
                <a:gd name="T29" fmla="*/ 39 h 39"/>
                <a:gd name="T30" fmla="*/ 11 w 37"/>
                <a:gd name="T31" fmla="*/ 38 h 39"/>
                <a:gd name="T32" fmla="*/ 5 w 37"/>
                <a:gd name="T33" fmla="*/ 33 h 39"/>
                <a:gd name="T34" fmla="*/ 12 w 37"/>
                <a:gd name="T35" fmla="*/ 35 h 39"/>
                <a:gd name="T36" fmla="*/ 18 w 37"/>
                <a:gd name="T37" fmla="*/ 36 h 39"/>
                <a:gd name="T38" fmla="*/ 25 w 37"/>
                <a:gd name="T39" fmla="*/ 35 h 39"/>
                <a:gd name="T40" fmla="*/ 30 w 37"/>
                <a:gd name="T41" fmla="*/ 31 h 39"/>
                <a:gd name="T42" fmla="*/ 33 w 37"/>
                <a:gd name="T43" fmla="*/ 26 h 39"/>
                <a:gd name="T44" fmla="*/ 34 w 37"/>
                <a:gd name="T45" fmla="*/ 20 h 39"/>
                <a:gd name="T46" fmla="*/ 33 w 37"/>
                <a:gd name="T47" fmla="*/ 13 h 39"/>
                <a:gd name="T48" fmla="*/ 30 w 37"/>
                <a:gd name="T49" fmla="*/ 8 h 39"/>
                <a:gd name="T50" fmla="*/ 25 w 37"/>
                <a:gd name="T51" fmla="*/ 5 h 39"/>
                <a:gd name="T52" fmla="*/ 18 w 37"/>
                <a:gd name="T53" fmla="*/ 3 h 39"/>
                <a:gd name="T54" fmla="*/ 12 w 37"/>
                <a:gd name="T55" fmla="*/ 5 h 39"/>
                <a:gd name="T56" fmla="*/ 7 w 37"/>
                <a:gd name="T57" fmla="*/ 8 h 39"/>
                <a:gd name="T58" fmla="*/ 4 w 37"/>
                <a:gd name="T59" fmla="*/ 13 h 39"/>
                <a:gd name="T60" fmla="*/ 3 w 37"/>
                <a:gd name="T61" fmla="*/ 20 h 39"/>
                <a:gd name="T62" fmla="*/ 5 w 37"/>
                <a:gd name="T63" fmla="*/ 29 h 39"/>
                <a:gd name="T64" fmla="*/ 12 w 37"/>
                <a:gd name="T65" fmla="*/ 35 h 39"/>
                <a:gd name="T66" fmla="*/ 11 w 37"/>
                <a:gd name="T67" fmla="*/ 8 h 39"/>
                <a:gd name="T68" fmla="*/ 15 w 37"/>
                <a:gd name="T69" fmla="*/ 7 h 39"/>
                <a:gd name="T70" fmla="*/ 18 w 37"/>
                <a:gd name="T71" fmla="*/ 7 h 39"/>
                <a:gd name="T72" fmla="*/ 25 w 37"/>
                <a:gd name="T73" fmla="*/ 9 h 39"/>
                <a:gd name="T74" fmla="*/ 27 w 37"/>
                <a:gd name="T75" fmla="*/ 14 h 39"/>
                <a:gd name="T76" fmla="*/ 27 w 37"/>
                <a:gd name="T77" fmla="*/ 17 h 39"/>
                <a:gd name="T78" fmla="*/ 25 w 37"/>
                <a:gd name="T79" fmla="*/ 19 h 39"/>
                <a:gd name="T80" fmla="*/ 24 w 37"/>
                <a:gd name="T81" fmla="*/ 21 h 39"/>
                <a:gd name="T82" fmla="*/ 22 w 37"/>
                <a:gd name="T83" fmla="*/ 21 h 39"/>
                <a:gd name="T84" fmla="*/ 22 w 37"/>
                <a:gd name="T85" fmla="*/ 21 h 39"/>
                <a:gd name="T86" fmla="*/ 28 w 37"/>
                <a:gd name="T87" fmla="*/ 31 h 39"/>
                <a:gd name="T88" fmla="*/ 27 w 37"/>
                <a:gd name="T89" fmla="*/ 31 h 39"/>
                <a:gd name="T90" fmla="*/ 26 w 37"/>
                <a:gd name="T91" fmla="*/ 31 h 39"/>
                <a:gd name="T92" fmla="*/ 24 w 37"/>
                <a:gd name="T93" fmla="*/ 31 h 39"/>
                <a:gd name="T94" fmla="*/ 23 w 37"/>
                <a:gd name="T95" fmla="*/ 30 h 39"/>
                <a:gd name="T96" fmla="*/ 18 w 37"/>
                <a:gd name="T97" fmla="*/ 22 h 39"/>
                <a:gd name="T98" fmla="*/ 15 w 37"/>
                <a:gd name="T99" fmla="*/ 22 h 39"/>
                <a:gd name="T100" fmla="*/ 15 w 37"/>
                <a:gd name="T101" fmla="*/ 31 h 39"/>
                <a:gd name="T102" fmla="*/ 11 w 37"/>
                <a:gd name="T103" fmla="*/ 31 h 39"/>
                <a:gd name="T104" fmla="*/ 11 w 37"/>
                <a:gd name="T105" fmla="*/ 8 h 39"/>
                <a:gd name="T106" fmla="*/ 19 w 37"/>
                <a:gd name="T107" fmla="*/ 19 h 39"/>
                <a:gd name="T108" fmla="*/ 23 w 37"/>
                <a:gd name="T109" fmla="*/ 14 h 39"/>
                <a:gd name="T110" fmla="*/ 22 w 37"/>
                <a:gd name="T111" fmla="*/ 12 h 39"/>
                <a:gd name="T112" fmla="*/ 18 w 37"/>
                <a:gd name="T113" fmla="*/ 11 h 39"/>
                <a:gd name="T114" fmla="*/ 16 w 37"/>
                <a:gd name="T115" fmla="*/ 11 h 39"/>
                <a:gd name="T116" fmla="*/ 15 w 37"/>
                <a:gd name="T117" fmla="*/ 11 h 39"/>
                <a:gd name="T118" fmla="*/ 15 w 37"/>
                <a:gd name="T119" fmla="*/ 11 h 39"/>
                <a:gd name="T120" fmla="*/ 15 w 37"/>
                <a:gd name="T121" fmla="*/ 19 h 39"/>
                <a:gd name="T122" fmla="*/ 19 w 37"/>
                <a:gd name="T1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9">
                  <a:moveTo>
                    <a:pt x="5" y="33"/>
                  </a:moveTo>
                  <a:cubicBezTo>
                    <a:pt x="3" y="32"/>
                    <a:pt x="2" y="30"/>
                    <a:pt x="1" y="27"/>
                  </a:cubicBezTo>
                  <a:cubicBezTo>
                    <a:pt x="0" y="25"/>
                    <a:pt x="0" y="22"/>
                    <a:pt x="0" y="20"/>
                  </a:cubicBezTo>
                  <a:cubicBezTo>
                    <a:pt x="0" y="17"/>
                    <a:pt x="0" y="14"/>
                    <a:pt x="1" y="12"/>
                  </a:cubicBezTo>
                  <a:cubicBezTo>
                    <a:pt x="2" y="10"/>
                    <a:pt x="3" y="8"/>
                    <a:pt x="5" y="6"/>
                  </a:cubicBezTo>
                  <a:cubicBezTo>
                    <a:pt x="6" y="4"/>
                    <a:pt x="8" y="3"/>
                    <a:pt x="11" y="2"/>
                  </a:cubicBezTo>
                  <a:cubicBezTo>
                    <a:pt x="13" y="1"/>
                    <a:pt x="15" y="0"/>
                    <a:pt x="18" y="0"/>
                  </a:cubicBezTo>
                  <a:cubicBezTo>
                    <a:pt x="21" y="0"/>
                    <a:pt x="24" y="1"/>
                    <a:pt x="26" y="2"/>
                  </a:cubicBezTo>
                  <a:cubicBezTo>
                    <a:pt x="29" y="3"/>
                    <a:pt x="30" y="4"/>
                    <a:pt x="32" y="6"/>
                  </a:cubicBezTo>
                  <a:cubicBezTo>
                    <a:pt x="34" y="8"/>
                    <a:pt x="35" y="10"/>
                    <a:pt x="36" y="12"/>
                  </a:cubicBezTo>
                  <a:cubicBezTo>
                    <a:pt x="37" y="14"/>
                    <a:pt x="37" y="17"/>
                    <a:pt x="37" y="20"/>
                  </a:cubicBezTo>
                  <a:cubicBezTo>
                    <a:pt x="37" y="22"/>
                    <a:pt x="37" y="25"/>
                    <a:pt x="36" y="27"/>
                  </a:cubicBezTo>
                  <a:cubicBezTo>
                    <a:pt x="35" y="30"/>
                    <a:pt x="34" y="32"/>
                    <a:pt x="32" y="33"/>
                  </a:cubicBezTo>
                  <a:cubicBezTo>
                    <a:pt x="30" y="35"/>
                    <a:pt x="28" y="37"/>
                    <a:pt x="26" y="38"/>
                  </a:cubicBezTo>
                  <a:cubicBezTo>
                    <a:pt x="24" y="39"/>
                    <a:pt x="21" y="39"/>
                    <a:pt x="18" y="39"/>
                  </a:cubicBezTo>
                  <a:cubicBezTo>
                    <a:pt x="15" y="39"/>
                    <a:pt x="13" y="39"/>
                    <a:pt x="11" y="38"/>
                  </a:cubicBezTo>
                  <a:cubicBezTo>
                    <a:pt x="8" y="37"/>
                    <a:pt x="6" y="35"/>
                    <a:pt x="5" y="33"/>
                  </a:cubicBezTo>
                  <a:close/>
                  <a:moveTo>
                    <a:pt x="12" y="35"/>
                  </a:moveTo>
                  <a:cubicBezTo>
                    <a:pt x="14" y="36"/>
                    <a:pt x="16" y="36"/>
                    <a:pt x="18" y="36"/>
                  </a:cubicBezTo>
                  <a:cubicBezTo>
                    <a:pt x="21" y="36"/>
                    <a:pt x="23" y="36"/>
                    <a:pt x="25" y="35"/>
                  </a:cubicBezTo>
                  <a:cubicBezTo>
                    <a:pt x="27" y="34"/>
                    <a:pt x="28" y="33"/>
                    <a:pt x="30" y="31"/>
                  </a:cubicBezTo>
                  <a:cubicBezTo>
                    <a:pt x="31" y="30"/>
                    <a:pt x="32" y="28"/>
                    <a:pt x="33" y="26"/>
                  </a:cubicBezTo>
                  <a:cubicBezTo>
                    <a:pt x="33" y="24"/>
                    <a:pt x="34" y="22"/>
                    <a:pt x="34" y="20"/>
                  </a:cubicBezTo>
                  <a:cubicBezTo>
                    <a:pt x="34" y="17"/>
                    <a:pt x="33" y="15"/>
                    <a:pt x="33" y="13"/>
                  </a:cubicBezTo>
                  <a:cubicBezTo>
                    <a:pt x="32" y="11"/>
                    <a:pt x="31" y="10"/>
                    <a:pt x="30" y="8"/>
                  </a:cubicBezTo>
                  <a:cubicBezTo>
                    <a:pt x="28" y="7"/>
                    <a:pt x="27" y="5"/>
                    <a:pt x="25" y="5"/>
                  </a:cubicBezTo>
                  <a:cubicBezTo>
                    <a:pt x="23" y="4"/>
                    <a:pt x="21" y="3"/>
                    <a:pt x="18" y="3"/>
                  </a:cubicBezTo>
                  <a:cubicBezTo>
                    <a:pt x="16" y="3"/>
                    <a:pt x="14" y="4"/>
                    <a:pt x="12" y="5"/>
                  </a:cubicBezTo>
                  <a:cubicBezTo>
                    <a:pt x="10" y="5"/>
                    <a:pt x="9" y="7"/>
                    <a:pt x="7" y="8"/>
                  </a:cubicBezTo>
                  <a:cubicBezTo>
                    <a:pt x="6" y="10"/>
                    <a:pt x="5" y="11"/>
                    <a:pt x="4" y="13"/>
                  </a:cubicBezTo>
                  <a:cubicBezTo>
                    <a:pt x="4" y="15"/>
                    <a:pt x="3" y="17"/>
                    <a:pt x="3" y="20"/>
                  </a:cubicBezTo>
                  <a:cubicBezTo>
                    <a:pt x="3" y="23"/>
                    <a:pt x="4" y="26"/>
                    <a:pt x="5" y="29"/>
                  </a:cubicBezTo>
                  <a:cubicBezTo>
                    <a:pt x="7" y="31"/>
                    <a:pt x="9" y="33"/>
                    <a:pt x="12" y="35"/>
                  </a:cubicBezTo>
                  <a:close/>
                  <a:moveTo>
                    <a:pt x="11" y="8"/>
                  </a:moveTo>
                  <a:cubicBezTo>
                    <a:pt x="13" y="8"/>
                    <a:pt x="14" y="7"/>
                    <a:pt x="15" y="7"/>
                  </a:cubicBezTo>
                  <a:cubicBezTo>
                    <a:pt x="16" y="7"/>
                    <a:pt x="17" y="7"/>
                    <a:pt x="18" y="7"/>
                  </a:cubicBezTo>
                  <a:cubicBezTo>
                    <a:pt x="21" y="7"/>
                    <a:pt x="23" y="8"/>
                    <a:pt x="25" y="9"/>
                  </a:cubicBezTo>
                  <a:cubicBezTo>
                    <a:pt x="26" y="11"/>
                    <a:pt x="27" y="12"/>
                    <a:pt x="27" y="14"/>
                  </a:cubicBezTo>
                  <a:cubicBezTo>
                    <a:pt x="27" y="15"/>
                    <a:pt x="27" y="16"/>
                    <a:pt x="27" y="17"/>
                  </a:cubicBezTo>
                  <a:cubicBezTo>
                    <a:pt x="26" y="18"/>
                    <a:pt x="26" y="18"/>
                    <a:pt x="25" y="19"/>
                  </a:cubicBezTo>
                  <a:cubicBezTo>
                    <a:pt x="25" y="20"/>
                    <a:pt x="24" y="20"/>
                    <a:pt x="24" y="21"/>
                  </a:cubicBezTo>
                  <a:cubicBezTo>
                    <a:pt x="23" y="21"/>
                    <a:pt x="22" y="21"/>
                    <a:pt x="22" y="21"/>
                  </a:cubicBezTo>
                  <a:cubicBezTo>
                    <a:pt x="22" y="21"/>
                    <a:pt x="22" y="21"/>
                    <a:pt x="22" y="21"/>
                  </a:cubicBezTo>
                  <a:cubicBezTo>
                    <a:pt x="28" y="31"/>
                    <a:pt x="28" y="31"/>
                    <a:pt x="28" y="31"/>
                  </a:cubicBezTo>
                  <a:cubicBezTo>
                    <a:pt x="27" y="31"/>
                    <a:pt x="27" y="31"/>
                    <a:pt x="27" y="31"/>
                  </a:cubicBezTo>
                  <a:cubicBezTo>
                    <a:pt x="26" y="31"/>
                    <a:pt x="26" y="31"/>
                    <a:pt x="26" y="31"/>
                  </a:cubicBezTo>
                  <a:cubicBezTo>
                    <a:pt x="25" y="31"/>
                    <a:pt x="24" y="31"/>
                    <a:pt x="24" y="31"/>
                  </a:cubicBezTo>
                  <a:cubicBezTo>
                    <a:pt x="23" y="31"/>
                    <a:pt x="23" y="30"/>
                    <a:pt x="23" y="30"/>
                  </a:cubicBezTo>
                  <a:cubicBezTo>
                    <a:pt x="18" y="22"/>
                    <a:pt x="18" y="22"/>
                    <a:pt x="18" y="22"/>
                  </a:cubicBezTo>
                  <a:cubicBezTo>
                    <a:pt x="15" y="22"/>
                    <a:pt x="15" y="22"/>
                    <a:pt x="15" y="22"/>
                  </a:cubicBezTo>
                  <a:cubicBezTo>
                    <a:pt x="15" y="31"/>
                    <a:pt x="15" y="31"/>
                    <a:pt x="15" y="31"/>
                  </a:cubicBezTo>
                  <a:cubicBezTo>
                    <a:pt x="11" y="31"/>
                    <a:pt x="11" y="31"/>
                    <a:pt x="11" y="31"/>
                  </a:cubicBezTo>
                  <a:lnTo>
                    <a:pt x="11" y="8"/>
                  </a:lnTo>
                  <a:close/>
                  <a:moveTo>
                    <a:pt x="19" y="19"/>
                  </a:moveTo>
                  <a:cubicBezTo>
                    <a:pt x="22" y="19"/>
                    <a:pt x="23" y="17"/>
                    <a:pt x="23" y="14"/>
                  </a:cubicBezTo>
                  <a:cubicBezTo>
                    <a:pt x="23" y="13"/>
                    <a:pt x="23" y="12"/>
                    <a:pt x="22" y="12"/>
                  </a:cubicBezTo>
                  <a:cubicBezTo>
                    <a:pt x="21" y="11"/>
                    <a:pt x="20" y="11"/>
                    <a:pt x="18" y="11"/>
                  </a:cubicBezTo>
                  <a:cubicBezTo>
                    <a:pt x="17" y="11"/>
                    <a:pt x="17" y="11"/>
                    <a:pt x="16" y="11"/>
                  </a:cubicBezTo>
                  <a:cubicBezTo>
                    <a:pt x="16" y="11"/>
                    <a:pt x="15" y="11"/>
                    <a:pt x="15" y="11"/>
                  </a:cubicBezTo>
                  <a:cubicBezTo>
                    <a:pt x="15" y="11"/>
                    <a:pt x="15" y="11"/>
                    <a:pt x="15" y="11"/>
                  </a:cubicBezTo>
                  <a:cubicBezTo>
                    <a:pt x="15" y="19"/>
                    <a:pt x="15" y="19"/>
                    <a:pt x="15" y="19"/>
                  </a:cubicBezTo>
                  <a:lnTo>
                    <a:pt x="19"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12" name="Content Placeholder 8"/>
          <p:cNvSpPr txBox="1">
            <a:spLocks/>
          </p:cNvSpPr>
          <p:nvPr/>
        </p:nvSpPr>
        <p:spPr>
          <a:xfrm>
            <a:off x="11305298" y="6486056"/>
            <a:ext cx="73430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000">
                <a:solidFill>
                  <a:srgbClr val="3F3F3F"/>
                </a:solidFill>
                <a:latin typeface="Open Sans" panose="020B0606030504020204" pitchFamily="34" charset="0"/>
                <a:ea typeface="Open Sans" panose="020B0606030504020204" pitchFamily="34" charset="0"/>
                <a:cs typeface="Open Sans" panose="020B0606030504020204" pitchFamily="34" charset="0"/>
              </a:rPr>
              <a:pPr algn="r"/>
              <a:t>9</a:t>
            </a:fld>
            <a:endParaRPr lang="en-US" sz="1000" dirty="0">
              <a:solidFill>
                <a:srgbClr val="44546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8"/>
          <p:cNvSpPr txBox="1">
            <a:spLocks/>
          </p:cNvSpPr>
          <p:nvPr/>
        </p:nvSpPr>
        <p:spPr>
          <a:xfrm>
            <a:off x="228600" y="6470493"/>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srgbClr val="44546A"/>
                </a:solidFill>
              </a:rPr>
              <a:t>©2018 Aetna Inc.</a:t>
            </a:r>
          </a:p>
        </p:txBody>
      </p:sp>
    </p:spTree>
    <p:extLst>
      <p:ext uri="{BB962C8B-B14F-4D97-AF65-F5344CB8AC3E}">
        <p14:creationId xmlns:p14="http://schemas.microsoft.com/office/powerpoint/2010/main" val="169517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40705</TotalTime>
  <Words>1814</Words>
  <Application>Microsoft Office PowerPoint</Application>
  <PresentationFormat>Widescreen</PresentationFormat>
  <Paragraphs>371</Paragraphs>
  <Slides>34</Slides>
  <Notes>16</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Arial</vt:lpstr>
      <vt:lpstr>Calibri</vt:lpstr>
      <vt:lpstr>Calibri Light</vt:lpstr>
      <vt:lpstr>Century Gothic</vt:lpstr>
      <vt:lpstr>Domaine Display Bold</vt:lpstr>
      <vt:lpstr>Domaine Text Bold</vt:lpstr>
      <vt:lpstr>Foco</vt:lpstr>
      <vt:lpstr>Gill Sans</vt:lpstr>
      <vt:lpstr>Open Sans</vt:lpstr>
      <vt:lpstr>Open Sans Bold</vt:lpstr>
      <vt:lpstr>Open Sans Light</vt:lpstr>
      <vt:lpstr>Open Sans Semibold</vt:lpstr>
      <vt:lpstr>Times New Roman</vt:lpstr>
      <vt:lpstr>UHC Sans Light</vt:lpstr>
      <vt:lpstr>UHC Sans Regular</vt:lpstr>
      <vt:lpstr>Wingdings</vt:lpstr>
      <vt:lpstr>Office Theme</vt:lpstr>
      <vt:lpstr>1_Office Theme</vt:lpstr>
      <vt:lpstr>2_Office Theme</vt:lpstr>
      <vt:lpstr>OCTOBER 7 – October 25, 2024</vt:lpstr>
      <vt:lpstr>PowerPoint Presentation</vt:lpstr>
      <vt:lpstr>2025</vt:lpstr>
      <vt:lpstr>Medicare Advantage Plan Reminders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Features </vt:lpstr>
      <vt:lpstr>PowerPoint Presentation</vt:lpstr>
      <vt:lpstr>PowerPoint Presentation</vt:lpstr>
      <vt:lpstr>PowerPoint Presentation</vt:lpstr>
      <vt:lpstr>Dental- MetLife</vt:lpstr>
      <vt:lpstr>Dental Plan Comparison</vt:lpstr>
      <vt:lpstr>2025 Dental Rates Monthly (per paycheck)</vt:lpstr>
      <vt:lpstr>PowerPoint Presentation</vt:lpstr>
      <vt:lpstr>Vision- MetLife</vt:lpstr>
      <vt:lpstr>Vision Plan Comparison</vt:lpstr>
      <vt:lpstr>2025 Vision Rates Monthly (per paycheck)</vt:lpstr>
      <vt:lpstr>PowerPoint Presentation</vt:lpstr>
      <vt:lpstr>PowerPoint Presentation</vt:lpstr>
      <vt:lpstr>PowerPoint Presentation</vt:lpstr>
      <vt:lpstr>Beneplace</vt:lpstr>
      <vt:lpstr>PowerPoint Presentation</vt:lpstr>
      <vt:lpstr>Go online to the  Open Enrollment page  </vt:lpstr>
      <vt:lpstr>PowerPoint Presentation</vt:lpstr>
      <vt:lpstr>Online Enrollment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Duffie</dc:creator>
  <cp:lastModifiedBy>Hailey, Meagan</cp:lastModifiedBy>
  <cp:revision>708</cp:revision>
  <cp:lastPrinted>2017-06-13T16:06:40Z</cp:lastPrinted>
  <dcterms:created xsi:type="dcterms:W3CDTF">2016-11-15T22:06:58Z</dcterms:created>
  <dcterms:modified xsi:type="dcterms:W3CDTF">2024-09-26T20:45:40Z</dcterms:modified>
</cp:coreProperties>
</file>