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3684" r:id="rId3"/>
    <p:sldMasterId id="2147483705" r:id="rId4"/>
  </p:sldMasterIdLst>
  <p:notesMasterIdLst>
    <p:notesMasterId r:id="rId35"/>
  </p:notesMasterIdLst>
  <p:sldIdLst>
    <p:sldId id="502" r:id="rId5"/>
    <p:sldId id="511" r:id="rId6"/>
    <p:sldId id="512" r:id="rId7"/>
    <p:sldId id="2147471232" r:id="rId8"/>
    <p:sldId id="753" r:id="rId9"/>
    <p:sldId id="754" r:id="rId10"/>
    <p:sldId id="761" r:id="rId11"/>
    <p:sldId id="763" r:id="rId12"/>
    <p:sldId id="416" r:id="rId13"/>
    <p:sldId id="2147471226" r:id="rId14"/>
    <p:sldId id="515" r:id="rId15"/>
    <p:sldId id="468" r:id="rId16"/>
    <p:sldId id="412" r:id="rId17"/>
    <p:sldId id="433" r:id="rId18"/>
    <p:sldId id="2147471241" r:id="rId19"/>
    <p:sldId id="461" r:id="rId20"/>
    <p:sldId id="479" r:id="rId21"/>
    <p:sldId id="477" r:id="rId22"/>
    <p:sldId id="2147471233" r:id="rId23"/>
    <p:sldId id="2147471236" r:id="rId24"/>
    <p:sldId id="2147471240" r:id="rId25"/>
    <p:sldId id="2147471235" r:id="rId26"/>
    <p:sldId id="2147471238" r:id="rId27"/>
    <p:sldId id="2147471237" r:id="rId28"/>
    <p:sldId id="268" r:id="rId29"/>
    <p:sldId id="497" r:id="rId30"/>
    <p:sldId id="435" r:id="rId31"/>
    <p:sldId id="2147471227" r:id="rId32"/>
    <p:sldId id="275" r:id="rId33"/>
    <p:sldId id="408"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ckerson, Brian R" initials="DBR"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79245" autoAdjust="0"/>
  </p:normalViewPr>
  <p:slideViewPr>
    <p:cSldViewPr snapToGrid="0" snapToObjects="1">
      <p:cViewPr varScale="1">
        <p:scale>
          <a:sx n="77" d="100"/>
          <a:sy n="77" d="100"/>
        </p:scale>
        <p:origin x="108" y="5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image" Target="../media/image23.jpg"/></Relationships>
</file>

<file path=ppt/diagrams/_rels/data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ata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jpeg"/></Relationships>
</file>

<file path=ppt/diagrams/_rels/data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image" Target="../media/image23.jpg"/></Relationships>
</file>

<file path=ppt/diagrams/_rels/drawing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jpeg"/></Relationships>
</file>

<file path=ppt/diagrams/_rels/drawing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A5B0C-E301-48EC-874F-F67536A6EA56}"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9113F4D2-98CB-4466-88A5-48D17072C197}" type="pres">
      <dgm:prSet presAssocID="{F61A5B0C-E301-48EC-874F-F67536A6EA56}" presName="outerComposite" presStyleCnt="0">
        <dgm:presLayoutVars>
          <dgm:chMax val="5"/>
          <dgm:dir/>
          <dgm:resizeHandles val="exact"/>
        </dgm:presLayoutVars>
      </dgm:prSet>
      <dgm:spPr/>
    </dgm:pt>
    <dgm:pt modelId="{AFDDC66B-E9C5-4A7E-994B-DA39D1F4AD0C}" type="pres">
      <dgm:prSet presAssocID="{F61A5B0C-E301-48EC-874F-F67536A6EA56}" presName="dummyMaxCanvas" presStyleCnt="0">
        <dgm:presLayoutVars/>
      </dgm:prSet>
      <dgm:spPr/>
    </dgm:pt>
  </dgm:ptLst>
  <dgm:cxnLst>
    <dgm:cxn modelId="{481C0BD6-194C-4641-860C-4BC3C2E28AA2}" type="presOf" srcId="{F61A5B0C-E301-48EC-874F-F67536A6EA56}" destId="{9113F4D2-98CB-4466-88A5-48D17072C197}" srcOrd="0" destOrd="0" presId="urn:microsoft.com/office/officeart/2005/8/layout/vProcess5"/>
    <dgm:cxn modelId="{F3C80AE9-017B-46B9-8E74-B47F2A450488}" type="presParOf" srcId="{9113F4D2-98CB-4466-88A5-48D17072C197}" destId="{AFDDC66B-E9C5-4A7E-994B-DA39D1F4AD0C}"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1A5B0C-E301-48EC-874F-F67536A6EA56}"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BA2497DB-D0EE-479F-908E-66AD9D4F1F45}">
      <dgm:prSet phldrT="[Text]"/>
      <dgm:spPr>
        <a:solidFill>
          <a:schemeClr val="accent6"/>
        </a:solidFill>
      </dgm:spPr>
      <dgm:t>
        <a:bodyPr/>
        <a:lstStyle/>
        <a:p>
          <a:r>
            <a:rPr lang="en-US" dirty="0"/>
            <a:t>Online Access To Enroll via our online system cfwbenefits.com Starts October 7, 2024</a:t>
          </a:r>
        </a:p>
      </dgm:t>
    </dgm:pt>
    <dgm:pt modelId="{663C5E46-7D69-49EB-8DA6-8A3E3BA1F3F3}" type="parTrans" cxnId="{8DE2D0D4-9680-47BD-BE8A-B31DBD8D5969}">
      <dgm:prSet/>
      <dgm:spPr/>
      <dgm:t>
        <a:bodyPr/>
        <a:lstStyle/>
        <a:p>
          <a:endParaRPr lang="en-US"/>
        </a:p>
      </dgm:t>
    </dgm:pt>
    <dgm:pt modelId="{65AFB002-AB3D-4CC0-9713-B58FA7851F51}" type="sibTrans" cxnId="{8DE2D0D4-9680-47BD-BE8A-B31DBD8D5969}">
      <dgm:prSet/>
      <dgm:spPr>
        <a:solidFill>
          <a:schemeClr val="accent5">
            <a:lumMod val="75000"/>
            <a:alpha val="90000"/>
          </a:schemeClr>
        </a:solidFill>
        <a:ln>
          <a:solidFill>
            <a:schemeClr val="accent5">
              <a:lumMod val="75000"/>
              <a:alpha val="90000"/>
            </a:schemeClr>
          </a:solidFill>
        </a:ln>
      </dgm:spPr>
      <dgm:t>
        <a:bodyPr/>
        <a:lstStyle/>
        <a:p>
          <a:endParaRPr lang="en-US"/>
        </a:p>
      </dgm:t>
    </dgm:pt>
    <dgm:pt modelId="{6FDD6993-3D24-462E-8EB3-8E14A450F690}">
      <dgm:prSet phldrT="[Text]"/>
      <dgm:spPr>
        <a:solidFill>
          <a:schemeClr val="accent5">
            <a:lumMod val="50000"/>
          </a:schemeClr>
        </a:solidFill>
      </dgm:spPr>
      <dgm:t>
        <a:bodyPr/>
        <a:lstStyle/>
        <a:p>
          <a:r>
            <a:rPr lang="en-US" dirty="0"/>
            <a:t>Open Enrollment Deadline for </a:t>
          </a:r>
          <a:r>
            <a:rPr lang="en-US" b="1" u="sng" dirty="0"/>
            <a:t>ALL</a:t>
          </a:r>
          <a:r>
            <a:rPr lang="en-US" dirty="0"/>
            <a:t> Plans is October 25, 2024, 11:59 pm</a:t>
          </a:r>
        </a:p>
      </dgm:t>
    </dgm:pt>
    <dgm:pt modelId="{A22C62CB-B751-4131-8BAB-60B4024372E7}" type="parTrans" cxnId="{FCBAFE17-FA8F-4194-A43F-4FB5D85DAA17}">
      <dgm:prSet/>
      <dgm:spPr/>
      <dgm:t>
        <a:bodyPr/>
        <a:lstStyle/>
        <a:p>
          <a:endParaRPr lang="en-US"/>
        </a:p>
      </dgm:t>
    </dgm:pt>
    <dgm:pt modelId="{02A2FC9B-C13A-447D-A2C4-4FBE476F986F}" type="sibTrans" cxnId="{FCBAFE17-FA8F-4194-A43F-4FB5D85DAA17}">
      <dgm:prSet/>
      <dgm:spPr/>
      <dgm:t>
        <a:bodyPr/>
        <a:lstStyle/>
        <a:p>
          <a:endParaRPr lang="en-US"/>
        </a:p>
      </dgm:t>
    </dgm:pt>
    <dgm:pt modelId="{92BE1B3B-6D79-4841-BFFB-9E6AA1915868}">
      <dgm:prSet phldrT="[Text]"/>
      <dgm:spPr/>
      <dgm:t>
        <a:bodyPr/>
        <a:lstStyle/>
        <a:p>
          <a:r>
            <a:rPr lang="en-US" dirty="0"/>
            <a:t>Changes Are Effective January 1, 2025</a:t>
          </a:r>
        </a:p>
      </dgm:t>
    </dgm:pt>
    <dgm:pt modelId="{20A0BDA8-C98B-47F4-980E-C165207C4B29}" type="parTrans" cxnId="{5ADED4EB-C265-45AE-842F-2CB97E4C6079}">
      <dgm:prSet/>
      <dgm:spPr/>
      <dgm:t>
        <a:bodyPr/>
        <a:lstStyle/>
        <a:p>
          <a:endParaRPr lang="en-US"/>
        </a:p>
      </dgm:t>
    </dgm:pt>
    <dgm:pt modelId="{9D7BB0B4-8420-4F31-910D-04D7D9806698}" type="sibTrans" cxnId="{5ADED4EB-C265-45AE-842F-2CB97E4C6079}">
      <dgm:prSet/>
      <dgm:spPr/>
      <dgm:t>
        <a:bodyPr/>
        <a:lstStyle/>
        <a:p>
          <a:endParaRPr lang="en-US"/>
        </a:p>
      </dgm:t>
    </dgm:pt>
    <dgm:pt modelId="{9113F4D2-98CB-4466-88A5-48D17072C197}" type="pres">
      <dgm:prSet presAssocID="{F61A5B0C-E301-48EC-874F-F67536A6EA56}" presName="outerComposite" presStyleCnt="0">
        <dgm:presLayoutVars>
          <dgm:chMax val="5"/>
          <dgm:dir/>
          <dgm:resizeHandles val="exact"/>
        </dgm:presLayoutVars>
      </dgm:prSet>
      <dgm:spPr/>
    </dgm:pt>
    <dgm:pt modelId="{AFDDC66B-E9C5-4A7E-994B-DA39D1F4AD0C}" type="pres">
      <dgm:prSet presAssocID="{F61A5B0C-E301-48EC-874F-F67536A6EA56}" presName="dummyMaxCanvas" presStyleCnt="0">
        <dgm:presLayoutVars/>
      </dgm:prSet>
      <dgm:spPr/>
    </dgm:pt>
    <dgm:pt modelId="{269E9EF5-C3CF-4D7C-8745-E39EFF12364E}" type="pres">
      <dgm:prSet presAssocID="{F61A5B0C-E301-48EC-874F-F67536A6EA56}" presName="ThreeNodes_1" presStyleLbl="node1" presStyleIdx="0" presStyleCnt="3">
        <dgm:presLayoutVars>
          <dgm:bulletEnabled val="1"/>
        </dgm:presLayoutVars>
      </dgm:prSet>
      <dgm:spPr/>
    </dgm:pt>
    <dgm:pt modelId="{4B9347BB-DC53-4A81-9FA3-BA476AE28800}" type="pres">
      <dgm:prSet presAssocID="{F61A5B0C-E301-48EC-874F-F67536A6EA56}" presName="ThreeNodes_2" presStyleLbl="node1" presStyleIdx="1" presStyleCnt="3">
        <dgm:presLayoutVars>
          <dgm:bulletEnabled val="1"/>
        </dgm:presLayoutVars>
      </dgm:prSet>
      <dgm:spPr/>
    </dgm:pt>
    <dgm:pt modelId="{BBBC8BF9-5B83-4177-A86E-1D05DF953D38}" type="pres">
      <dgm:prSet presAssocID="{F61A5B0C-E301-48EC-874F-F67536A6EA56}" presName="ThreeNodes_3" presStyleLbl="node1" presStyleIdx="2" presStyleCnt="3">
        <dgm:presLayoutVars>
          <dgm:bulletEnabled val="1"/>
        </dgm:presLayoutVars>
      </dgm:prSet>
      <dgm:spPr/>
    </dgm:pt>
    <dgm:pt modelId="{7EBA8043-EF5F-4DD2-9630-554D66B542A2}" type="pres">
      <dgm:prSet presAssocID="{F61A5B0C-E301-48EC-874F-F67536A6EA56}" presName="ThreeConn_1-2" presStyleLbl="fgAccFollowNode1" presStyleIdx="0" presStyleCnt="2">
        <dgm:presLayoutVars>
          <dgm:bulletEnabled val="1"/>
        </dgm:presLayoutVars>
      </dgm:prSet>
      <dgm:spPr/>
    </dgm:pt>
    <dgm:pt modelId="{790B5D5E-F855-4A79-B2A8-A4FD139BC65B}" type="pres">
      <dgm:prSet presAssocID="{F61A5B0C-E301-48EC-874F-F67536A6EA56}" presName="ThreeConn_2-3" presStyleLbl="fgAccFollowNode1" presStyleIdx="1" presStyleCnt="2">
        <dgm:presLayoutVars>
          <dgm:bulletEnabled val="1"/>
        </dgm:presLayoutVars>
      </dgm:prSet>
      <dgm:spPr/>
    </dgm:pt>
    <dgm:pt modelId="{AC689DFA-F657-4E60-944F-0D4D3957B40C}" type="pres">
      <dgm:prSet presAssocID="{F61A5B0C-E301-48EC-874F-F67536A6EA56}" presName="ThreeNodes_1_text" presStyleLbl="node1" presStyleIdx="2" presStyleCnt="3">
        <dgm:presLayoutVars>
          <dgm:bulletEnabled val="1"/>
        </dgm:presLayoutVars>
      </dgm:prSet>
      <dgm:spPr/>
    </dgm:pt>
    <dgm:pt modelId="{0FB965F9-09F3-4835-B4F7-824300DA5C0B}" type="pres">
      <dgm:prSet presAssocID="{F61A5B0C-E301-48EC-874F-F67536A6EA56}" presName="ThreeNodes_2_text" presStyleLbl="node1" presStyleIdx="2" presStyleCnt="3">
        <dgm:presLayoutVars>
          <dgm:bulletEnabled val="1"/>
        </dgm:presLayoutVars>
      </dgm:prSet>
      <dgm:spPr/>
    </dgm:pt>
    <dgm:pt modelId="{C0E485E7-A3F3-4C2E-B117-DBF947CDA5AC}" type="pres">
      <dgm:prSet presAssocID="{F61A5B0C-E301-48EC-874F-F67536A6EA56}" presName="ThreeNodes_3_text" presStyleLbl="node1" presStyleIdx="2" presStyleCnt="3">
        <dgm:presLayoutVars>
          <dgm:bulletEnabled val="1"/>
        </dgm:presLayoutVars>
      </dgm:prSet>
      <dgm:spPr/>
    </dgm:pt>
  </dgm:ptLst>
  <dgm:cxnLst>
    <dgm:cxn modelId="{69021316-A1C5-46D6-9990-7836FD7BAB5E}" type="presOf" srcId="{6FDD6993-3D24-462E-8EB3-8E14A450F690}" destId="{0FB965F9-09F3-4835-B4F7-824300DA5C0B}" srcOrd="1" destOrd="0" presId="urn:microsoft.com/office/officeart/2005/8/layout/vProcess5"/>
    <dgm:cxn modelId="{FCBAFE17-FA8F-4194-A43F-4FB5D85DAA17}" srcId="{F61A5B0C-E301-48EC-874F-F67536A6EA56}" destId="{6FDD6993-3D24-462E-8EB3-8E14A450F690}" srcOrd="1" destOrd="0" parTransId="{A22C62CB-B751-4131-8BAB-60B4024372E7}" sibTransId="{02A2FC9B-C13A-447D-A2C4-4FBE476F986F}"/>
    <dgm:cxn modelId="{0B9DAD64-5AE5-4FC1-93A8-219687A14B79}" type="presOf" srcId="{BA2497DB-D0EE-479F-908E-66AD9D4F1F45}" destId="{269E9EF5-C3CF-4D7C-8745-E39EFF12364E}" srcOrd="0" destOrd="0" presId="urn:microsoft.com/office/officeart/2005/8/layout/vProcess5"/>
    <dgm:cxn modelId="{A8C7EC7F-CFBF-417A-8D01-8F3BF2DD65A7}" type="presOf" srcId="{BA2497DB-D0EE-479F-908E-66AD9D4F1F45}" destId="{AC689DFA-F657-4E60-944F-0D4D3957B40C}" srcOrd="1" destOrd="0" presId="urn:microsoft.com/office/officeart/2005/8/layout/vProcess5"/>
    <dgm:cxn modelId="{28793BBE-3E71-47CC-AFEF-E0643CD46042}" type="presOf" srcId="{F61A5B0C-E301-48EC-874F-F67536A6EA56}" destId="{9113F4D2-98CB-4466-88A5-48D17072C197}" srcOrd="0" destOrd="0" presId="urn:microsoft.com/office/officeart/2005/8/layout/vProcess5"/>
    <dgm:cxn modelId="{8DE2D0D4-9680-47BD-BE8A-B31DBD8D5969}" srcId="{F61A5B0C-E301-48EC-874F-F67536A6EA56}" destId="{BA2497DB-D0EE-479F-908E-66AD9D4F1F45}" srcOrd="0" destOrd="0" parTransId="{663C5E46-7D69-49EB-8DA6-8A3E3BA1F3F3}" sibTransId="{65AFB002-AB3D-4CC0-9713-B58FA7851F51}"/>
    <dgm:cxn modelId="{F63B38DA-46A7-481E-B8E4-37A317EF8964}" type="presOf" srcId="{92BE1B3B-6D79-4841-BFFB-9E6AA1915868}" destId="{BBBC8BF9-5B83-4177-A86E-1D05DF953D38}" srcOrd="0" destOrd="0" presId="urn:microsoft.com/office/officeart/2005/8/layout/vProcess5"/>
    <dgm:cxn modelId="{7CB5FFE4-94D8-4399-9DD0-D4986808FD53}" type="presOf" srcId="{65AFB002-AB3D-4CC0-9713-B58FA7851F51}" destId="{7EBA8043-EF5F-4DD2-9630-554D66B542A2}" srcOrd="0" destOrd="0" presId="urn:microsoft.com/office/officeart/2005/8/layout/vProcess5"/>
    <dgm:cxn modelId="{E1035BEB-C20D-4336-A425-9CC0C13E6EB8}" type="presOf" srcId="{6FDD6993-3D24-462E-8EB3-8E14A450F690}" destId="{4B9347BB-DC53-4A81-9FA3-BA476AE28800}" srcOrd="0" destOrd="0" presId="urn:microsoft.com/office/officeart/2005/8/layout/vProcess5"/>
    <dgm:cxn modelId="{5ADED4EB-C265-45AE-842F-2CB97E4C6079}" srcId="{F61A5B0C-E301-48EC-874F-F67536A6EA56}" destId="{92BE1B3B-6D79-4841-BFFB-9E6AA1915868}" srcOrd="2" destOrd="0" parTransId="{20A0BDA8-C98B-47F4-980E-C165207C4B29}" sibTransId="{9D7BB0B4-8420-4F31-910D-04D7D9806698}"/>
    <dgm:cxn modelId="{D8CBB3F2-7D79-4A8D-96CB-5534FE8D5611}" type="presOf" srcId="{92BE1B3B-6D79-4841-BFFB-9E6AA1915868}" destId="{C0E485E7-A3F3-4C2E-B117-DBF947CDA5AC}" srcOrd="1" destOrd="0" presId="urn:microsoft.com/office/officeart/2005/8/layout/vProcess5"/>
    <dgm:cxn modelId="{957446F6-AC75-4584-83F6-F70DE97FC551}" type="presOf" srcId="{02A2FC9B-C13A-447D-A2C4-4FBE476F986F}" destId="{790B5D5E-F855-4A79-B2A8-A4FD139BC65B}" srcOrd="0" destOrd="0" presId="urn:microsoft.com/office/officeart/2005/8/layout/vProcess5"/>
    <dgm:cxn modelId="{319CE2FE-6FB4-41B4-AED7-8E0853248D26}" type="presParOf" srcId="{9113F4D2-98CB-4466-88A5-48D17072C197}" destId="{AFDDC66B-E9C5-4A7E-994B-DA39D1F4AD0C}" srcOrd="0" destOrd="0" presId="urn:microsoft.com/office/officeart/2005/8/layout/vProcess5"/>
    <dgm:cxn modelId="{0B75DC60-B9D8-476F-B86C-03C4C25F6419}" type="presParOf" srcId="{9113F4D2-98CB-4466-88A5-48D17072C197}" destId="{269E9EF5-C3CF-4D7C-8745-E39EFF12364E}" srcOrd="1" destOrd="0" presId="urn:microsoft.com/office/officeart/2005/8/layout/vProcess5"/>
    <dgm:cxn modelId="{6551355D-9870-451D-818A-EAE0AB62C0BA}" type="presParOf" srcId="{9113F4D2-98CB-4466-88A5-48D17072C197}" destId="{4B9347BB-DC53-4A81-9FA3-BA476AE28800}" srcOrd="2" destOrd="0" presId="urn:microsoft.com/office/officeart/2005/8/layout/vProcess5"/>
    <dgm:cxn modelId="{990C49D9-E33A-4716-836D-F45AD316F824}" type="presParOf" srcId="{9113F4D2-98CB-4466-88A5-48D17072C197}" destId="{BBBC8BF9-5B83-4177-A86E-1D05DF953D38}" srcOrd="3" destOrd="0" presId="urn:microsoft.com/office/officeart/2005/8/layout/vProcess5"/>
    <dgm:cxn modelId="{98E7D1EE-C566-41AC-A9C2-CC3AD39FA7BA}" type="presParOf" srcId="{9113F4D2-98CB-4466-88A5-48D17072C197}" destId="{7EBA8043-EF5F-4DD2-9630-554D66B542A2}" srcOrd="4" destOrd="0" presId="urn:microsoft.com/office/officeart/2005/8/layout/vProcess5"/>
    <dgm:cxn modelId="{EE715AA4-3336-4303-A15C-E088313F7340}" type="presParOf" srcId="{9113F4D2-98CB-4466-88A5-48D17072C197}" destId="{790B5D5E-F855-4A79-B2A8-A4FD139BC65B}" srcOrd="5" destOrd="0" presId="urn:microsoft.com/office/officeart/2005/8/layout/vProcess5"/>
    <dgm:cxn modelId="{61A13C28-0096-4031-9609-527C0B3ED71F}" type="presParOf" srcId="{9113F4D2-98CB-4466-88A5-48D17072C197}" destId="{AC689DFA-F657-4E60-944F-0D4D3957B40C}" srcOrd="6" destOrd="0" presId="urn:microsoft.com/office/officeart/2005/8/layout/vProcess5"/>
    <dgm:cxn modelId="{3CE378B3-E957-4E6D-8B31-09C687D6D9FB}" type="presParOf" srcId="{9113F4D2-98CB-4466-88A5-48D17072C197}" destId="{0FB965F9-09F3-4835-B4F7-824300DA5C0B}" srcOrd="7" destOrd="0" presId="urn:microsoft.com/office/officeart/2005/8/layout/vProcess5"/>
    <dgm:cxn modelId="{58DD75F6-C9F6-426E-B2C2-69F55C47FD72}" type="presParOf" srcId="{9113F4D2-98CB-4466-88A5-48D17072C197}" destId="{C0E485E7-A3F3-4C2E-B117-DBF947CDA5A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55785D-CE7F-4274-AE2F-32973EE59232}"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C21FD703-2D2B-45DB-B804-02E2D44A0BDA}">
      <dgm:prSet phldrT="[Text]" custT="1"/>
      <dgm:spPr>
        <a:solidFill>
          <a:schemeClr val="accent3">
            <a:lumMod val="40000"/>
            <a:lumOff val="60000"/>
          </a:schemeClr>
        </a:solidFill>
        <a:ln>
          <a:solidFill>
            <a:schemeClr val="accent5">
              <a:lumMod val="50000"/>
            </a:schemeClr>
          </a:solidFill>
        </a:ln>
      </dgm:spPr>
      <dgm:t>
        <a:bodyPr/>
        <a:lstStyle/>
        <a:p>
          <a:r>
            <a:rPr lang="en-US" sz="3200" b="1" dirty="0">
              <a:solidFill>
                <a:schemeClr val="accent5">
                  <a:lumMod val="50000"/>
                </a:schemeClr>
              </a:solidFill>
            </a:rPr>
            <a:t>Health Center Plan </a:t>
          </a:r>
        </a:p>
      </dgm:t>
    </dgm:pt>
    <dgm:pt modelId="{4004BB21-EE5C-476E-A303-E841519A08FF}" type="parTrans" cxnId="{FC11806A-78E4-4C9D-B909-2AB20EB5F256}">
      <dgm:prSet/>
      <dgm:spPr/>
      <dgm:t>
        <a:bodyPr/>
        <a:lstStyle/>
        <a:p>
          <a:endParaRPr lang="en-US"/>
        </a:p>
      </dgm:t>
    </dgm:pt>
    <dgm:pt modelId="{07E66EF0-0C3E-4F15-B27F-8BE627EE8D27}" type="sibTrans" cxnId="{FC11806A-78E4-4C9D-B909-2AB20EB5F256}">
      <dgm:prSet/>
      <dgm:spPr/>
      <dgm:t>
        <a:bodyPr/>
        <a:lstStyle/>
        <a:p>
          <a:endParaRPr lang="en-US"/>
        </a:p>
      </dgm:t>
    </dgm:pt>
    <dgm:pt modelId="{64496191-83CF-4A44-BE03-F621B6382B02}">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97252095-2090-4AE3-9E09-2AB5DF0A68DF}" type="parTrans" cxnId="{DECD6D5A-8F1F-4645-8930-BE34AF4BE302}">
      <dgm:prSet/>
      <dgm:spPr/>
      <dgm:t>
        <a:bodyPr/>
        <a:lstStyle/>
        <a:p>
          <a:endParaRPr lang="en-US"/>
        </a:p>
      </dgm:t>
    </dgm:pt>
    <dgm:pt modelId="{775F993E-0675-4FAE-AFB0-401D3B8E4E48}" type="sibTrans" cxnId="{DECD6D5A-8F1F-4645-8930-BE34AF4BE302}">
      <dgm:prSet/>
      <dgm:spPr/>
      <dgm:t>
        <a:bodyPr/>
        <a:lstStyle/>
        <a:p>
          <a:endParaRPr lang="en-US"/>
        </a:p>
      </dgm:t>
    </dgm:pt>
    <dgm:pt modelId="{12932436-1548-49D1-ACA7-0F10E356CFB1}">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B8B47BED-8651-46F2-A46A-033FBB8DA7B6}" type="parTrans" cxnId="{7D1EA78B-77FD-4818-8A2E-6C71F324ACFE}">
      <dgm:prSet/>
      <dgm:spPr/>
      <dgm:t>
        <a:bodyPr/>
        <a:lstStyle/>
        <a:p>
          <a:endParaRPr lang="en-US"/>
        </a:p>
      </dgm:t>
    </dgm:pt>
    <dgm:pt modelId="{B6F7E235-70E2-4EEC-83F9-DD4A1C6CEA45}" type="sibTrans" cxnId="{7D1EA78B-77FD-4818-8A2E-6C71F324ACFE}">
      <dgm:prSet/>
      <dgm:spPr/>
      <dgm:t>
        <a:bodyPr/>
        <a:lstStyle/>
        <a:p>
          <a:endParaRPr lang="en-US"/>
        </a:p>
      </dgm:t>
    </dgm:pt>
    <dgm:pt modelId="{CEAFF6BB-4A0E-49DA-9AEF-ADD440B04C3F}">
      <dgm:prSet phldrT="[Text]" custT="1"/>
      <dgm:spPr>
        <a:solidFill>
          <a:schemeClr val="accent6">
            <a:lumMod val="40000"/>
            <a:lumOff val="60000"/>
          </a:schemeClr>
        </a:solidFill>
        <a:ln>
          <a:solidFill>
            <a:schemeClr val="accent5">
              <a:lumMod val="50000"/>
            </a:schemeClr>
          </a:solidFill>
        </a:ln>
      </dgm:spPr>
      <dgm:t>
        <a:bodyPr/>
        <a:lstStyle/>
        <a:p>
          <a:r>
            <a:rPr lang="en-US" sz="3200" b="1" dirty="0">
              <a:solidFill>
                <a:schemeClr val="accent5">
                  <a:lumMod val="50000"/>
                </a:schemeClr>
              </a:solidFill>
            </a:rPr>
            <a:t>Consumer Choice Plan </a:t>
          </a:r>
        </a:p>
      </dgm:t>
    </dgm:pt>
    <dgm:pt modelId="{27E6162D-20F3-4D3E-8651-07FE740F5C2B}" type="parTrans" cxnId="{A9C01B83-075A-4863-AD73-86993CF3A602}">
      <dgm:prSet/>
      <dgm:spPr/>
      <dgm:t>
        <a:bodyPr/>
        <a:lstStyle/>
        <a:p>
          <a:endParaRPr lang="en-US"/>
        </a:p>
      </dgm:t>
    </dgm:pt>
    <dgm:pt modelId="{63E4F16A-0430-4C94-96EF-09DB80ACE31D}" type="sibTrans" cxnId="{A9C01B83-075A-4863-AD73-86993CF3A602}">
      <dgm:prSet/>
      <dgm:spPr/>
      <dgm:t>
        <a:bodyPr/>
        <a:lstStyle/>
        <a:p>
          <a:endParaRPr lang="en-US"/>
        </a:p>
      </dgm:t>
    </dgm:pt>
    <dgm:pt modelId="{DBC397B8-0212-4253-9B4A-06E9740FC1ED}">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Free primary physician (PCP) care at City Designated health centers</a:t>
          </a:r>
        </a:p>
      </dgm:t>
    </dgm:pt>
    <dgm:pt modelId="{0628F59D-B66F-4369-AA65-2C1F36AB0BB2}" type="parTrans" cxnId="{D22198DC-8AB8-4A36-9D07-7F545A7589E2}">
      <dgm:prSet/>
      <dgm:spPr/>
      <dgm:t>
        <a:bodyPr/>
        <a:lstStyle/>
        <a:p>
          <a:endParaRPr lang="en-US"/>
        </a:p>
      </dgm:t>
    </dgm:pt>
    <dgm:pt modelId="{1583F345-F9C3-4CDD-91D1-9966C35FA188}" type="sibTrans" cxnId="{D22198DC-8AB8-4A36-9D07-7F545A7589E2}">
      <dgm:prSet/>
      <dgm:spPr/>
      <dgm:t>
        <a:bodyPr/>
        <a:lstStyle/>
        <a:p>
          <a:endParaRPr lang="en-US"/>
        </a:p>
      </dgm:t>
    </dgm:pt>
    <dgm:pt modelId="{7EF0A2A3-51D4-4915-805A-A7FC06F85DEC}">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4E0EC21E-A11B-4EA0-A748-2E5CCB315EEB}" type="parTrans" cxnId="{DCA81EDD-C4C6-4B73-A38F-FB8BFB2A440C}">
      <dgm:prSet/>
      <dgm:spPr/>
      <dgm:t>
        <a:bodyPr/>
        <a:lstStyle/>
        <a:p>
          <a:endParaRPr lang="en-US"/>
        </a:p>
      </dgm:t>
    </dgm:pt>
    <dgm:pt modelId="{D183AD3C-D696-46AA-BB55-E35F82EA5B46}" type="sibTrans" cxnId="{DCA81EDD-C4C6-4B73-A38F-FB8BFB2A440C}">
      <dgm:prSet/>
      <dgm:spPr/>
      <dgm:t>
        <a:bodyPr/>
        <a:lstStyle/>
        <a:p>
          <a:endParaRPr lang="en-US"/>
        </a:p>
      </dgm:t>
    </dgm:pt>
    <dgm:pt modelId="{52EF0A0D-5AA8-4D79-9ED1-7DADD4C9D468}">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C0ABB398-244E-4A08-AF4B-A615C2481C3C}" type="parTrans" cxnId="{B07069A3-8CCC-4661-8282-EDFDD26F970C}">
      <dgm:prSet/>
      <dgm:spPr/>
      <dgm:t>
        <a:bodyPr/>
        <a:lstStyle/>
        <a:p>
          <a:endParaRPr lang="en-US"/>
        </a:p>
      </dgm:t>
    </dgm:pt>
    <dgm:pt modelId="{6AFA3884-7637-44F8-B0FC-569BA74C24AF}" type="sibTrans" cxnId="{B07069A3-8CCC-4661-8282-EDFDD26F970C}">
      <dgm:prSet/>
      <dgm:spPr/>
      <dgm:t>
        <a:bodyPr/>
        <a:lstStyle/>
        <a:p>
          <a:endParaRPr lang="en-US"/>
        </a:p>
      </dgm:t>
    </dgm:pt>
    <dgm:pt modelId="{30B2E37E-8E4B-42B4-B240-8D0F5B17DCB5}">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Copays for specialists, Non-Health Center PCPs, OBGYN, Pediatricians and prescriptions</a:t>
          </a:r>
        </a:p>
      </dgm:t>
    </dgm:pt>
    <dgm:pt modelId="{D99339C0-7238-4437-B105-2CCA9A7A669B}" type="parTrans" cxnId="{FE0C7BB9-BD2D-4143-AF9F-019BBC86A9FE}">
      <dgm:prSet/>
      <dgm:spPr/>
      <dgm:t>
        <a:bodyPr/>
        <a:lstStyle/>
        <a:p>
          <a:endParaRPr lang="en-US"/>
        </a:p>
      </dgm:t>
    </dgm:pt>
    <dgm:pt modelId="{487B7CBF-2630-4A96-91CB-8EB7CEE5C32C}" type="sibTrans" cxnId="{FE0C7BB9-BD2D-4143-AF9F-019BBC86A9FE}">
      <dgm:prSet/>
      <dgm:spPr/>
      <dgm:t>
        <a:bodyPr/>
        <a:lstStyle/>
        <a:p>
          <a:endParaRPr lang="en-US"/>
        </a:p>
      </dgm:t>
    </dgm:pt>
    <dgm:pt modelId="{FAC6A3FF-F08F-453F-83F3-C978A23ECC8F}">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Lower deductibles and out of pocket costs</a:t>
          </a:r>
        </a:p>
      </dgm:t>
    </dgm:pt>
    <dgm:pt modelId="{8341A7F4-9FA9-450F-8F74-8860BB2CB079}" type="parTrans" cxnId="{3955BC93-F583-4C5F-B739-D9779BD0F8FB}">
      <dgm:prSet/>
      <dgm:spPr/>
      <dgm:t>
        <a:bodyPr/>
        <a:lstStyle/>
        <a:p>
          <a:endParaRPr lang="en-US"/>
        </a:p>
      </dgm:t>
    </dgm:pt>
    <dgm:pt modelId="{5DBF9A0F-14E5-4221-B3AC-7848B8D9EF4A}" type="sibTrans" cxnId="{3955BC93-F583-4C5F-B739-D9779BD0F8FB}">
      <dgm:prSet/>
      <dgm:spPr/>
      <dgm:t>
        <a:bodyPr/>
        <a:lstStyle/>
        <a:p>
          <a:endParaRPr lang="en-US"/>
        </a:p>
      </dgm:t>
    </dgm:pt>
    <dgm:pt modelId="{00395038-0339-4401-9799-5B54C7F1108C}">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8B5BF879-D476-458F-A4B3-768E5D15731E}" type="parTrans" cxnId="{A71DD1C4-E80A-4E46-B18E-9A5144ABBC07}">
      <dgm:prSet/>
      <dgm:spPr/>
      <dgm:t>
        <a:bodyPr/>
        <a:lstStyle/>
        <a:p>
          <a:endParaRPr lang="en-US"/>
        </a:p>
      </dgm:t>
    </dgm:pt>
    <dgm:pt modelId="{42F723C8-AAA0-4CC5-83C8-6A0DF425A406}" type="sibTrans" cxnId="{A71DD1C4-E80A-4E46-B18E-9A5144ABBC07}">
      <dgm:prSet/>
      <dgm:spPr/>
      <dgm:t>
        <a:bodyPr/>
        <a:lstStyle/>
        <a:p>
          <a:endParaRPr lang="en-US"/>
        </a:p>
      </dgm:t>
    </dgm:pt>
    <dgm:pt modelId="{9AB49B1F-97A3-4665-B0AF-6F9ADF6F11D3}">
      <dgm:prSet phldrT="[Text]" custT="1"/>
      <dgm:spPr>
        <a:solidFill>
          <a:schemeClr val="accent6">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Health Savings Account (HSA)</a:t>
          </a:r>
        </a:p>
      </dgm:t>
    </dgm:pt>
    <dgm:pt modelId="{8C3B2B74-AAD1-466B-9F3F-94AABB5039E9}" type="sibTrans" cxnId="{3A0B83D6-1D89-4AD3-9898-FE5E39FCE5D4}">
      <dgm:prSet/>
      <dgm:spPr/>
      <dgm:t>
        <a:bodyPr/>
        <a:lstStyle/>
        <a:p>
          <a:endParaRPr lang="en-US"/>
        </a:p>
      </dgm:t>
    </dgm:pt>
    <dgm:pt modelId="{98B3B613-FE87-4128-9508-E54BB8A5A915}" type="parTrans" cxnId="{3A0B83D6-1D89-4AD3-9898-FE5E39FCE5D4}">
      <dgm:prSet/>
      <dgm:spPr/>
      <dgm:t>
        <a:bodyPr/>
        <a:lstStyle/>
        <a:p>
          <a:endParaRPr lang="en-US"/>
        </a:p>
      </dgm:t>
    </dgm:pt>
    <dgm:pt modelId="{64205676-AEFA-4156-B699-6BECA23870A3}">
      <dgm:prSet phldrT="[Text]" custT="1"/>
      <dgm:spPr>
        <a:solidFill>
          <a:schemeClr val="accent6">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High-deductible</a:t>
          </a:r>
        </a:p>
      </dgm:t>
    </dgm:pt>
    <dgm:pt modelId="{57F70ACC-9C3D-4ED9-8398-02304EAAEC23}" type="sibTrans" cxnId="{820B454C-8B45-4549-A405-770E8FBF4D15}">
      <dgm:prSet/>
      <dgm:spPr/>
      <dgm:t>
        <a:bodyPr/>
        <a:lstStyle/>
        <a:p>
          <a:endParaRPr lang="en-US"/>
        </a:p>
      </dgm:t>
    </dgm:pt>
    <dgm:pt modelId="{ADE72048-DF9C-4E97-9EEC-F59B804E1E68}" type="parTrans" cxnId="{820B454C-8B45-4549-A405-770E8FBF4D15}">
      <dgm:prSet/>
      <dgm:spPr/>
      <dgm:t>
        <a:bodyPr/>
        <a:lstStyle/>
        <a:p>
          <a:endParaRPr lang="en-US"/>
        </a:p>
      </dgm:t>
    </dgm:pt>
    <dgm:pt modelId="{E7AB7298-9C3C-4E94-9DD5-633CC5E286CD}">
      <dgm:prSet phldrT="[Text]" custT="1"/>
      <dgm:spPr>
        <a:solidFill>
          <a:schemeClr val="accent6">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Members will be able to use the health centers at a discounted rate</a:t>
          </a:r>
        </a:p>
      </dgm:t>
    </dgm:pt>
    <dgm:pt modelId="{941ED7FA-3EAB-480E-B85B-80C8CCB40F3E}" type="parTrans" cxnId="{83FE7AFA-0386-469F-8EF8-353506C5CE6D}">
      <dgm:prSet/>
      <dgm:spPr/>
      <dgm:t>
        <a:bodyPr/>
        <a:lstStyle/>
        <a:p>
          <a:endParaRPr lang="en-US"/>
        </a:p>
      </dgm:t>
    </dgm:pt>
    <dgm:pt modelId="{E8921AFB-72E9-4535-B7A1-C654EB132595}" type="sibTrans" cxnId="{83FE7AFA-0386-469F-8EF8-353506C5CE6D}">
      <dgm:prSet/>
      <dgm:spPr/>
      <dgm:t>
        <a:bodyPr/>
        <a:lstStyle/>
        <a:p>
          <a:endParaRPr lang="en-US"/>
        </a:p>
      </dgm:t>
    </dgm:pt>
    <dgm:pt modelId="{005B1AAA-CD70-4A0E-B5C2-AB4D1FE2453D}">
      <dgm:prSet phldrT="[Text]" custT="1"/>
      <dgm:spPr>
        <a:solidFill>
          <a:schemeClr val="accent3">
            <a:lumMod val="40000"/>
            <a:lumOff val="60000"/>
          </a:schemeClr>
        </a:solidFill>
        <a:ln>
          <a:solidFill>
            <a:schemeClr val="accent5">
              <a:lumMod val="50000"/>
              <a:alpha val="90000"/>
            </a:schemeClr>
          </a:solidFill>
        </a:ln>
      </dgm:spPr>
      <dgm:t>
        <a:bodyPr/>
        <a:lstStyle/>
        <a:p>
          <a:endParaRPr lang="en-US" sz="2000" dirty="0">
            <a:solidFill>
              <a:schemeClr val="accent5">
                <a:lumMod val="50000"/>
              </a:schemeClr>
            </a:solidFill>
          </a:endParaRPr>
        </a:p>
      </dgm:t>
    </dgm:pt>
    <dgm:pt modelId="{2C19E4D7-BF2C-4BC8-B180-BA11855CE0E5}" type="parTrans" cxnId="{CCD23BC1-F409-4CF8-B67D-84EED16F13CA}">
      <dgm:prSet/>
      <dgm:spPr/>
      <dgm:t>
        <a:bodyPr/>
        <a:lstStyle/>
        <a:p>
          <a:endParaRPr lang="en-US"/>
        </a:p>
      </dgm:t>
    </dgm:pt>
    <dgm:pt modelId="{2A465E0A-3602-4F77-953A-8194B4D96EC7}" type="sibTrans" cxnId="{CCD23BC1-F409-4CF8-B67D-84EED16F13CA}">
      <dgm:prSet/>
      <dgm:spPr/>
      <dgm:t>
        <a:bodyPr/>
        <a:lstStyle/>
        <a:p>
          <a:endParaRPr lang="en-US"/>
        </a:p>
      </dgm:t>
    </dgm:pt>
    <dgm:pt modelId="{654AE3EE-D66C-42B4-885B-3A7580391E93}">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Deductible &amp; Coinsurance for complex imaging, surgery</a:t>
          </a:r>
        </a:p>
      </dgm:t>
    </dgm:pt>
    <dgm:pt modelId="{925C6443-0530-4202-A146-8DA87833EA6C}" type="parTrans" cxnId="{0DB85267-5BEC-4951-AE46-521B4EB3820B}">
      <dgm:prSet/>
      <dgm:spPr/>
      <dgm:t>
        <a:bodyPr/>
        <a:lstStyle/>
        <a:p>
          <a:endParaRPr lang="en-US"/>
        </a:p>
      </dgm:t>
    </dgm:pt>
    <dgm:pt modelId="{6DB9DC60-065C-41DF-91D5-A1787D450EC0}" type="sibTrans" cxnId="{0DB85267-5BEC-4951-AE46-521B4EB3820B}">
      <dgm:prSet/>
      <dgm:spPr/>
      <dgm:t>
        <a:bodyPr/>
        <a:lstStyle/>
        <a:p>
          <a:endParaRPr lang="en-US"/>
        </a:p>
      </dgm:t>
    </dgm:pt>
    <dgm:pt modelId="{15960CAE-BCB9-4D56-A522-16394ECE559F}">
      <dgm:prSet phldrT="[Text]" custT="1"/>
      <dgm:spPr>
        <a:solidFill>
          <a:schemeClr val="accent6">
            <a:lumMod val="40000"/>
            <a:lumOff val="60000"/>
          </a:schemeClr>
        </a:solidFill>
        <a:ln>
          <a:solidFill>
            <a:schemeClr val="accent5">
              <a:lumMod val="50000"/>
              <a:alpha val="90000"/>
            </a:schemeClr>
          </a:solidFill>
        </a:ln>
      </dgm:spPr>
      <dgm:t>
        <a:bodyPr/>
        <a:lstStyle/>
        <a:p>
          <a:r>
            <a:rPr lang="en-US" sz="2000" b="1" dirty="0">
              <a:solidFill>
                <a:schemeClr val="accent5">
                  <a:lumMod val="50000"/>
                </a:schemeClr>
              </a:solidFill>
            </a:rPr>
            <a:t>ALL</a:t>
          </a:r>
          <a:r>
            <a:rPr lang="en-US" sz="2000" dirty="0">
              <a:solidFill>
                <a:schemeClr val="accent5">
                  <a:lumMod val="50000"/>
                </a:schemeClr>
              </a:solidFill>
            </a:rPr>
            <a:t> Services apply to deductible except preventive care</a:t>
          </a:r>
        </a:p>
      </dgm:t>
    </dgm:pt>
    <dgm:pt modelId="{34E5EBCF-45A8-4B23-847C-AD28E65975F6}" type="parTrans" cxnId="{B0BAE774-6970-4062-B9ED-30B08FFC9475}">
      <dgm:prSet/>
      <dgm:spPr/>
      <dgm:t>
        <a:bodyPr/>
        <a:lstStyle/>
        <a:p>
          <a:endParaRPr lang="en-US"/>
        </a:p>
      </dgm:t>
    </dgm:pt>
    <dgm:pt modelId="{76736AE7-01CB-4B69-AE4D-EC23A52812DC}" type="sibTrans" cxnId="{B0BAE774-6970-4062-B9ED-30B08FFC9475}">
      <dgm:prSet/>
      <dgm:spPr/>
      <dgm:t>
        <a:bodyPr/>
        <a:lstStyle/>
        <a:p>
          <a:endParaRPr lang="en-US"/>
        </a:p>
      </dgm:t>
    </dgm:pt>
    <dgm:pt modelId="{0C4FCB4A-30F2-4B46-BB8C-F22092A0A290}" type="pres">
      <dgm:prSet presAssocID="{9355785D-CE7F-4274-AE2F-32973EE59232}" presName="Name0" presStyleCnt="0">
        <dgm:presLayoutVars>
          <dgm:dir/>
          <dgm:resizeHandles val="exact"/>
        </dgm:presLayoutVars>
      </dgm:prSet>
      <dgm:spPr/>
    </dgm:pt>
    <dgm:pt modelId="{351C098F-0203-459D-B956-9BFBD201ABB8}" type="pres">
      <dgm:prSet presAssocID="{C21FD703-2D2B-45DB-B804-02E2D44A0BDA}" presName="node" presStyleLbl="node1" presStyleIdx="0" presStyleCnt="2" custScaleY="100000">
        <dgm:presLayoutVars>
          <dgm:bulletEnabled val="1"/>
        </dgm:presLayoutVars>
      </dgm:prSet>
      <dgm:spPr>
        <a:prstGeom prst="roundRect">
          <a:avLst/>
        </a:prstGeom>
      </dgm:spPr>
    </dgm:pt>
    <dgm:pt modelId="{DE79C150-3758-46BD-A200-71E57AF5D465}" type="pres">
      <dgm:prSet presAssocID="{07E66EF0-0C3E-4F15-B27F-8BE627EE8D27}" presName="sibTrans" presStyleCnt="0"/>
      <dgm:spPr/>
    </dgm:pt>
    <dgm:pt modelId="{F0B2BFAE-A087-48A6-B727-428EC6FC3549}" type="pres">
      <dgm:prSet presAssocID="{CEAFF6BB-4A0E-49DA-9AEF-ADD440B04C3F}" presName="node" presStyleLbl="node1" presStyleIdx="1" presStyleCnt="2" custScaleX="100992" custScaleY="100000">
        <dgm:presLayoutVars>
          <dgm:bulletEnabled val="1"/>
        </dgm:presLayoutVars>
      </dgm:prSet>
      <dgm:spPr>
        <a:prstGeom prst="roundRect">
          <a:avLst/>
        </a:prstGeom>
      </dgm:spPr>
    </dgm:pt>
  </dgm:ptLst>
  <dgm:cxnLst>
    <dgm:cxn modelId="{2F466205-492A-49AB-9DAF-8EFC1F6F6395}" type="presOf" srcId="{654AE3EE-D66C-42B4-885B-3A7580391E93}" destId="{351C098F-0203-459D-B956-9BFBD201ABB8}" srcOrd="0" destOrd="4" presId="urn:microsoft.com/office/officeart/2005/8/layout/hList6"/>
    <dgm:cxn modelId="{1B400C2B-FA26-4E3C-BC4D-B4A71B675339}" type="presOf" srcId="{30B2E37E-8E4B-42B4-B240-8D0F5B17DCB5}" destId="{351C098F-0203-459D-B956-9BFBD201ABB8}" srcOrd="0" destOrd="2" presId="urn:microsoft.com/office/officeart/2005/8/layout/hList6"/>
    <dgm:cxn modelId="{85F61430-48C2-4E74-B631-A6895ADA0A2A}" type="presOf" srcId="{9AB49B1F-97A3-4665-B0AF-6F9ADF6F11D3}" destId="{F0B2BFAE-A087-48A6-B727-428EC6FC3549}" srcOrd="0" destOrd="2" presId="urn:microsoft.com/office/officeart/2005/8/layout/hList6"/>
    <dgm:cxn modelId="{C1613C31-9C0A-4071-BC90-DD84502D45A8}" type="presOf" srcId="{15960CAE-BCB9-4D56-A522-16394ECE559F}" destId="{F0B2BFAE-A087-48A6-B727-428EC6FC3549}" srcOrd="0" destOrd="4" presId="urn:microsoft.com/office/officeart/2005/8/layout/hList6"/>
    <dgm:cxn modelId="{7261A931-C607-4EBE-A534-825F4036A00D}" type="presOf" srcId="{C21FD703-2D2B-45DB-B804-02E2D44A0BDA}" destId="{351C098F-0203-459D-B956-9BFBD201ABB8}" srcOrd="0" destOrd="0" presId="urn:microsoft.com/office/officeart/2005/8/layout/hList6"/>
    <dgm:cxn modelId="{58B55862-52F0-499B-A65E-7ED8C457BD7B}" type="presOf" srcId="{FAC6A3FF-F08F-453F-83F3-C978A23ECC8F}" destId="{351C098F-0203-459D-B956-9BFBD201ABB8}" srcOrd="0" destOrd="3" presId="urn:microsoft.com/office/officeart/2005/8/layout/hList6"/>
    <dgm:cxn modelId="{0DB85267-5BEC-4951-AE46-521B4EB3820B}" srcId="{C21FD703-2D2B-45DB-B804-02E2D44A0BDA}" destId="{654AE3EE-D66C-42B4-885B-3A7580391E93}" srcOrd="3" destOrd="0" parTransId="{925C6443-0530-4202-A146-8DA87833EA6C}" sibTransId="{6DB9DC60-065C-41DF-91D5-A1787D450EC0}"/>
    <dgm:cxn modelId="{3A5FE248-6A17-4F6A-96FD-B9DAC7186645}" type="presOf" srcId="{CEAFF6BB-4A0E-49DA-9AEF-ADD440B04C3F}" destId="{F0B2BFAE-A087-48A6-B727-428EC6FC3549}" srcOrd="0" destOrd="0" presId="urn:microsoft.com/office/officeart/2005/8/layout/hList6"/>
    <dgm:cxn modelId="{4049C349-44B9-4EEF-AC55-6FEF6BE5C5E6}" type="presOf" srcId="{12932436-1548-49D1-ACA7-0F10E356CFB1}" destId="{351C098F-0203-459D-B956-9BFBD201ABB8}" srcOrd="0" destOrd="9" presId="urn:microsoft.com/office/officeart/2005/8/layout/hList6"/>
    <dgm:cxn modelId="{FC11806A-78E4-4C9D-B909-2AB20EB5F256}" srcId="{9355785D-CE7F-4274-AE2F-32973EE59232}" destId="{C21FD703-2D2B-45DB-B804-02E2D44A0BDA}" srcOrd="0" destOrd="0" parTransId="{4004BB21-EE5C-476E-A303-E841519A08FF}" sibTransId="{07E66EF0-0C3E-4F15-B27F-8BE627EE8D27}"/>
    <dgm:cxn modelId="{820B454C-8B45-4549-A405-770E8FBF4D15}" srcId="{CEAFF6BB-4A0E-49DA-9AEF-ADD440B04C3F}" destId="{64205676-AEFA-4156-B699-6BECA23870A3}" srcOrd="0" destOrd="0" parTransId="{ADE72048-DF9C-4E97-9EEC-F59B804E1E68}" sibTransId="{57F70ACC-9C3D-4ED9-8398-02304EAAEC23}"/>
    <dgm:cxn modelId="{B0BAE774-6970-4062-B9ED-30B08FFC9475}" srcId="{CEAFF6BB-4A0E-49DA-9AEF-ADD440B04C3F}" destId="{15960CAE-BCB9-4D56-A522-16394ECE559F}" srcOrd="3" destOrd="0" parTransId="{34E5EBCF-45A8-4B23-847C-AD28E65975F6}" sibTransId="{76736AE7-01CB-4B69-AE4D-EC23A52812DC}"/>
    <dgm:cxn modelId="{84FBD657-C3CD-4B76-9E43-7B54A71396C9}" type="presOf" srcId="{005B1AAA-CD70-4A0E-B5C2-AB4D1FE2453D}" destId="{351C098F-0203-459D-B956-9BFBD201ABB8}" srcOrd="0" destOrd="5" presId="urn:microsoft.com/office/officeart/2005/8/layout/hList6"/>
    <dgm:cxn modelId="{5FA90179-1F49-49FC-A7F5-404E2D0E6C82}" type="presOf" srcId="{00395038-0339-4401-9799-5B54C7F1108C}" destId="{351C098F-0203-459D-B956-9BFBD201ABB8}" srcOrd="0" destOrd="6" presId="urn:microsoft.com/office/officeart/2005/8/layout/hList6"/>
    <dgm:cxn modelId="{B1C95F79-CAE4-452D-9549-C2875E98A063}" type="presOf" srcId="{7EF0A2A3-51D4-4915-805A-A7FC06F85DEC}" destId="{351C098F-0203-459D-B956-9BFBD201ABB8}" srcOrd="0" destOrd="8" presId="urn:microsoft.com/office/officeart/2005/8/layout/hList6"/>
    <dgm:cxn modelId="{DECD6D5A-8F1F-4645-8930-BE34AF4BE302}" srcId="{C21FD703-2D2B-45DB-B804-02E2D44A0BDA}" destId="{64496191-83CF-4A44-BE03-F621B6382B02}" srcOrd="6" destOrd="0" parTransId="{97252095-2090-4AE3-9E09-2AB5DF0A68DF}" sibTransId="{775F993E-0675-4FAE-AFB0-401D3B8E4E48}"/>
    <dgm:cxn modelId="{A9C01B83-075A-4863-AD73-86993CF3A602}" srcId="{9355785D-CE7F-4274-AE2F-32973EE59232}" destId="{CEAFF6BB-4A0E-49DA-9AEF-ADD440B04C3F}" srcOrd="1" destOrd="0" parTransId="{27E6162D-20F3-4D3E-8651-07FE740F5C2B}" sibTransId="{63E4F16A-0430-4C94-96EF-09DB80ACE31D}"/>
    <dgm:cxn modelId="{7D1EA78B-77FD-4818-8A2E-6C71F324ACFE}" srcId="{C21FD703-2D2B-45DB-B804-02E2D44A0BDA}" destId="{12932436-1548-49D1-ACA7-0F10E356CFB1}" srcOrd="8" destOrd="0" parTransId="{B8B47BED-8651-46F2-A46A-033FBB8DA7B6}" sibTransId="{B6F7E235-70E2-4EEC-83F9-DD4A1C6CEA45}"/>
    <dgm:cxn modelId="{3955BC93-F583-4C5F-B739-D9779BD0F8FB}" srcId="{C21FD703-2D2B-45DB-B804-02E2D44A0BDA}" destId="{FAC6A3FF-F08F-453F-83F3-C978A23ECC8F}" srcOrd="2" destOrd="0" parTransId="{8341A7F4-9FA9-450F-8F74-8860BB2CB079}" sibTransId="{5DBF9A0F-14E5-4221-B3AC-7848B8D9EF4A}"/>
    <dgm:cxn modelId="{35BCF49D-7BCE-4381-A29B-B4A9E10453C0}" type="presOf" srcId="{DBC397B8-0212-4253-9B4A-06E9740FC1ED}" destId="{351C098F-0203-459D-B956-9BFBD201ABB8}" srcOrd="0" destOrd="1" presId="urn:microsoft.com/office/officeart/2005/8/layout/hList6"/>
    <dgm:cxn modelId="{B07069A3-8CCC-4661-8282-EDFDD26F970C}" srcId="{C21FD703-2D2B-45DB-B804-02E2D44A0BDA}" destId="{52EF0A0D-5AA8-4D79-9ED1-7DADD4C9D468}" srcOrd="9" destOrd="0" parTransId="{C0ABB398-244E-4A08-AF4B-A615C2481C3C}" sibTransId="{6AFA3884-7637-44F8-B0FC-569BA74C24AF}"/>
    <dgm:cxn modelId="{6F7609B3-F3C7-454C-AA66-F2F0C21F4EE6}" type="presOf" srcId="{64496191-83CF-4A44-BE03-F621B6382B02}" destId="{351C098F-0203-459D-B956-9BFBD201ABB8}" srcOrd="0" destOrd="7" presId="urn:microsoft.com/office/officeart/2005/8/layout/hList6"/>
    <dgm:cxn modelId="{ED7BA1B5-E033-4DCA-B993-9768F4FA7E41}" type="presOf" srcId="{9355785D-CE7F-4274-AE2F-32973EE59232}" destId="{0C4FCB4A-30F2-4B46-BB8C-F22092A0A290}" srcOrd="0" destOrd="0" presId="urn:microsoft.com/office/officeart/2005/8/layout/hList6"/>
    <dgm:cxn modelId="{FE0C7BB9-BD2D-4143-AF9F-019BBC86A9FE}" srcId="{C21FD703-2D2B-45DB-B804-02E2D44A0BDA}" destId="{30B2E37E-8E4B-42B4-B240-8D0F5B17DCB5}" srcOrd="1" destOrd="0" parTransId="{D99339C0-7238-4437-B105-2CCA9A7A669B}" sibTransId="{487B7CBF-2630-4A96-91CB-8EB7CEE5C32C}"/>
    <dgm:cxn modelId="{CCD23BC1-F409-4CF8-B67D-84EED16F13CA}" srcId="{C21FD703-2D2B-45DB-B804-02E2D44A0BDA}" destId="{005B1AAA-CD70-4A0E-B5C2-AB4D1FE2453D}" srcOrd="4" destOrd="0" parTransId="{2C19E4D7-BF2C-4BC8-B180-BA11855CE0E5}" sibTransId="{2A465E0A-3602-4F77-953A-8194B4D96EC7}"/>
    <dgm:cxn modelId="{A71DD1C4-E80A-4E46-B18E-9A5144ABBC07}" srcId="{C21FD703-2D2B-45DB-B804-02E2D44A0BDA}" destId="{00395038-0339-4401-9799-5B54C7F1108C}" srcOrd="5" destOrd="0" parTransId="{8B5BF879-D476-458F-A4B3-768E5D15731E}" sibTransId="{42F723C8-AAA0-4CC5-83C8-6A0DF425A406}"/>
    <dgm:cxn modelId="{852096CE-8F77-4D98-BBA2-35F77F781014}" type="presOf" srcId="{64205676-AEFA-4156-B699-6BECA23870A3}" destId="{F0B2BFAE-A087-48A6-B727-428EC6FC3549}" srcOrd="0" destOrd="1" presId="urn:microsoft.com/office/officeart/2005/8/layout/hList6"/>
    <dgm:cxn modelId="{4BB0E6D4-3746-4533-852A-361EE3CBDEF8}" type="presOf" srcId="{E7AB7298-9C3C-4E94-9DD5-633CC5E286CD}" destId="{F0B2BFAE-A087-48A6-B727-428EC6FC3549}" srcOrd="0" destOrd="3" presId="urn:microsoft.com/office/officeart/2005/8/layout/hList6"/>
    <dgm:cxn modelId="{3A0B83D6-1D89-4AD3-9898-FE5E39FCE5D4}" srcId="{CEAFF6BB-4A0E-49DA-9AEF-ADD440B04C3F}" destId="{9AB49B1F-97A3-4665-B0AF-6F9ADF6F11D3}" srcOrd="1" destOrd="0" parTransId="{98B3B613-FE87-4128-9508-E54BB8A5A915}" sibTransId="{8C3B2B74-AAD1-466B-9F3F-94AABB5039E9}"/>
    <dgm:cxn modelId="{D22198DC-8AB8-4A36-9D07-7F545A7589E2}" srcId="{C21FD703-2D2B-45DB-B804-02E2D44A0BDA}" destId="{DBC397B8-0212-4253-9B4A-06E9740FC1ED}" srcOrd="0" destOrd="0" parTransId="{0628F59D-B66F-4369-AA65-2C1F36AB0BB2}" sibTransId="{1583F345-F9C3-4CDD-91D1-9966C35FA188}"/>
    <dgm:cxn modelId="{DCA81EDD-C4C6-4B73-A38F-FB8BFB2A440C}" srcId="{C21FD703-2D2B-45DB-B804-02E2D44A0BDA}" destId="{7EF0A2A3-51D4-4915-805A-A7FC06F85DEC}" srcOrd="7" destOrd="0" parTransId="{4E0EC21E-A11B-4EA0-A748-2E5CCB315EEB}" sibTransId="{D183AD3C-D696-46AA-BB55-E35F82EA5B46}"/>
    <dgm:cxn modelId="{8E5C3DE0-4069-40B1-B902-353866246D82}" type="presOf" srcId="{52EF0A0D-5AA8-4D79-9ED1-7DADD4C9D468}" destId="{351C098F-0203-459D-B956-9BFBD201ABB8}" srcOrd="0" destOrd="10" presId="urn:microsoft.com/office/officeart/2005/8/layout/hList6"/>
    <dgm:cxn modelId="{83FE7AFA-0386-469F-8EF8-353506C5CE6D}" srcId="{CEAFF6BB-4A0E-49DA-9AEF-ADD440B04C3F}" destId="{E7AB7298-9C3C-4E94-9DD5-633CC5E286CD}" srcOrd="2" destOrd="0" parTransId="{941ED7FA-3EAB-480E-B85B-80C8CCB40F3E}" sibTransId="{E8921AFB-72E9-4535-B7A1-C654EB132595}"/>
    <dgm:cxn modelId="{AD43252C-32BE-42E3-9191-68BBFA8101DC}" type="presParOf" srcId="{0C4FCB4A-30F2-4B46-BB8C-F22092A0A290}" destId="{351C098F-0203-459D-B956-9BFBD201ABB8}" srcOrd="0" destOrd="0" presId="urn:microsoft.com/office/officeart/2005/8/layout/hList6"/>
    <dgm:cxn modelId="{46048AF4-4A55-40B7-B767-44C13848CA41}" type="presParOf" srcId="{0C4FCB4A-30F2-4B46-BB8C-F22092A0A290}" destId="{DE79C150-3758-46BD-A200-71E57AF5D465}" srcOrd="1" destOrd="0" presId="urn:microsoft.com/office/officeart/2005/8/layout/hList6"/>
    <dgm:cxn modelId="{808777D6-C9AA-4D98-BF4F-108BF07F4F75}" type="presParOf" srcId="{0C4FCB4A-30F2-4B46-BB8C-F22092A0A290}" destId="{F0B2BFAE-A087-48A6-B727-428EC6FC3549}"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EB3D64-D320-4695-BB58-47F20B4D4D92}"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D67CC9D6-CBEB-4260-9D3E-E94F75770FD5}">
      <dgm:prSet phldrT="[Text]" custT="1"/>
      <dgm:spPr/>
      <dgm:t>
        <a:bodyPr/>
        <a:lstStyle/>
        <a:p>
          <a:r>
            <a:rPr lang="en-US" sz="2400" dirty="0"/>
            <a:t>Physicians Network </a:t>
          </a:r>
        </a:p>
      </dgm:t>
    </dgm:pt>
    <dgm:pt modelId="{0ABB6E70-80FE-4524-8353-BE751F6EC364}" type="parTrans" cxnId="{16EC6680-F8E6-400C-8CD8-3285D6663A56}">
      <dgm:prSet/>
      <dgm:spPr/>
      <dgm:t>
        <a:bodyPr/>
        <a:lstStyle/>
        <a:p>
          <a:endParaRPr lang="en-US"/>
        </a:p>
      </dgm:t>
    </dgm:pt>
    <dgm:pt modelId="{55273C4B-51DA-48B3-9E87-82771692FC31}" type="sibTrans" cxnId="{16EC6680-F8E6-400C-8CD8-3285D6663A56}">
      <dgm:prSet/>
      <dgm:spPr/>
      <dgm:t>
        <a:bodyPr/>
        <a:lstStyle/>
        <a:p>
          <a:endParaRPr lang="en-US"/>
        </a:p>
      </dgm:t>
    </dgm:pt>
    <dgm:pt modelId="{8AA25250-F560-4005-A508-3BD7A7A87569}">
      <dgm:prSet phldrT="[Text]" custT="1"/>
      <dgm:spPr/>
      <dgm:t>
        <a:bodyPr/>
        <a:lstStyle/>
        <a:p>
          <a:r>
            <a:rPr lang="en-US" sz="2200" dirty="0"/>
            <a:t>Full access to Blue Choice PPO</a:t>
          </a:r>
        </a:p>
      </dgm:t>
    </dgm:pt>
    <dgm:pt modelId="{9EFF8208-782F-4DA6-9EB1-F94DF3084C35}" type="parTrans" cxnId="{82E08105-A227-4583-8316-CEFBDA79DE56}">
      <dgm:prSet/>
      <dgm:spPr/>
      <dgm:t>
        <a:bodyPr/>
        <a:lstStyle/>
        <a:p>
          <a:endParaRPr lang="en-US"/>
        </a:p>
      </dgm:t>
    </dgm:pt>
    <dgm:pt modelId="{8E3AE8C7-C63B-42DE-8819-787AE0DD8F09}" type="sibTrans" cxnId="{82E08105-A227-4583-8316-CEFBDA79DE56}">
      <dgm:prSet/>
      <dgm:spPr/>
      <dgm:t>
        <a:bodyPr/>
        <a:lstStyle/>
        <a:p>
          <a:endParaRPr lang="en-US"/>
        </a:p>
      </dgm:t>
    </dgm:pt>
    <dgm:pt modelId="{A363187B-3044-4CCD-B1E8-D80329CFC46F}">
      <dgm:prSet phldrT="[Text]" custT="1"/>
      <dgm:spPr/>
      <dgm:t>
        <a:bodyPr/>
        <a:lstStyle/>
        <a:p>
          <a:r>
            <a:rPr lang="en-US" sz="2200" dirty="0"/>
            <a:t>No referrals needed for specialists</a:t>
          </a:r>
        </a:p>
      </dgm:t>
    </dgm:pt>
    <dgm:pt modelId="{74DE07AC-3CA9-4C58-9F0D-1545200E5BAC}" type="parTrans" cxnId="{8E3BC636-077C-46B1-A716-27EA273F3F9E}">
      <dgm:prSet/>
      <dgm:spPr/>
      <dgm:t>
        <a:bodyPr/>
        <a:lstStyle/>
        <a:p>
          <a:endParaRPr lang="en-US"/>
        </a:p>
      </dgm:t>
    </dgm:pt>
    <dgm:pt modelId="{0FAE40E7-B348-4686-BEF5-E7F25376358C}" type="sibTrans" cxnId="{8E3BC636-077C-46B1-A716-27EA273F3F9E}">
      <dgm:prSet/>
      <dgm:spPr/>
      <dgm:t>
        <a:bodyPr/>
        <a:lstStyle/>
        <a:p>
          <a:endParaRPr lang="en-US"/>
        </a:p>
      </dgm:t>
    </dgm:pt>
    <dgm:pt modelId="{0985444A-D68A-4623-88CE-0D94439F88BB}">
      <dgm:prSet phldrT="[Text]" custT="1"/>
      <dgm:spPr>
        <a:solidFill>
          <a:schemeClr val="accent5">
            <a:lumMod val="50000"/>
          </a:schemeClr>
        </a:solidFill>
      </dgm:spPr>
      <dgm:t>
        <a:bodyPr/>
        <a:lstStyle/>
        <a:p>
          <a:r>
            <a:rPr lang="en-US" sz="2400" dirty="0"/>
            <a:t>Co-pay/Co-insurance</a:t>
          </a:r>
        </a:p>
      </dgm:t>
    </dgm:pt>
    <dgm:pt modelId="{48EA5488-BCA8-447E-92C0-83259D1B3893}" type="parTrans" cxnId="{E8793098-205D-4455-B792-21830BCDC259}">
      <dgm:prSet/>
      <dgm:spPr/>
      <dgm:t>
        <a:bodyPr/>
        <a:lstStyle/>
        <a:p>
          <a:endParaRPr lang="en-US"/>
        </a:p>
      </dgm:t>
    </dgm:pt>
    <dgm:pt modelId="{A48621B7-797B-4BBC-82B0-9835FCFEF095}" type="sibTrans" cxnId="{E8793098-205D-4455-B792-21830BCDC259}">
      <dgm:prSet/>
      <dgm:spPr/>
      <dgm:t>
        <a:bodyPr/>
        <a:lstStyle/>
        <a:p>
          <a:endParaRPr lang="en-US"/>
        </a:p>
      </dgm:t>
    </dgm:pt>
    <dgm:pt modelId="{CE311C13-6571-44F5-AA3F-B770D2C24279}">
      <dgm:prSet phldrT="[Text]" custT="1"/>
      <dgm:spPr>
        <a:solidFill>
          <a:schemeClr val="accent5">
            <a:lumMod val="50000"/>
          </a:schemeClr>
        </a:solidFill>
      </dgm:spPr>
      <dgm:t>
        <a:bodyPr/>
        <a:lstStyle/>
        <a:p>
          <a:r>
            <a:rPr lang="en-US" sz="2000" dirty="0"/>
            <a:t>Deductible increased to </a:t>
          </a:r>
          <a:r>
            <a:rPr lang="en-US" sz="2000" b="1" dirty="0"/>
            <a:t>$3,300</a:t>
          </a:r>
          <a:r>
            <a:rPr lang="en-US" sz="2000" dirty="0"/>
            <a:t> individual/$5,400 family</a:t>
          </a:r>
        </a:p>
      </dgm:t>
    </dgm:pt>
    <dgm:pt modelId="{2F8F0563-D8C3-4993-8B99-6CA03D9CDB43}" type="parTrans" cxnId="{EB5F8AD6-0B6B-449A-B70E-3ED9CB6AE322}">
      <dgm:prSet/>
      <dgm:spPr/>
      <dgm:t>
        <a:bodyPr/>
        <a:lstStyle/>
        <a:p>
          <a:endParaRPr lang="en-US"/>
        </a:p>
      </dgm:t>
    </dgm:pt>
    <dgm:pt modelId="{AEA5CADA-B8FC-4A20-AC84-AD7B024F1146}" type="sibTrans" cxnId="{EB5F8AD6-0B6B-449A-B70E-3ED9CB6AE322}">
      <dgm:prSet/>
      <dgm:spPr/>
      <dgm:t>
        <a:bodyPr/>
        <a:lstStyle/>
        <a:p>
          <a:endParaRPr lang="en-US"/>
        </a:p>
      </dgm:t>
    </dgm:pt>
    <dgm:pt modelId="{83538B19-A31B-4391-9D16-786DC72F611A}">
      <dgm:prSet phldrT="[Text]" custT="1"/>
      <dgm:spPr>
        <a:solidFill>
          <a:schemeClr val="accent5"/>
        </a:solidFill>
      </dgm:spPr>
      <dgm:t>
        <a:bodyPr/>
        <a:lstStyle/>
        <a:p>
          <a:r>
            <a:rPr lang="en-US" sz="2400" dirty="0"/>
            <a:t>Contributions</a:t>
          </a:r>
          <a:r>
            <a:rPr lang="en-US" sz="2700" dirty="0"/>
            <a:t> </a:t>
          </a:r>
        </a:p>
      </dgm:t>
    </dgm:pt>
    <dgm:pt modelId="{D74ED192-3DF3-4707-A643-705B7210FA95}" type="parTrans" cxnId="{3B520962-2D14-45A3-955F-B2B4A55F4D7D}">
      <dgm:prSet/>
      <dgm:spPr/>
      <dgm:t>
        <a:bodyPr/>
        <a:lstStyle/>
        <a:p>
          <a:endParaRPr lang="en-US"/>
        </a:p>
      </dgm:t>
    </dgm:pt>
    <dgm:pt modelId="{D6C90C7D-62A3-4809-ABBD-5A8218D87784}" type="sibTrans" cxnId="{3B520962-2D14-45A3-955F-B2B4A55F4D7D}">
      <dgm:prSet/>
      <dgm:spPr/>
      <dgm:t>
        <a:bodyPr/>
        <a:lstStyle/>
        <a:p>
          <a:endParaRPr lang="en-US"/>
        </a:p>
      </dgm:t>
    </dgm:pt>
    <dgm:pt modelId="{CA30742C-90BD-4F94-BAB4-BAC72D8887BC}">
      <dgm:prSet phldrT="[Text]" custT="1"/>
      <dgm:spPr>
        <a:solidFill>
          <a:schemeClr val="accent5"/>
        </a:solidFill>
      </dgm:spPr>
      <dgm:t>
        <a:bodyPr/>
        <a:lstStyle/>
        <a:p>
          <a:r>
            <a:rPr lang="en-US" sz="2200" dirty="0"/>
            <a:t>City contributes $610/$1,000</a:t>
          </a:r>
        </a:p>
      </dgm:t>
    </dgm:pt>
    <dgm:pt modelId="{9CE342EC-5000-4150-BB2B-F801CC2E42A4}" type="parTrans" cxnId="{C36B67D7-E87F-4ECF-914A-685FAB95A7EB}">
      <dgm:prSet/>
      <dgm:spPr/>
      <dgm:t>
        <a:bodyPr/>
        <a:lstStyle/>
        <a:p>
          <a:endParaRPr lang="en-US"/>
        </a:p>
      </dgm:t>
    </dgm:pt>
    <dgm:pt modelId="{4B5E1F32-4F38-4814-80E2-928E5852CFE8}" type="sibTrans" cxnId="{C36B67D7-E87F-4ECF-914A-685FAB95A7EB}">
      <dgm:prSet/>
      <dgm:spPr/>
      <dgm:t>
        <a:bodyPr/>
        <a:lstStyle/>
        <a:p>
          <a:endParaRPr lang="en-US"/>
        </a:p>
      </dgm:t>
    </dgm:pt>
    <dgm:pt modelId="{8EB0ECEA-DB7D-4AD9-AA54-6D22A65F0729}">
      <dgm:prSet phldrT="[Text]" custT="1"/>
      <dgm:spPr>
        <a:solidFill>
          <a:schemeClr val="accent5"/>
        </a:solidFill>
      </dgm:spPr>
      <dgm:t>
        <a:bodyPr/>
        <a:lstStyle/>
        <a:p>
          <a:r>
            <a:rPr lang="en-US" sz="2200" dirty="0"/>
            <a:t>Premiums lower than Health Center Plan</a:t>
          </a:r>
        </a:p>
      </dgm:t>
    </dgm:pt>
    <dgm:pt modelId="{D55ADD08-8C13-47C1-868B-3301A8AEAFD1}" type="parTrans" cxnId="{6FC6D8D6-A8B9-4739-9E9B-32FAA1ADE57E}">
      <dgm:prSet/>
      <dgm:spPr/>
      <dgm:t>
        <a:bodyPr/>
        <a:lstStyle/>
        <a:p>
          <a:endParaRPr lang="en-US"/>
        </a:p>
      </dgm:t>
    </dgm:pt>
    <dgm:pt modelId="{FA075BB7-9368-4C5E-BFB6-32464FEEB386}" type="sibTrans" cxnId="{6FC6D8D6-A8B9-4739-9E9B-32FAA1ADE57E}">
      <dgm:prSet/>
      <dgm:spPr/>
      <dgm:t>
        <a:bodyPr/>
        <a:lstStyle/>
        <a:p>
          <a:endParaRPr lang="en-US"/>
        </a:p>
      </dgm:t>
    </dgm:pt>
    <dgm:pt modelId="{8DDC9FAD-F860-45EF-90F2-0821C0F915A3}">
      <dgm:prSet phldrT="[Text]" custT="1"/>
      <dgm:spPr>
        <a:solidFill>
          <a:schemeClr val="accent5">
            <a:lumMod val="50000"/>
          </a:schemeClr>
        </a:solidFill>
      </dgm:spPr>
      <dgm:t>
        <a:bodyPr/>
        <a:lstStyle/>
        <a:p>
          <a:r>
            <a:rPr lang="en-US" sz="2000" dirty="0"/>
            <a:t>Pharmacy – deductible, then 20% co-insurance up to Out-of-Pocket maximum</a:t>
          </a:r>
        </a:p>
      </dgm:t>
    </dgm:pt>
    <dgm:pt modelId="{A7B8C00B-CB32-41D4-9464-F2A8A3AC715B}" type="parTrans" cxnId="{7D51B5EC-A549-4085-9C58-305B75B0529A}">
      <dgm:prSet/>
      <dgm:spPr/>
      <dgm:t>
        <a:bodyPr/>
        <a:lstStyle/>
        <a:p>
          <a:endParaRPr lang="en-US"/>
        </a:p>
      </dgm:t>
    </dgm:pt>
    <dgm:pt modelId="{12F9B3A6-B1F3-4581-AEF7-F5BB79ECCA6C}" type="sibTrans" cxnId="{7D51B5EC-A549-4085-9C58-305B75B0529A}">
      <dgm:prSet/>
      <dgm:spPr/>
      <dgm:t>
        <a:bodyPr/>
        <a:lstStyle/>
        <a:p>
          <a:endParaRPr lang="en-US"/>
        </a:p>
      </dgm:t>
    </dgm:pt>
    <dgm:pt modelId="{45163E4A-158F-4A44-97A0-734067FF276E}">
      <dgm:prSet phldrT="[Text]" custT="1"/>
      <dgm:spPr/>
      <dgm:t>
        <a:bodyPr/>
        <a:lstStyle/>
        <a:p>
          <a:r>
            <a:rPr lang="en-US" sz="2200" dirty="0"/>
            <a:t>Can still use the Health Center at a reduced cost</a:t>
          </a:r>
        </a:p>
      </dgm:t>
    </dgm:pt>
    <dgm:pt modelId="{D2FD441B-EF8C-4D95-A664-2BC0749E870B}" type="parTrans" cxnId="{DC017872-AE5C-49CA-80CD-EF4A398F979B}">
      <dgm:prSet/>
      <dgm:spPr/>
      <dgm:t>
        <a:bodyPr/>
        <a:lstStyle/>
        <a:p>
          <a:endParaRPr lang="en-US"/>
        </a:p>
      </dgm:t>
    </dgm:pt>
    <dgm:pt modelId="{147D9493-2DFB-4CC4-9CFB-A6082ACA9010}" type="sibTrans" cxnId="{DC017872-AE5C-49CA-80CD-EF4A398F979B}">
      <dgm:prSet/>
      <dgm:spPr/>
      <dgm:t>
        <a:bodyPr/>
        <a:lstStyle/>
        <a:p>
          <a:endParaRPr lang="en-US"/>
        </a:p>
      </dgm:t>
    </dgm:pt>
    <dgm:pt modelId="{E7C42FD8-77C5-4A84-ACFE-B3EADFA32851}">
      <dgm:prSet phldrT="[Text]" custT="1"/>
      <dgm:spPr>
        <a:solidFill>
          <a:schemeClr val="accent5">
            <a:lumMod val="50000"/>
          </a:schemeClr>
        </a:solidFill>
      </dgm:spPr>
      <dgm:t>
        <a:bodyPr/>
        <a:lstStyle/>
        <a:p>
          <a:r>
            <a:rPr lang="en-US" sz="2000" dirty="0"/>
            <a:t>Out of pocket maximums remains at $6,550 individual/$13,000 family</a:t>
          </a:r>
        </a:p>
      </dgm:t>
    </dgm:pt>
    <dgm:pt modelId="{28FD9CE0-743B-4458-AE30-F603BEDA4612}" type="parTrans" cxnId="{27A82E7A-917C-4414-9E07-14DF7499F577}">
      <dgm:prSet/>
      <dgm:spPr/>
      <dgm:t>
        <a:bodyPr/>
        <a:lstStyle/>
        <a:p>
          <a:endParaRPr lang="en-US"/>
        </a:p>
      </dgm:t>
    </dgm:pt>
    <dgm:pt modelId="{E1EF9B9F-7C47-4C83-A7D8-ED9AA8DEBB5F}" type="sibTrans" cxnId="{27A82E7A-917C-4414-9E07-14DF7499F577}">
      <dgm:prSet/>
      <dgm:spPr/>
      <dgm:t>
        <a:bodyPr/>
        <a:lstStyle/>
        <a:p>
          <a:endParaRPr lang="en-US"/>
        </a:p>
      </dgm:t>
    </dgm:pt>
    <dgm:pt modelId="{AFA08E4D-CC99-46AF-89AE-180D78DA85CE}" type="pres">
      <dgm:prSet presAssocID="{B0EB3D64-D320-4695-BB58-47F20B4D4D92}" presName="linear" presStyleCnt="0">
        <dgm:presLayoutVars>
          <dgm:dir/>
          <dgm:resizeHandles val="exact"/>
        </dgm:presLayoutVars>
      </dgm:prSet>
      <dgm:spPr/>
    </dgm:pt>
    <dgm:pt modelId="{1FA3D519-C17F-4060-BAD7-15137EA2B00A}" type="pres">
      <dgm:prSet presAssocID="{D67CC9D6-CBEB-4260-9D3E-E94F75770FD5}" presName="comp" presStyleCnt="0"/>
      <dgm:spPr/>
    </dgm:pt>
    <dgm:pt modelId="{A4C8456E-AEEA-4384-A245-ECB7C4ADAD8D}" type="pres">
      <dgm:prSet presAssocID="{D67CC9D6-CBEB-4260-9D3E-E94F75770FD5}" presName="box" presStyleLbl="node1" presStyleIdx="0" presStyleCnt="3" custScaleY="110523"/>
      <dgm:spPr/>
    </dgm:pt>
    <dgm:pt modelId="{40BEE99F-7CC2-4B45-B120-5AACAC1B937F}" type="pres">
      <dgm:prSet presAssocID="{D67CC9D6-CBEB-4260-9D3E-E94F75770FD5}" presName="img" presStyleLbl="fgImgPlace1" presStyleIdx="0" presStyleCnt="3"/>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4000" b="-4000"/>
          </a:stretch>
        </a:blipFill>
      </dgm:spPr>
    </dgm:pt>
    <dgm:pt modelId="{40C37107-C8D6-41A7-8FD0-EA109FC0B87D}" type="pres">
      <dgm:prSet presAssocID="{D67CC9D6-CBEB-4260-9D3E-E94F75770FD5}" presName="text" presStyleLbl="node1" presStyleIdx="0" presStyleCnt="3">
        <dgm:presLayoutVars>
          <dgm:bulletEnabled val="1"/>
        </dgm:presLayoutVars>
      </dgm:prSet>
      <dgm:spPr/>
    </dgm:pt>
    <dgm:pt modelId="{D46131AD-3937-47AE-881A-1473FB2B628D}" type="pres">
      <dgm:prSet presAssocID="{55273C4B-51DA-48B3-9E87-82771692FC31}" presName="spacer" presStyleCnt="0"/>
      <dgm:spPr/>
    </dgm:pt>
    <dgm:pt modelId="{07427A89-0512-474A-9F62-26B1BB8E4168}" type="pres">
      <dgm:prSet presAssocID="{0985444A-D68A-4623-88CE-0D94439F88BB}" presName="comp" presStyleCnt="0"/>
      <dgm:spPr/>
    </dgm:pt>
    <dgm:pt modelId="{1DF2398B-62D3-4CBD-A98A-63EBFCAB0417}" type="pres">
      <dgm:prSet presAssocID="{0985444A-D68A-4623-88CE-0D94439F88BB}" presName="box" presStyleLbl="node1" presStyleIdx="1" presStyleCnt="3" custScaleY="128582" custLinFactNeighborY="1138"/>
      <dgm:spPr/>
    </dgm:pt>
    <dgm:pt modelId="{D3187B12-4C1B-40A8-B8C1-BACC733DC598}" type="pres">
      <dgm:prSet presAssocID="{0985444A-D68A-4623-88CE-0D94439F88BB}" presName="img" presStyleLbl="fgImgPlace1" presStyleIdx="1" presStyleCnt="3"/>
      <dgm:spPr>
        <a:blipFill>
          <a:blip xmlns:r="http://schemas.openxmlformats.org/officeDocument/2006/relationships"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t="-31000" b="-31000"/>
          </a:stretch>
        </a:blipFill>
      </dgm:spPr>
    </dgm:pt>
    <dgm:pt modelId="{A4CF8088-BDC4-484C-A354-F024EC4AD0E5}" type="pres">
      <dgm:prSet presAssocID="{0985444A-D68A-4623-88CE-0D94439F88BB}" presName="text" presStyleLbl="node1" presStyleIdx="1" presStyleCnt="3">
        <dgm:presLayoutVars>
          <dgm:bulletEnabled val="1"/>
        </dgm:presLayoutVars>
      </dgm:prSet>
      <dgm:spPr/>
    </dgm:pt>
    <dgm:pt modelId="{1C83E869-A099-4978-ACB7-093104702D41}" type="pres">
      <dgm:prSet presAssocID="{A48621B7-797B-4BBC-82B0-9835FCFEF095}" presName="spacer" presStyleCnt="0"/>
      <dgm:spPr/>
    </dgm:pt>
    <dgm:pt modelId="{73AD532A-33AD-4240-B3B5-826FD17ADC71}" type="pres">
      <dgm:prSet presAssocID="{83538B19-A31B-4391-9D16-786DC72F611A}" presName="comp" presStyleCnt="0"/>
      <dgm:spPr/>
    </dgm:pt>
    <dgm:pt modelId="{CC86B5A7-569A-4892-B4F3-1300C4EA5D04}" type="pres">
      <dgm:prSet presAssocID="{83538B19-A31B-4391-9D16-786DC72F611A}" presName="box" presStyleLbl="node1" presStyleIdx="2" presStyleCnt="3" custScaleY="92975"/>
      <dgm:spPr/>
    </dgm:pt>
    <dgm:pt modelId="{77442109-6A09-46DA-9865-ACE531895550}" type="pres">
      <dgm:prSet presAssocID="{83538B19-A31B-4391-9D16-786DC72F611A}" presName="img" presStyleLbl="fgImgPlace1" presStyleIdx="2" presStyleCnt="3"/>
      <dgm:spPr>
        <a:blipFill>
          <a:blip xmlns:r="http://schemas.openxmlformats.org/officeDocument/2006/relationships"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t="-7000" b="-7000"/>
          </a:stretch>
        </a:blipFill>
      </dgm:spPr>
    </dgm:pt>
    <dgm:pt modelId="{BB87E746-8B1B-46A4-ABDA-9A4A14471A67}" type="pres">
      <dgm:prSet presAssocID="{83538B19-A31B-4391-9D16-786DC72F611A}" presName="text" presStyleLbl="node1" presStyleIdx="2" presStyleCnt="3">
        <dgm:presLayoutVars>
          <dgm:bulletEnabled val="1"/>
        </dgm:presLayoutVars>
      </dgm:prSet>
      <dgm:spPr/>
    </dgm:pt>
  </dgm:ptLst>
  <dgm:cxnLst>
    <dgm:cxn modelId="{82E08105-A227-4583-8316-CEFBDA79DE56}" srcId="{D67CC9D6-CBEB-4260-9D3E-E94F75770FD5}" destId="{8AA25250-F560-4005-A508-3BD7A7A87569}" srcOrd="0" destOrd="0" parTransId="{9EFF8208-782F-4DA6-9EB1-F94DF3084C35}" sibTransId="{8E3AE8C7-C63B-42DE-8819-787AE0DD8F09}"/>
    <dgm:cxn modelId="{B45BA90D-2737-4DBE-9249-3FF721BD0FAE}" type="presOf" srcId="{E7C42FD8-77C5-4A84-ACFE-B3EADFA32851}" destId="{A4CF8088-BDC4-484C-A354-F024EC4AD0E5}" srcOrd="1" destOrd="2" presId="urn:microsoft.com/office/officeart/2005/8/layout/vList4"/>
    <dgm:cxn modelId="{896A180E-9808-4EA7-9FD5-50F7C80383B4}" type="presOf" srcId="{CE311C13-6571-44F5-AA3F-B770D2C24279}" destId="{1DF2398B-62D3-4CBD-A98A-63EBFCAB0417}" srcOrd="0" destOrd="1" presId="urn:microsoft.com/office/officeart/2005/8/layout/vList4"/>
    <dgm:cxn modelId="{8856E510-C6CE-4E8B-AD02-9DF8BE83ED5A}" type="presOf" srcId="{8AA25250-F560-4005-A508-3BD7A7A87569}" destId="{40C37107-C8D6-41A7-8FD0-EA109FC0B87D}" srcOrd="1" destOrd="1" presId="urn:microsoft.com/office/officeart/2005/8/layout/vList4"/>
    <dgm:cxn modelId="{9C13461B-EB5E-45E6-BB69-F855046605B3}" type="presOf" srcId="{45163E4A-158F-4A44-97A0-734067FF276E}" destId="{A4C8456E-AEEA-4384-A245-ECB7C4ADAD8D}" srcOrd="0" destOrd="3" presId="urn:microsoft.com/office/officeart/2005/8/layout/vList4"/>
    <dgm:cxn modelId="{974EDB24-8130-43C9-AF47-7FD9D15DBCDE}" type="presOf" srcId="{D67CC9D6-CBEB-4260-9D3E-E94F75770FD5}" destId="{A4C8456E-AEEA-4384-A245-ECB7C4ADAD8D}" srcOrd="0" destOrd="0" presId="urn:microsoft.com/office/officeart/2005/8/layout/vList4"/>
    <dgm:cxn modelId="{BE5D982C-878F-4A47-B97A-94B50FF0BCD7}" type="presOf" srcId="{0985444A-D68A-4623-88CE-0D94439F88BB}" destId="{A4CF8088-BDC4-484C-A354-F024EC4AD0E5}" srcOrd="1" destOrd="0" presId="urn:microsoft.com/office/officeart/2005/8/layout/vList4"/>
    <dgm:cxn modelId="{9155E731-F187-41FB-99D5-89F39C5CC6ED}" type="presOf" srcId="{8EB0ECEA-DB7D-4AD9-AA54-6D22A65F0729}" destId="{BB87E746-8B1B-46A4-ABDA-9A4A14471A67}" srcOrd="1" destOrd="2" presId="urn:microsoft.com/office/officeart/2005/8/layout/vList4"/>
    <dgm:cxn modelId="{8E3BC636-077C-46B1-A716-27EA273F3F9E}" srcId="{D67CC9D6-CBEB-4260-9D3E-E94F75770FD5}" destId="{A363187B-3044-4CCD-B1E8-D80329CFC46F}" srcOrd="1" destOrd="0" parTransId="{74DE07AC-3CA9-4C58-9F0D-1545200E5BAC}" sibTransId="{0FAE40E7-B348-4686-BEF5-E7F25376358C}"/>
    <dgm:cxn modelId="{FB62723D-5C6A-46C9-A527-7CDD562FC738}" type="presOf" srcId="{8AA25250-F560-4005-A508-3BD7A7A87569}" destId="{A4C8456E-AEEA-4384-A245-ECB7C4ADAD8D}" srcOrd="0" destOrd="1" presId="urn:microsoft.com/office/officeart/2005/8/layout/vList4"/>
    <dgm:cxn modelId="{3B520962-2D14-45A3-955F-B2B4A55F4D7D}" srcId="{B0EB3D64-D320-4695-BB58-47F20B4D4D92}" destId="{83538B19-A31B-4391-9D16-786DC72F611A}" srcOrd="2" destOrd="0" parTransId="{D74ED192-3DF3-4707-A643-705B7210FA95}" sibTransId="{D6C90C7D-62A3-4809-ABBD-5A8218D87784}"/>
    <dgm:cxn modelId="{DC017872-AE5C-49CA-80CD-EF4A398F979B}" srcId="{D67CC9D6-CBEB-4260-9D3E-E94F75770FD5}" destId="{45163E4A-158F-4A44-97A0-734067FF276E}" srcOrd="2" destOrd="0" parTransId="{D2FD441B-EF8C-4D95-A664-2BC0749E870B}" sibTransId="{147D9493-2DFB-4CC4-9CFB-A6082ACA9010}"/>
    <dgm:cxn modelId="{27A82E7A-917C-4414-9E07-14DF7499F577}" srcId="{0985444A-D68A-4623-88CE-0D94439F88BB}" destId="{E7C42FD8-77C5-4A84-ACFE-B3EADFA32851}" srcOrd="1" destOrd="0" parTransId="{28FD9CE0-743B-4458-AE30-F603BEDA4612}" sibTransId="{E1EF9B9F-7C47-4C83-A7D8-ED9AA8DEBB5F}"/>
    <dgm:cxn modelId="{16EC6680-F8E6-400C-8CD8-3285D6663A56}" srcId="{B0EB3D64-D320-4695-BB58-47F20B4D4D92}" destId="{D67CC9D6-CBEB-4260-9D3E-E94F75770FD5}" srcOrd="0" destOrd="0" parTransId="{0ABB6E70-80FE-4524-8353-BE751F6EC364}" sibTransId="{55273C4B-51DA-48B3-9E87-82771692FC31}"/>
    <dgm:cxn modelId="{148EFE96-08D0-4DAF-B078-2F6831DA60A6}" type="presOf" srcId="{E7C42FD8-77C5-4A84-ACFE-B3EADFA32851}" destId="{1DF2398B-62D3-4CBD-A98A-63EBFCAB0417}" srcOrd="0" destOrd="2" presId="urn:microsoft.com/office/officeart/2005/8/layout/vList4"/>
    <dgm:cxn modelId="{CB634797-B68A-4891-A8FE-6DB9EB33B5C4}" type="presOf" srcId="{B0EB3D64-D320-4695-BB58-47F20B4D4D92}" destId="{AFA08E4D-CC99-46AF-89AE-180D78DA85CE}" srcOrd="0" destOrd="0" presId="urn:microsoft.com/office/officeart/2005/8/layout/vList4"/>
    <dgm:cxn modelId="{E8793098-205D-4455-B792-21830BCDC259}" srcId="{B0EB3D64-D320-4695-BB58-47F20B4D4D92}" destId="{0985444A-D68A-4623-88CE-0D94439F88BB}" srcOrd="1" destOrd="0" parTransId="{48EA5488-BCA8-447E-92C0-83259D1B3893}" sibTransId="{A48621B7-797B-4BBC-82B0-9835FCFEF095}"/>
    <dgm:cxn modelId="{A907D19C-3C21-4C45-ADEC-17339FA31229}" type="presOf" srcId="{A363187B-3044-4CCD-B1E8-D80329CFC46F}" destId="{A4C8456E-AEEA-4384-A245-ECB7C4ADAD8D}" srcOrd="0" destOrd="2" presId="urn:microsoft.com/office/officeart/2005/8/layout/vList4"/>
    <dgm:cxn modelId="{86F78DA8-55F8-4585-9595-BA7A541CA063}" type="presOf" srcId="{83538B19-A31B-4391-9D16-786DC72F611A}" destId="{CC86B5A7-569A-4892-B4F3-1300C4EA5D04}" srcOrd="0" destOrd="0" presId="urn:microsoft.com/office/officeart/2005/8/layout/vList4"/>
    <dgm:cxn modelId="{9FD8FCAC-17C2-48A3-8FDA-89A040FCAD5C}" type="presOf" srcId="{CA30742C-90BD-4F94-BAB4-BAC72D8887BC}" destId="{CC86B5A7-569A-4892-B4F3-1300C4EA5D04}" srcOrd="0" destOrd="1" presId="urn:microsoft.com/office/officeart/2005/8/layout/vList4"/>
    <dgm:cxn modelId="{6C0107BF-14F7-46DD-A506-92AFC5D12728}" type="presOf" srcId="{45163E4A-158F-4A44-97A0-734067FF276E}" destId="{40C37107-C8D6-41A7-8FD0-EA109FC0B87D}" srcOrd="1" destOrd="3" presId="urn:microsoft.com/office/officeart/2005/8/layout/vList4"/>
    <dgm:cxn modelId="{9E4F7CC5-08E2-4AE9-82FB-9F1E95142D0E}" type="presOf" srcId="{A363187B-3044-4CCD-B1E8-D80329CFC46F}" destId="{40C37107-C8D6-41A7-8FD0-EA109FC0B87D}" srcOrd="1" destOrd="2" presId="urn:microsoft.com/office/officeart/2005/8/layout/vList4"/>
    <dgm:cxn modelId="{6B2FEBC9-246E-4368-A74E-A75C7CB7272F}" type="presOf" srcId="{D67CC9D6-CBEB-4260-9D3E-E94F75770FD5}" destId="{40C37107-C8D6-41A7-8FD0-EA109FC0B87D}" srcOrd="1" destOrd="0" presId="urn:microsoft.com/office/officeart/2005/8/layout/vList4"/>
    <dgm:cxn modelId="{D9DBA7D1-BEA6-4DBE-98E8-6EEA43203FB3}" type="presOf" srcId="{83538B19-A31B-4391-9D16-786DC72F611A}" destId="{BB87E746-8B1B-46A4-ABDA-9A4A14471A67}" srcOrd="1" destOrd="0" presId="urn:microsoft.com/office/officeart/2005/8/layout/vList4"/>
    <dgm:cxn modelId="{EB5F8AD6-0B6B-449A-B70E-3ED9CB6AE322}" srcId="{0985444A-D68A-4623-88CE-0D94439F88BB}" destId="{CE311C13-6571-44F5-AA3F-B770D2C24279}" srcOrd="0" destOrd="0" parTransId="{2F8F0563-D8C3-4993-8B99-6CA03D9CDB43}" sibTransId="{AEA5CADA-B8FC-4A20-AC84-AD7B024F1146}"/>
    <dgm:cxn modelId="{6FC6D8D6-A8B9-4739-9E9B-32FAA1ADE57E}" srcId="{83538B19-A31B-4391-9D16-786DC72F611A}" destId="{8EB0ECEA-DB7D-4AD9-AA54-6D22A65F0729}" srcOrd="1" destOrd="0" parTransId="{D55ADD08-8C13-47C1-868B-3301A8AEAFD1}" sibTransId="{FA075BB7-9368-4C5E-BFB6-32464FEEB386}"/>
    <dgm:cxn modelId="{C36B67D7-E87F-4ECF-914A-685FAB95A7EB}" srcId="{83538B19-A31B-4391-9D16-786DC72F611A}" destId="{CA30742C-90BD-4F94-BAB4-BAC72D8887BC}" srcOrd="0" destOrd="0" parTransId="{9CE342EC-5000-4150-BB2B-F801CC2E42A4}" sibTransId="{4B5E1F32-4F38-4814-80E2-928E5852CFE8}"/>
    <dgm:cxn modelId="{D2D3ADE9-745D-48D4-B304-A22B5E05CB37}" type="presOf" srcId="{CE311C13-6571-44F5-AA3F-B770D2C24279}" destId="{A4CF8088-BDC4-484C-A354-F024EC4AD0E5}" srcOrd="1" destOrd="1" presId="urn:microsoft.com/office/officeart/2005/8/layout/vList4"/>
    <dgm:cxn modelId="{7D51B5EC-A549-4085-9C58-305B75B0529A}" srcId="{0985444A-D68A-4623-88CE-0D94439F88BB}" destId="{8DDC9FAD-F860-45EF-90F2-0821C0F915A3}" srcOrd="2" destOrd="0" parTransId="{A7B8C00B-CB32-41D4-9464-F2A8A3AC715B}" sibTransId="{12F9B3A6-B1F3-4581-AEF7-F5BB79ECCA6C}"/>
    <dgm:cxn modelId="{623FD9EE-3176-4961-8640-3AC58C14B4E7}" type="presOf" srcId="{8DDC9FAD-F860-45EF-90F2-0821C0F915A3}" destId="{A4CF8088-BDC4-484C-A354-F024EC4AD0E5}" srcOrd="1" destOrd="3" presId="urn:microsoft.com/office/officeart/2005/8/layout/vList4"/>
    <dgm:cxn modelId="{BDEA8EF2-A804-47F3-9909-5F4124442390}" type="presOf" srcId="{0985444A-D68A-4623-88CE-0D94439F88BB}" destId="{1DF2398B-62D3-4CBD-A98A-63EBFCAB0417}" srcOrd="0" destOrd="0" presId="urn:microsoft.com/office/officeart/2005/8/layout/vList4"/>
    <dgm:cxn modelId="{A4C7BFF5-758D-4FAD-92B9-783D4D295021}" type="presOf" srcId="{8DDC9FAD-F860-45EF-90F2-0821C0F915A3}" destId="{1DF2398B-62D3-4CBD-A98A-63EBFCAB0417}" srcOrd="0" destOrd="3" presId="urn:microsoft.com/office/officeart/2005/8/layout/vList4"/>
    <dgm:cxn modelId="{B2AB5FFC-E9D5-4296-80F6-C7B4E438F5AB}" type="presOf" srcId="{8EB0ECEA-DB7D-4AD9-AA54-6D22A65F0729}" destId="{CC86B5A7-569A-4892-B4F3-1300C4EA5D04}" srcOrd="0" destOrd="2" presId="urn:microsoft.com/office/officeart/2005/8/layout/vList4"/>
    <dgm:cxn modelId="{7126F0FE-A1A1-4FC4-B973-04E90F28DE1A}" type="presOf" srcId="{CA30742C-90BD-4F94-BAB4-BAC72D8887BC}" destId="{BB87E746-8B1B-46A4-ABDA-9A4A14471A67}" srcOrd="1" destOrd="1" presId="urn:microsoft.com/office/officeart/2005/8/layout/vList4"/>
    <dgm:cxn modelId="{F42832B4-518C-4950-899E-362A25CCAADE}" type="presParOf" srcId="{AFA08E4D-CC99-46AF-89AE-180D78DA85CE}" destId="{1FA3D519-C17F-4060-BAD7-15137EA2B00A}" srcOrd="0" destOrd="0" presId="urn:microsoft.com/office/officeart/2005/8/layout/vList4"/>
    <dgm:cxn modelId="{4D0253F1-8C39-46A5-9835-2AD7ECA5D449}" type="presParOf" srcId="{1FA3D519-C17F-4060-BAD7-15137EA2B00A}" destId="{A4C8456E-AEEA-4384-A245-ECB7C4ADAD8D}" srcOrd="0" destOrd="0" presId="urn:microsoft.com/office/officeart/2005/8/layout/vList4"/>
    <dgm:cxn modelId="{05A7A27F-7A96-426B-B724-51E4DBF8207C}" type="presParOf" srcId="{1FA3D519-C17F-4060-BAD7-15137EA2B00A}" destId="{40BEE99F-7CC2-4B45-B120-5AACAC1B937F}" srcOrd="1" destOrd="0" presId="urn:microsoft.com/office/officeart/2005/8/layout/vList4"/>
    <dgm:cxn modelId="{8CC22E15-5B78-435F-903E-32AF6B0DA605}" type="presParOf" srcId="{1FA3D519-C17F-4060-BAD7-15137EA2B00A}" destId="{40C37107-C8D6-41A7-8FD0-EA109FC0B87D}" srcOrd="2" destOrd="0" presId="urn:microsoft.com/office/officeart/2005/8/layout/vList4"/>
    <dgm:cxn modelId="{C0C1776C-EF89-4ECF-A6C4-BA1A4BC2EB05}" type="presParOf" srcId="{AFA08E4D-CC99-46AF-89AE-180D78DA85CE}" destId="{D46131AD-3937-47AE-881A-1473FB2B628D}" srcOrd="1" destOrd="0" presId="urn:microsoft.com/office/officeart/2005/8/layout/vList4"/>
    <dgm:cxn modelId="{48AE0046-75FB-46AB-98CD-5545B91F7941}" type="presParOf" srcId="{AFA08E4D-CC99-46AF-89AE-180D78DA85CE}" destId="{07427A89-0512-474A-9F62-26B1BB8E4168}" srcOrd="2" destOrd="0" presId="urn:microsoft.com/office/officeart/2005/8/layout/vList4"/>
    <dgm:cxn modelId="{38BB84FD-9857-442F-842E-7AEE7B1866DD}" type="presParOf" srcId="{07427A89-0512-474A-9F62-26B1BB8E4168}" destId="{1DF2398B-62D3-4CBD-A98A-63EBFCAB0417}" srcOrd="0" destOrd="0" presId="urn:microsoft.com/office/officeart/2005/8/layout/vList4"/>
    <dgm:cxn modelId="{FF425CD0-F90F-457A-A2BA-3542D8F4D636}" type="presParOf" srcId="{07427A89-0512-474A-9F62-26B1BB8E4168}" destId="{D3187B12-4C1B-40A8-B8C1-BACC733DC598}" srcOrd="1" destOrd="0" presId="urn:microsoft.com/office/officeart/2005/8/layout/vList4"/>
    <dgm:cxn modelId="{2638D511-9660-4121-A583-C4A640166C82}" type="presParOf" srcId="{07427A89-0512-474A-9F62-26B1BB8E4168}" destId="{A4CF8088-BDC4-484C-A354-F024EC4AD0E5}" srcOrd="2" destOrd="0" presId="urn:microsoft.com/office/officeart/2005/8/layout/vList4"/>
    <dgm:cxn modelId="{59ADD4BE-1F76-4D69-A9FE-3BEF546D7091}" type="presParOf" srcId="{AFA08E4D-CC99-46AF-89AE-180D78DA85CE}" destId="{1C83E869-A099-4978-ACB7-093104702D41}" srcOrd="3" destOrd="0" presId="urn:microsoft.com/office/officeart/2005/8/layout/vList4"/>
    <dgm:cxn modelId="{4587F6BB-A2F6-47F1-9BBB-7AEC0B2B6AB2}" type="presParOf" srcId="{AFA08E4D-CC99-46AF-89AE-180D78DA85CE}" destId="{73AD532A-33AD-4240-B3B5-826FD17ADC71}" srcOrd="4" destOrd="0" presId="urn:microsoft.com/office/officeart/2005/8/layout/vList4"/>
    <dgm:cxn modelId="{3691B6F4-822A-406F-A8A6-36813773345A}" type="presParOf" srcId="{73AD532A-33AD-4240-B3B5-826FD17ADC71}" destId="{CC86B5A7-569A-4892-B4F3-1300C4EA5D04}" srcOrd="0" destOrd="0" presId="urn:microsoft.com/office/officeart/2005/8/layout/vList4"/>
    <dgm:cxn modelId="{D7359FA7-9D7B-48C3-8DDF-40A5469F62ED}" type="presParOf" srcId="{73AD532A-33AD-4240-B3B5-826FD17ADC71}" destId="{77442109-6A09-46DA-9865-ACE531895550}" srcOrd="1" destOrd="0" presId="urn:microsoft.com/office/officeart/2005/8/layout/vList4"/>
    <dgm:cxn modelId="{ABC6AEBB-8FD5-4949-966E-AEC34082EC3C}" type="presParOf" srcId="{73AD532A-33AD-4240-B3B5-826FD17ADC71}" destId="{BB87E746-8B1B-46A4-ABDA-9A4A14471A6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AF2D64-4D41-4711-B495-1032EF48411E}"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7471B228-C978-47B5-AF20-4925D270AA72}">
      <dgm:prSet phldrT="[Text]" custT="1"/>
      <dgm:spPr/>
      <dgm:t>
        <a:bodyPr/>
        <a:lstStyle/>
        <a:p>
          <a:r>
            <a:rPr lang="en-US" sz="3200" dirty="0">
              <a:solidFill>
                <a:schemeClr val="tx1"/>
              </a:solidFill>
            </a:rPr>
            <a:t>Health Center Plan </a:t>
          </a:r>
        </a:p>
      </dgm:t>
    </dgm:pt>
    <dgm:pt modelId="{C909A3E3-C5B0-491E-A7F6-6F8E1CD35DB6}" type="parTrans" cxnId="{CF17FF6A-AB96-4FFB-A60E-FEC3A35B8BFB}">
      <dgm:prSet/>
      <dgm:spPr/>
      <dgm:t>
        <a:bodyPr/>
        <a:lstStyle/>
        <a:p>
          <a:endParaRPr lang="en-US"/>
        </a:p>
      </dgm:t>
    </dgm:pt>
    <dgm:pt modelId="{266207F6-6532-46CD-8A9F-475277421C2E}" type="sibTrans" cxnId="{CF17FF6A-AB96-4FFB-A60E-FEC3A35B8BFB}">
      <dgm:prSet/>
      <dgm:spPr/>
      <dgm:t>
        <a:bodyPr/>
        <a:lstStyle/>
        <a:p>
          <a:endParaRPr lang="en-US"/>
        </a:p>
      </dgm:t>
    </dgm:pt>
    <dgm:pt modelId="{AC2B2010-B216-4FC8-864A-996DF850D233}">
      <dgm:prSet phldrT="[Text]"/>
      <dgm:spPr>
        <a:solidFill>
          <a:schemeClr val="accent2">
            <a:lumMod val="20000"/>
            <a:lumOff val="80000"/>
            <a:alpha val="90000"/>
          </a:schemeClr>
        </a:solidFill>
      </dgm:spPr>
      <dgm:t>
        <a:bodyPr/>
        <a:lstStyle/>
        <a:p>
          <a:pPr>
            <a:lnSpc>
              <a:spcPct val="100000"/>
            </a:lnSpc>
          </a:pPr>
          <a:r>
            <a:rPr lang="en-US" altLang="en-US" dirty="0"/>
            <a:t>$100 Deductible, then Coinsurance</a:t>
          </a:r>
          <a:endParaRPr lang="en-US" dirty="0"/>
        </a:p>
      </dgm:t>
    </dgm:pt>
    <dgm:pt modelId="{BBC8219B-DE20-428C-BDD4-D5FEE8F5A841}" type="parTrans" cxnId="{F1BCF8D9-E651-4C1C-A31D-82C6D40AC58A}">
      <dgm:prSet/>
      <dgm:spPr/>
      <dgm:t>
        <a:bodyPr/>
        <a:lstStyle/>
        <a:p>
          <a:endParaRPr lang="en-US"/>
        </a:p>
      </dgm:t>
    </dgm:pt>
    <dgm:pt modelId="{C3298FC0-8D89-4F18-82F8-0C9DF0CED709}" type="sibTrans" cxnId="{F1BCF8D9-E651-4C1C-A31D-82C6D40AC58A}">
      <dgm:prSet/>
      <dgm:spPr/>
      <dgm:t>
        <a:bodyPr/>
        <a:lstStyle/>
        <a:p>
          <a:endParaRPr lang="en-US"/>
        </a:p>
      </dgm:t>
    </dgm:pt>
    <dgm:pt modelId="{AC1C451A-478D-4F5F-8540-A46A402A6BE6}">
      <dgm:prSet phldrT="[Text]"/>
      <dgm:spPr>
        <a:solidFill>
          <a:schemeClr val="accent2">
            <a:lumMod val="20000"/>
            <a:lumOff val="80000"/>
            <a:alpha val="90000"/>
          </a:schemeClr>
        </a:solidFill>
      </dgm:spPr>
      <dgm:t>
        <a:bodyPr/>
        <a:lstStyle/>
        <a:p>
          <a:pPr>
            <a:lnSpc>
              <a:spcPct val="100000"/>
            </a:lnSpc>
          </a:pPr>
          <a:r>
            <a:rPr lang="en-US" altLang="en-US" dirty="0"/>
            <a:t>Maintenance Medications through Walgreens (retail) or</a:t>
          </a:r>
          <a:endParaRPr lang="en-US" dirty="0"/>
        </a:p>
      </dgm:t>
    </dgm:pt>
    <dgm:pt modelId="{2FE54AAB-3D5B-4856-ADAA-875B1E771911}" type="parTrans" cxnId="{CE1EC0BE-5E17-44B7-A3F0-E1BEB41F1C3F}">
      <dgm:prSet/>
      <dgm:spPr/>
      <dgm:t>
        <a:bodyPr/>
        <a:lstStyle/>
        <a:p>
          <a:endParaRPr lang="en-US"/>
        </a:p>
      </dgm:t>
    </dgm:pt>
    <dgm:pt modelId="{F7A461E3-3865-410B-BE51-A4B4EA8DDCE6}" type="sibTrans" cxnId="{CE1EC0BE-5E17-44B7-A3F0-E1BEB41F1C3F}">
      <dgm:prSet/>
      <dgm:spPr/>
      <dgm:t>
        <a:bodyPr/>
        <a:lstStyle/>
        <a:p>
          <a:endParaRPr lang="en-US"/>
        </a:p>
      </dgm:t>
    </dgm:pt>
    <dgm:pt modelId="{947FF455-D4FB-467F-AD17-C70F7D272A69}">
      <dgm:prSet phldrT="[Text]" custT="1"/>
      <dgm:spPr>
        <a:solidFill>
          <a:schemeClr val="accent5">
            <a:lumMod val="75000"/>
          </a:schemeClr>
        </a:solidFill>
      </dgm:spPr>
      <dgm:t>
        <a:bodyPr/>
        <a:lstStyle/>
        <a:p>
          <a:r>
            <a:rPr lang="en-US" sz="3200" dirty="0">
              <a:solidFill>
                <a:schemeClr val="bg1"/>
              </a:solidFill>
            </a:rPr>
            <a:t>Consumer Choice Plan </a:t>
          </a:r>
        </a:p>
      </dgm:t>
    </dgm:pt>
    <dgm:pt modelId="{641838F9-38C2-4D5D-B56C-D2BA5A4D59F8}" type="parTrans" cxnId="{D8CA6025-EC48-4860-8918-DDDE79C0BC55}">
      <dgm:prSet/>
      <dgm:spPr/>
      <dgm:t>
        <a:bodyPr/>
        <a:lstStyle/>
        <a:p>
          <a:endParaRPr lang="en-US"/>
        </a:p>
      </dgm:t>
    </dgm:pt>
    <dgm:pt modelId="{E63B7F34-A819-4FD0-91C3-A1F5A30059D3}" type="sibTrans" cxnId="{D8CA6025-EC48-4860-8918-DDDE79C0BC55}">
      <dgm:prSet/>
      <dgm:spPr/>
      <dgm:t>
        <a:bodyPr/>
        <a:lstStyle/>
        <a:p>
          <a:endParaRPr lang="en-US"/>
        </a:p>
      </dgm:t>
    </dgm:pt>
    <dgm:pt modelId="{DF52D9E5-E513-42D1-8878-74553F33B3E0}">
      <dgm:prSet phldrT="[Text]"/>
      <dgm:spPr>
        <a:solidFill>
          <a:schemeClr val="accent5">
            <a:lumMod val="40000"/>
            <a:lumOff val="60000"/>
            <a:alpha val="90000"/>
          </a:schemeClr>
        </a:solidFill>
      </dgm:spPr>
      <dgm:t>
        <a:bodyPr/>
        <a:lstStyle/>
        <a:p>
          <a:pPr>
            <a:lnSpc>
              <a:spcPct val="100000"/>
            </a:lnSpc>
          </a:pPr>
          <a:r>
            <a:rPr lang="en-US" altLang="en-US" b="1" dirty="0"/>
            <a:t>Deductible, then Coinsurance</a:t>
          </a:r>
          <a:endParaRPr lang="en-US" b="1" dirty="0"/>
        </a:p>
      </dgm:t>
    </dgm:pt>
    <dgm:pt modelId="{41E8A342-D426-4B79-8FE9-4718CEA48F34}" type="parTrans" cxnId="{870F27CA-CD8C-46FE-8A8D-64570EA80FCB}">
      <dgm:prSet/>
      <dgm:spPr/>
      <dgm:t>
        <a:bodyPr/>
        <a:lstStyle/>
        <a:p>
          <a:endParaRPr lang="en-US"/>
        </a:p>
      </dgm:t>
    </dgm:pt>
    <dgm:pt modelId="{72DEFAB8-F189-4A0C-8576-5D9FB67E1596}" type="sibTrans" cxnId="{870F27CA-CD8C-46FE-8A8D-64570EA80FCB}">
      <dgm:prSet/>
      <dgm:spPr/>
      <dgm:t>
        <a:bodyPr/>
        <a:lstStyle/>
        <a:p>
          <a:endParaRPr lang="en-US"/>
        </a:p>
      </dgm:t>
    </dgm:pt>
    <dgm:pt modelId="{CD2B5367-3FA3-4F7B-80E3-7DD273BD6983}">
      <dgm:prSet phldrT="[Text]"/>
      <dgm:spPr>
        <a:solidFill>
          <a:schemeClr val="accent5">
            <a:lumMod val="40000"/>
            <a:lumOff val="60000"/>
            <a:alpha val="90000"/>
          </a:schemeClr>
        </a:solidFill>
      </dgm:spPr>
      <dgm:t>
        <a:bodyPr/>
        <a:lstStyle/>
        <a:p>
          <a:pPr>
            <a:lnSpc>
              <a:spcPct val="100000"/>
            </a:lnSpc>
          </a:pPr>
          <a:r>
            <a:rPr lang="en-US" altLang="en-US" dirty="0"/>
            <a:t>Medications through Walgreens (retail)</a:t>
          </a:r>
          <a:endParaRPr lang="en-US" dirty="0"/>
        </a:p>
      </dgm:t>
    </dgm:pt>
    <dgm:pt modelId="{EDA9AE4F-3791-44E6-B46A-31F4954A82AE}" type="parTrans" cxnId="{0342772E-C121-409A-8D86-0117ED55A7FB}">
      <dgm:prSet/>
      <dgm:spPr/>
      <dgm:t>
        <a:bodyPr/>
        <a:lstStyle/>
        <a:p>
          <a:endParaRPr lang="en-US"/>
        </a:p>
      </dgm:t>
    </dgm:pt>
    <dgm:pt modelId="{4FBA8741-B6C6-4D2F-990F-80333F1FA902}" type="sibTrans" cxnId="{0342772E-C121-409A-8D86-0117ED55A7FB}">
      <dgm:prSet/>
      <dgm:spPr/>
      <dgm:t>
        <a:bodyPr/>
        <a:lstStyle/>
        <a:p>
          <a:endParaRPr lang="en-US"/>
        </a:p>
      </dgm:t>
    </dgm:pt>
    <dgm:pt modelId="{B50D95DB-9770-404E-A516-6BC4A9FE91E5}">
      <dgm:prSet phldrT="[Text]" custT="1"/>
      <dgm:spPr/>
      <dgm:t>
        <a:bodyPr/>
        <a:lstStyle/>
        <a:p>
          <a:r>
            <a:rPr lang="en-US" sz="3200" dirty="0">
              <a:solidFill>
                <a:schemeClr val="tx1"/>
              </a:solidFill>
            </a:rPr>
            <a:t>Mail Order</a:t>
          </a:r>
        </a:p>
      </dgm:t>
    </dgm:pt>
    <dgm:pt modelId="{CBE947AA-0E94-4193-80F2-CE76923CC0D3}" type="parTrans" cxnId="{F3298D8B-DB5C-4111-B882-CEC5BC8BAB53}">
      <dgm:prSet/>
      <dgm:spPr/>
      <dgm:t>
        <a:bodyPr/>
        <a:lstStyle/>
        <a:p>
          <a:endParaRPr lang="en-US"/>
        </a:p>
      </dgm:t>
    </dgm:pt>
    <dgm:pt modelId="{ED80ED8C-62E7-4DC4-92A5-F0D8C7C52950}" type="sibTrans" cxnId="{F3298D8B-DB5C-4111-B882-CEC5BC8BAB53}">
      <dgm:prSet/>
      <dgm:spPr/>
      <dgm:t>
        <a:bodyPr/>
        <a:lstStyle/>
        <a:p>
          <a:endParaRPr lang="en-US"/>
        </a:p>
      </dgm:t>
    </dgm:pt>
    <dgm:pt modelId="{5F8FAEE7-69F0-4E83-AD87-06E5A647B36C}">
      <dgm:prSet phldrT="[Text]"/>
      <dgm:spPr>
        <a:solidFill>
          <a:schemeClr val="accent4">
            <a:lumMod val="20000"/>
            <a:lumOff val="80000"/>
            <a:alpha val="90000"/>
          </a:schemeClr>
        </a:solidFill>
      </dgm:spPr>
      <dgm:t>
        <a:bodyPr/>
        <a:lstStyle/>
        <a:p>
          <a:pPr>
            <a:lnSpc>
              <a:spcPct val="100000"/>
            </a:lnSpc>
          </a:pPr>
          <a:r>
            <a:rPr lang="en-US" altLang="en-US" dirty="0" err="1"/>
            <a:t>OptumRx</a:t>
          </a:r>
          <a:r>
            <a:rPr lang="en-US" altLang="en-US" dirty="0"/>
            <a:t> Mail Order</a:t>
          </a:r>
          <a:endParaRPr lang="en-US" dirty="0"/>
        </a:p>
      </dgm:t>
    </dgm:pt>
    <dgm:pt modelId="{D9260981-00E8-4E4B-A542-8C75B9E5DE21}" type="parTrans" cxnId="{7C5BBEEF-985C-4F0D-9CD5-75C4673DDE5A}">
      <dgm:prSet/>
      <dgm:spPr/>
      <dgm:t>
        <a:bodyPr/>
        <a:lstStyle/>
        <a:p>
          <a:endParaRPr lang="en-US"/>
        </a:p>
      </dgm:t>
    </dgm:pt>
    <dgm:pt modelId="{4D8E0DEF-1C38-42FD-8F7B-E45D545A2613}" type="sibTrans" cxnId="{7C5BBEEF-985C-4F0D-9CD5-75C4673DDE5A}">
      <dgm:prSet/>
      <dgm:spPr/>
      <dgm:t>
        <a:bodyPr/>
        <a:lstStyle/>
        <a:p>
          <a:endParaRPr lang="en-US"/>
        </a:p>
      </dgm:t>
    </dgm:pt>
    <dgm:pt modelId="{62FB1DA2-D830-4338-A0AC-1A817CAAE601}">
      <dgm:prSet phldrT="[Text]"/>
      <dgm:spPr>
        <a:solidFill>
          <a:schemeClr val="accent4">
            <a:lumMod val="20000"/>
            <a:lumOff val="80000"/>
            <a:alpha val="90000"/>
          </a:schemeClr>
        </a:solidFill>
      </dgm:spPr>
      <dgm:t>
        <a:bodyPr/>
        <a:lstStyle/>
        <a:p>
          <a:pPr>
            <a:lnSpc>
              <a:spcPct val="100000"/>
            </a:lnSpc>
          </a:pPr>
          <a:r>
            <a:rPr lang="en-US" altLang="en-US" dirty="0"/>
            <a:t>90 day supply</a:t>
          </a:r>
          <a:endParaRPr lang="en-US" dirty="0"/>
        </a:p>
      </dgm:t>
    </dgm:pt>
    <dgm:pt modelId="{1C69039D-A345-4F4D-B512-EECD7449D878}" type="parTrans" cxnId="{FC48021C-5A13-4716-AB84-444F9F8EA2A0}">
      <dgm:prSet/>
      <dgm:spPr/>
      <dgm:t>
        <a:bodyPr/>
        <a:lstStyle/>
        <a:p>
          <a:endParaRPr lang="en-US"/>
        </a:p>
      </dgm:t>
    </dgm:pt>
    <dgm:pt modelId="{2BA6D2C9-9E5A-4A2F-9932-B024EA919B0C}" type="sibTrans" cxnId="{FC48021C-5A13-4716-AB84-444F9F8EA2A0}">
      <dgm:prSet/>
      <dgm:spPr/>
      <dgm:t>
        <a:bodyPr/>
        <a:lstStyle/>
        <a:p>
          <a:endParaRPr lang="en-US"/>
        </a:p>
      </dgm:t>
    </dgm:pt>
    <dgm:pt modelId="{87AC36AE-3BBA-43CB-8C31-3AD744D89D08}">
      <dgm:prSet phldrT="[Text]"/>
      <dgm:spPr>
        <a:solidFill>
          <a:schemeClr val="accent2">
            <a:lumMod val="20000"/>
            <a:lumOff val="80000"/>
            <a:alpha val="90000"/>
          </a:schemeClr>
        </a:solidFill>
      </dgm:spPr>
      <dgm:t>
        <a:bodyPr/>
        <a:lstStyle/>
        <a:p>
          <a:pPr>
            <a:lnSpc>
              <a:spcPct val="100000"/>
            </a:lnSpc>
          </a:pPr>
          <a:r>
            <a:rPr lang="en-US" dirty="0"/>
            <a:t>Select90 </a:t>
          </a:r>
          <a:r>
            <a:rPr lang="en-US" altLang="en-US" dirty="0"/>
            <a:t>Program for Maintenance Medications</a:t>
          </a:r>
          <a:endParaRPr lang="en-US" dirty="0"/>
        </a:p>
      </dgm:t>
    </dgm:pt>
    <dgm:pt modelId="{648AD00E-C128-4834-BFED-4E5E25539A38}" type="parTrans" cxnId="{39D529B8-93BD-4916-ADEE-8A70EEC83E7D}">
      <dgm:prSet/>
      <dgm:spPr/>
      <dgm:t>
        <a:bodyPr/>
        <a:lstStyle/>
        <a:p>
          <a:endParaRPr lang="en-US"/>
        </a:p>
      </dgm:t>
    </dgm:pt>
    <dgm:pt modelId="{E6036BA9-281C-49F7-AF07-068CBFE53F44}" type="sibTrans" cxnId="{39D529B8-93BD-4916-ADEE-8A70EEC83E7D}">
      <dgm:prSet/>
      <dgm:spPr/>
      <dgm:t>
        <a:bodyPr/>
        <a:lstStyle/>
        <a:p>
          <a:endParaRPr lang="en-US"/>
        </a:p>
      </dgm:t>
    </dgm:pt>
    <dgm:pt modelId="{580BDC0C-7236-4412-AE62-3AE200043FA8}">
      <dgm:prSet phldrT="[Text]"/>
      <dgm:spPr>
        <a:solidFill>
          <a:schemeClr val="accent5">
            <a:lumMod val="40000"/>
            <a:lumOff val="60000"/>
            <a:alpha val="90000"/>
          </a:schemeClr>
        </a:solidFill>
      </dgm:spPr>
      <dgm:t>
        <a:bodyPr/>
        <a:lstStyle/>
        <a:p>
          <a:pPr>
            <a:lnSpc>
              <a:spcPct val="100000"/>
            </a:lnSpc>
          </a:pPr>
          <a:r>
            <a:rPr lang="en-US" dirty="0"/>
            <a:t>Select90 </a:t>
          </a:r>
          <a:r>
            <a:rPr lang="en-US" altLang="en-US" dirty="0"/>
            <a:t>Program for Maintenance Medications</a:t>
          </a:r>
          <a:endParaRPr lang="en-US" dirty="0"/>
        </a:p>
      </dgm:t>
    </dgm:pt>
    <dgm:pt modelId="{2A9DD3D4-8077-4FFC-8B4A-53774FB1E091}" type="parTrans" cxnId="{F534F0CB-4D7D-4C76-BAD2-266CEEB46B97}">
      <dgm:prSet/>
      <dgm:spPr/>
      <dgm:t>
        <a:bodyPr/>
        <a:lstStyle/>
        <a:p>
          <a:endParaRPr lang="en-US"/>
        </a:p>
      </dgm:t>
    </dgm:pt>
    <dgm:pt modelId="{341F05F0-AF99-4DDE-8CCE-5D551B6FAEF0}" type="sibTrans" cxnId="{F534F0CB-4D7D-4C76-BAD2-266CEEB46B97}">
      <dgm:prSet/>
      <dgm:spPr/>
      <dgm:t>
        <a:bodyPr/>
        <a:lstStyle/>
        <a:p>
          <a:endParaRPr lang="en-US"/>
        </a:p>
      </dgm:t>
    </dgm:pt>
    <dgm:pt modelId="{BF7B4702-006A-4A7C-935A-6720721EAF1E}" type="pres">
      <dgm:prSet presAssocID="{92AF2D64-4D41-4711-B495-1032EF48411E}" presName="Name0" presStyleCnt="0">
        <dgm:presLayoutVars>
          <dgm:dir/>
          <dgm:animLvl val="lvl"/>
          <dgm:resizeHandles val="exact"/>
        </dgm:presLayoutVars>
      </dgm:prSet>
      <dgm:spPr/>
    </dgm:pt>
    <dgm:pt modelId="{6736BDF0-9825-4E93-B806-9D1A937A9ECC}" type="pres">
      <dgm:prSet presAssocID="{7471B228-C978-47B5-AF20-4925D270AA72}" presName="composite" presStyleCnt="0"/>
      <dgm:spPr/>
    </dgm:pt>
    <dgm:pt modelId="{9EC902C8-AC56-4F6D-8EC4-3D87451183EB}" type="pres">
      <dgm:prSet presAssocID="{7471B228-C978-47B5-AF20-4925D270AA72}" presName="parTx" presStyleLbl="alignNode1" presStyleIdx="0" presStyleCnt="3" custScaleX="121452" custScaleY="134189">
        <dgm:presLayoutVars>
          <dgm:chMax val="0"/>
          <dgm:chPref val="0"/>
          <dgm:bulletEnabled val="1"/>
        </dgm:presLayoutVars>
      </dgm:prSet>
      <dgm:spPr/>
    </dgm:pt>
    <dgm:pt modelId="{5CFCFC7F-96D3-4216-81E7-0790A2E1943E}" type="pres">
      <dgm:prSet presAssocID="{7471B228-C978-47B5-AF20-4925D270AA72}" presName="desTx" presStyleLbl="alignAccFollowNode1" presStyleIdx="0" presStyleCnt="3" custScaleX="122063" custLinFactNeighborX="-11" custLinFactNeighborY="3997">
        <dgm:presLayoutVars>
          <dgm:bulletEnabled val="1"/>
        </dgm:presLayoutVars>
      </dgm:prSet>
      <dgm:spPr/>
    </dgm:pt>
    <dgm:pt modelId="{4E20F9AE-5204-4D03-A1B5-C78AC84321BF}" type="pres">
      <dgm:prSet presAssocID="{266207F6-6532-46CD-8A9F-475277421C2E}" presName="space" presStyleCnt="0"/>
      <dgm:spPr/>
    </dgm:pt>
    <dgm:pt modelId="{6D604AEF-4B5E-452B-BFF3-DC5E6F96D0C4}" type="pres">
      <dgm:prSet presAssocID="{947FF455-D4FB-467F-AD17-C70F7D272A69}" presName="composite" presStyleCnt="0"/>
      <dgm:spPr/>
    </dgm:pt>
    <dgm:pt modelId="{B739C1D4-F632-4922-9A34-968A588E3DF0}" type="pres">
      <dgm:prSet presAssocID="{947FF455-D4FB-467F-AD17-C70F7D272A69}" presName="parTx" presStyleLbl="alignNode1" presStyleIdx="1" presStyleCnt="3" custScaleY="130149">
        <dgm:presLayoutVars>
          <dgm:chMax val="0"/>
          <dgm:chPref val="0"/>
          <dgm:bulletEnabled val="1"/>
        </dgm:presLayoutVars>
      </dgm:prSet>
      <dgm:spPr/>
    </dgm:pt>
    <dgm:pt modelId="{2482B4BF-2A2A-4204-87D3-81F81CD90CA5}" type="pres">
      <dgm:prSet presAssocID="{947FF455-D4FB-467F-AD17-C70F7D272A69}" presName="desTx" presStyleLbl="alignAccFollowNode1" presStyleIdx="1" presStyleCnt="3" custLinFactNeighborX="497" custLinFactNeighborY="4997">
        <dgm:presLayoutVars>
          <dgm:bulletEnabled val="1"/>
        </dgm:presLayoutVars>
      </dgm:prSet>
      <dgm:spPr/>
    </dgm:pt>
    <dgm:pt modelId="{BA8415F0-CCCE-4B85-BE79-261E261719ED}" type="pres">
      <dgm:prSet presAssocID="{E63B7F34-A819-4FD0-91C3-A1F5A30059D3}" presName="space" presStyleCnt="0"/>
      <dgm:spPr/>
    </dgm:pt>
    <dgm:pt modelId="{9CFB2184-5F09-4667-ACC6-F00AAB0C26F1}" type="pres">
      <dgm:prSet presAssocID="{B50D95DB-9770-404E-A516-6BC4A9FE91E5}" presName="composite" presStyleCnt="0"/>
      <dgm:spPr/>
    </dgm:pt>
    <dgm:pt modelId="{4A41A639-1568-40FA-B1A7-973EC5A55E53}" type="pres">
      <dgm:prSet presAssocID="{B50D95DB-9770-404E-A516-6BC4A9FE91E5}" presName="parTx" presStyleLbl="alignNode1" presStyleIdx="2" presStyleCnt="3">
        <dgm:presLayoutVars>
          <dgm:chMax val="0"/>
          <dgm:chPref val="0"/>
          <dgm:bulletEnabled val="1"/>
        </dgm:presLayoutVars>
      </dgm:prSet>
      <dgm:spPr/>
    </dgm:pt>
    <dgm:pt modelId="{4EDE1D75-076D-456B-9FA4-6F64594C8F2E}" type="pres">
      <dgm:prSet presAssocID="{B50D95DB-9770-404E-A516-6BC4A9FE91E5}" presName="desTx" presStyleLbl="alignAccFollowNode1" presStyleIdx="2" presStyleCnt="3">
        <dgm:presLayoutVars>
          <dgm:bulletEnabled val="1"/>
        </dgm:presLayoutVars>
      </dgm:prSet>
      <dgm:spPr/>
    </dgm:pt>
  </dgm:ptLst>
  <dgm:cxnLst>
    <dgm:cxn modelId="{75BF0D06-B53F-4A32-9FA2-3483A2507D53}" type="presOf" srcId="{92AF2D64-4D41-4711-B495-1032EF48411E}" destId="{BF7B4702-006A-4A7C-935A-6720721EAF1E}" srcOrd="0" destOrd="0" presId="urn:microsoft.com/office/officeart/2005/8/layout/hList1"/>
    <dgm:cxn modelId="{5724E515-79BA-4E7A-AC0F-F6E6EBC14BB1}" type="presOf" srcId="{580BDC0C-7236-4412-AE62-3AE200043FA8}" destId="{2482B4BF-2A2A-4204-87D3-81F81CD90CA5}" srcOrd="0" destOrd="2" presId="urn:microsoft.com/office/officeart/2005/8/layout/hList1"/>
    <dgm:cxn modelId="{FC48021C-5A13-4716-AB84-444F9F8EA2A0}" srcId="{B50D95DB-9770-404E-A516-6BC4A9FE91E5}" destId="{62FB1DA2-D830-4338-A0AC-1A817CAAE601}" srcOrd="1" destOrd="0" parTransId="{1C69039D-A345-4F4D-B512-EECD7449D878}" sibTransId="{2BA6D2C9-9E5A-4A2F-9932-B024EA919B0C}"/>
    <dgm:cxn modelId="{24AF961F-A426-4078-B36C-9CF0E44AA45B}" type="presOf" srcId="{62FB1DA2-D830-4338-A0AC-1A817CAAE601}" destId="{4EDE1D75-076D-456B-9FA4-6F64594C8F2E}" srcOrd="0" destOrd="1" presId="urn:microsoft.com/office/officeart/2005/8/layout/hList1"/>
    <dgm:cxn modelId="{739DD01F-CF49-4CB8-BC0F-AAF751602E9B}" type="presOf" srcId="{AC1C451A-478D-4F5F-8540-A46A402A6BE6}" destId="{5CFCFC7F-96D3-4216-81E7-0790A2E1943E}" srcOrd="0" destOrd="1" presId="urn:microsoft.com/office/officeart/2005/8/layout/hList1"/>
    <dgm:cxn modelId="{D8CA6025-EC48-4860-8918-DDDE79C0BC55}" srcId="{92AF2D64-4D41-4711-B495-1032EF48411E}" destId="{947FF455-D4FB-467F-AD17-C70F7D272A69}" srcOrd="1" destOrd="0" parTransId="{641838F9-38C2-4D5D-B56C-D2BA5A4D59F8}" sibTransId="{E63B7F34-A819-4FD0-91C3-A1F5A30059D3}"/>
    <dgm:cxn modelId="{0342772E-C121-409A-8D86-0117ED55A7FB}" srcId="{947FF455-D4FB-467F-AD17-C70F7D272A69}" destId="{CD2B5367-3FA3-4F7B-80E3-7DD273BD6983}" srcOrd="1" destOrd="0" parTransId="{EDA9AE4F-3791-44E6-B46A-31F4954A82AE}" sibTransId="{4FBA8741-B6C6-4D2F-990F-80333F1FA902}"/>
    <dgm:cxn modelId="{97A5C25C-F579-4A2D-9092-89ED4BDFABA1}" type="presOf" srcId="{5F8FAEE7-69F0-4E83-AD87-06E5A647B36C}" destId="{4EDE1D75-076D-456B-9FA4-6F64594C8F2E}" srcOrd="0" destOrd="0" presId="urn:microsoft.com/office/officeart/2005/8/layout/hList1"/>
    <dgm:cxn modelId="{CF17FF6A-AB96-4FFB-A60E-FEC3A35B8BFB}" srcId="{92AF2D64-4D41-4711-B495-1032EF48411E}" destId="{7471B228-C978-47B5-AF20-4925D270AA72}" srcOrd="0" destOrd="0" parTransId="{C909A3E3-C5B0-491E-A7F6-6F8E1CD35DB6}" sibTransId="{266207F6-6532-46CD-8A9F-475277421C2E}"/>
    <dgm:cxn modelId="{1CEC9E4D-8235-4FE1-99A6-CDA09548047D}" type="presOf" srcId="{7471B228-C978-47B5-AF20-4925D270AA72}" destId="{9EC902C8-AC56-4F6D-8EC4-3D87451183EB}" srcOrd="0" destOrd="0" presId="urn:microsoft.com/office/officeart/2005/8/layout/hList1"/>
    <dgm:cxn modelId="{58747C76-E912-478F-9B3D-510D813E9F8E}" type="presOf" srcId="{947FF455-D4FB-467F-AD17-C70F7D272A69}" destId="{B739C1D4-F632-4922-9A34-968A588E3DF0}" srcOrd="0" destOrd="0" presId="urn:microsoft.com/office/officeart/2005/8/layout/hList1"/>
    <dgm:cxn modelId="{D1079759-143B-4B48-A84A-C5B4C17E6CCC}" type="presOf" srcId="{CD2B5367-3FA3-4F7B-80E3-7DD273BD6983}" destId="{2482B4BF-2A2A-4204-87D3-81F81CD90CA5}" srcOrd="0" destOrd="1" presId="urn:microsoft.com/office/officeart/2005/8/layout/hList1"/>
    <dgm:cxn modelId="{C82CAE88-5D6C-4B7D-96BE-5EF331D7B7B1}" type="presOf" srcId="{87AC36AE-3BBA-43CB-8C31-3AD744D89D08}" destId="{5CFCFC7F-96D3-4216-81E7-0790A2E1943E}" srcOrd="0" destOrd="2" presId="urn:microsoft.com/office/officeart/2005/8/layout/hList1"/>
    <dgm:cxn modelId="{F3298D8B-DB5C-4111-B882-CEC5BC8BAB53}" srcId="{92AF2D64-4D41-4711-B495-1032EF48411E}" destId="{B50D95DB-9770-404E-A516-6BC4A9FE91E5}" srcOrd="2" destOrd="0" parTransId="{CBE947AA-0E94-4193-80F2-CE76923CC0D3}" sibTransId="{ED80ED8C-62E7-4DC4-92A5-F0D8C7C52950}"/>
    <dgm:cxn modelId="{714910A1-D261-4E44-A77B-6C3A109AD5F6}" type="presOf" srcId="{DF52D9E5-E513-42D1-8878-74553F33B3E0}" destId="{2482B4BF-2A2A-4204-87D3-81F81CD90CA5}" srcOrd="0" destOrd="0" presId="urn:microsoft.com/office/officeart/2005/8/layout/hList1"/>
    <dgm:cxn modelId="{39D529B8-93BD-4916-ADEE-8A70EEC83E7D}" srcId="{7471B228-C978-47B5-AF20-4925D270AA72}" destId="{87AC36AE-3BBA-43CB-8C31-3AD744D89D08}" srcOrd="2" destOrd="0" parTransId="{648AD00E-C128-4834-BFED-4E5E25539A38}" sibTransId="{E6036BA9-281C-49F7-AF07-068CBFE53F44}"/>
    <dgm:cxn modelId="{CE1EC0BE-5E17-44B7-A3F0-E1BEB41F1C3F}" srcId="{7471B228-C978-47B5-AF20-4925D270AA72}" destId="{AC1C451A-478D-4F5F-8540-A46A402A6BE6}" srcOrd="1" destOrd="0" parTransId="{2FE54AAB-3D5B-4856-ADAA-875B1E771911}" sibTransId="{F7A461E3-3865-410B-BE51-A4B4EA8DDCE6}"/>
    <dgm:cxn modelId="{870F27CA-CD8C-46FE-8A8D-64570EA80FCB}" srcId="{947FF455-D4FB-467F-AD17-C70F7D272A69}" destId="{DF52D9E5-E513-42D1-8878-74553F33B3E0}" srcOrd="0" destOrd="0" parTransId="{41E8A342-D426-4B79-8FE9-4718CEA48F34}" sibTransId="{72DEFAB8-F189-4A0C-8576-5D9FB67E1596}"/>
    <dgm:cxn modelId="{F534F0CB-4D7D-4C76-BAD2-266CEEB46B97}" srcId="{947FF455-D4FB-467F-AD17-C70F7D272A69}" destId="{580BDC0C-7236-4412-AE62-3AE200043FA8}" srcOrd="2" destOrd="0" parTransId="{2A9DD3D4-8077-4FFC-8B4A-53774FB1E091}" sibTransId="{341F05F0-AF99-4DDE-8CCE-5D551B6FAEF0}"/>
    <dgm:cxn modelId="{F1BCF8D9-E651-4C1C-A31D-82C6D40AC58A}" srcId="{7471B228-C978-47B5-AF20-4925D270AA72}" destId="{AC2B2010-B216-4FC8-864A-996DF850D233}" srcOrd="0" destOrd="0" parTransId="{BBC8219B-DE20-428C-BDD4-D5FEE8F5A841}" sibTransId="{C3298FC0-8D89-4F18-82F8-0C9DF0CED709}"/>
    <dgm:cxn modelId="{7C5BBEEF-985C-4F0D-9CD5-75C4673DDE5A}" srcId="{B50D95DB-9770-404E-A516-6BC4A9FE91E5}" destId="{5F8FAEE7-69F0-4E83-AD87-06E5A647B36C}" srcOrd="0" destOrd="0" parTransId="{D9260981-00E8-4E4B-A542-8C75B9E5DE21}" sibTransId="{4D8E0DEF-1C38-42FD-8F7B-E45D545A2613}"/>
    <dgm:cxn modelId="{4568CBF7-2312-4AF0-B4EC-C93E037EFBD5}" type="presOf" srcId="{B50D95DB-9770-404E-A516-6BC4A9FE91E5}" destId="{4A41A639-1568-40FA-B1A7-973EC5A55E53}" srcOrd="0" destOrd="0" presId="urn:microsoft.com/office/officeart/2005/8/layout/hList1"/>
    <dgm:cxn modelId="{AA4B57FD-351C-42A7-B52A-FAD9ACB606EB}" type="presOf" srcId="{AC2B2010-B216-4FC8-864A-996DF850D233}" destId="{5CFCFC7F-96D3-4216-81E7-0790A2E1943E}" srcOrd="0" destOrd="0" presId="urn:microsoft.com/office/officeart/2005/8/layout/hList1"/>
    <dgm:cxn modelId="{0E11CE0E-E272-43E8-80A2-30263EF7D4D1}" type="presParOf" srcId="{BF7B4702-006A-4A7C-935A-6720721EAF1E}" destId="{6736BDF0-9825-4E93-B806-9D1A937A9ECC}" srcOrd="0" destOrd="0" presId="urn:microsoft.com/office/officeart/2005/8/layout/hList1"/>
    <dgm:cxn modelId="{F2528C5D-04A0-4593-AFA1-BE94405A6073}" type="presParOf" srcId="{6736BDF0-9825-4E93-B806-9D1A937A9ECC}" destId="{9EC902C8-AC56-4F6D-8EC4-3D87451183EB}" srcOrd="0" destOrd="0" presId="urn:microsoft.com/office/officeart/2005/8/layout/hList1"/>
    <dgm:cxn modelId="{65F3E722-F540-4412-9497-650D2A4C5ED7}" type="presParOf" srcId="{6736BDF0-9825-4E93-B806-9D1A937A9ECC}" destId="{5CFCFC7F-96D3-4216-81E7-0790A2E1943E}" srcOrd="1" destOrd="0" presId="urn:microsoft.com/office/officeart/2005/8/layout/hList1"/>
    <dgm:cxn modelId="{8B1F9464-C567-4A88-8426-4EC42481F1D6}" type="presParOf" srcId="{BF7B4702-006A-4A7C-935A-6720721EAF1E}" destId="{4E20F9AE-5204-4D03-A1B5-C78AC84321BF}" srcOrd="1" destOrd="0" presId="urn:microsoft.com/office/officeart/2005/8/layout/hList1"/>
    <dgm:cxn modelId="{06A33DC1-CCA5-4F3C-8DAE-B6C5BD633224}" type="presParOf" srcId="{BF7B4702-006A-4A7C-935A-6720721EAF1E}" destId="{6D604AEF-4B5E-452B-BFF3-DC5E6F96D0C4}" srcOrd="2" destOrd="0" presId="urn:microsoft.com/office/officeart/2005/8/layout/hList1"/>
    <dgm:cxn modelId="{B7318A69-9D77-458D-87F1-7DB2F9D3479B}" type="presParOf" srcId="{6D604AEF-4B5E-452B-BFF3-DC5E6F96D0C4}" destId="{B739C1D4-F632-4922-9A34-968A588E3DF0}" srcOrd="0" destOrd="0" presId="urn:microsoft.com/office/officeart/2005/8/layout/hList1"/>
    <dgm:cxn modelId="{6119290E-2892-437E-BC21-EB3A86402806}" type="presParOf" srcId="{6D604AEF-4B5E-452B-BFF3-DC5E6F96D0C4}" destId="{2482B4BF-2A2A-4204-87D3-81F81CD90CA5}" srcOrd="1" destOrd="0" presId="urn:microsoft.com/office/officeart/2005/8/layout/hList1"/>
    <dgm:cxn modelId="{03E7DBBE-49B6-4037-9DA0-1DAAA25868E1}" type="presParOf" srcId="{BF7B4702-006A-4A7C-935A-6720721EAF1E}" destId="{BA8415F0-CCCE-4B85-BE79-261E261719ED}" srcOrd="3" destOrd="0" presId="urn:microsoft.com/office/officeart/2005/8/layout/hList1"/>
    <dgm:cxn modelId="{4D62F46E-4FFB-4957-9495-CD465B50F625}" type="presParOf" srcId="{BF7B4702-006A-4A7C-935A-6720721EAF1E}" destId="{9CFB2184-5F09-4667-ACC6-F00AAB0C26F1}" srcOrd="4" destOrd="0" presId="urn:microsoft.com/office/officeart/2005/8/layout/hList1"/>
    <dgm:cxn modelId="{590CF724-E297-49F0-A293-2CE7159E584D}" type="presParOf" srcId="{9CFB2184-5F09-4667-ACC6-F00AAB0C26F1}" destId="{4A41A639-1568-40FA-B1A7-973EC5A55E53}" srcOrd="0" destOrd="0" presId="urn:microsoft.com/office/officeart/2005/8/layout/hList1"/>
    <dgm:cxn modelId="{EF48C8AA-1BD8-43AA-BC48-47EBEE19C061}" type="presParOf" srcId="{9CFB2184-5F09-4667-ACC6-F00AAB0C26F1}" destId="{4EDE1D75-076D-456B-9FA4-6F64594C8F2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6B0924-94E0-4622-82C2-A8D2BC3BD5E1}"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40A4BB51-C851-42C3-A255-782F19A2495F}">
      <dgm:prSet phldrT="[Text]" custT="1"/>
      <dgm:spPr>
        <a:solidFill>
          <a:schemeClr val="accent6"/>
        </a:solidFill>
      </dgm:spPr>
      <dgm:t>
        <a:bodyPr/>
        <a:lstStyle/>
        <a:p>
          <a:r>
            <a:rPr lang="en-US" sz="2800" dirty="0">
              <a:solidFill>
                <a:schemeClr val="tx1"/>
              </a:solidFill>
            </a:rPr>
            <a:t>Main Program – Premium Incentive</a:t>
          </a:r>
        </a:p>
      </dgm:t>
    </dgm:pt>
    <dgm:pt modelId="{32E72343-0906-43A0-9DDD-977A4CC425EA}" type="parTrans" cxnId="{2AEB003F-E50F-4F91-B831-EA1544C83851}">
      <dgm:prSet/>
      <dgm:spPr/>
      <dgm:t>
        <a:bodyPr/>
        <a:lstStyle/>
        <a:p>
          <a:endParaRPr lang="en-US"/>
        </a:p>
      </dgm:t>
    </dgm:pt>
    <dgm:pt modelId="{808B6497-6663-45BB-BA42-347B0D47072B}" type="sibTrans" cxnId="{2AEB003F-E50F-4F91-B831-EA1544C83851}">
      <dgm:prSet/>
      <dgm:spPr/>
      <dgm:t>
        <a:bodyPr/>
        <a:lstStyle/>
        <a:p>
          <a:endParaRPr lang="en-US"/>
        </a:p>
      </dgm:t>
    </dgm:pt>
    <dgm:pt modelId="{A007500E-1648-44CF-AF02-E61B2861DF62}">
      <dgm:prSet phldrT="[Text]" custT="1"/>
      <dgm:spPr>
        <a:solidFill>
          <a:schemeClr val="accent6"/>
        </a:solidFill>
      </dgm:spPr>
      <dgm:t>
        <a:bodyPr/>
        <a:lstStyle/>
        <a:p>
          <a:r>
            <a:rPr lang="en-US" sz="2000" dirty="0">
              <a:solidFill>
                <a:schemeClr val="tx1"/>
              </a:solidFill>
            </a:rPr>
            <a:t>Complete a Member Health Assessment (MHA) questionnaire</a:t>
          </a:r>
        </a:p>
      </dgm:t>
    </dgm:pt>
    <dgm:pt modelId="{C0FFCBF1-29BE-4F3D-9C79-3D157ABC0654}" type="parTrans" cxnId="{F3DF37AD-500A-4069-9BA7-8DD8AF09DB0C}">
      <dgm:prSet/>
      <dgm:spPr/>
      <dgm:t>
        <a:bodyPr/>
        <a:lstStyle/>
        <a:p>
          <a:endParaRPr lang="en-US"/>
        </a:p>
      </dgm:t>
    </dgm:pt>
    <dgm:pt modelId="{069D51E9-D74D-4097-A75D-4C3675F3E7C0}" type="sibTrans" cxnId="{F3DF37AD-500A-4069-9BA7-8DD8AF09DB0C}">
      <dgm:prSet/>
      <dgm:spPr/>
      <dgm:t>
        <a:bodyPr/>
        <a:lstStyle/>
        <a:p>
          <a:endParaRPr lang="en-US"/>
        </a:p>
      </dgm:t>
    </dgm:pt>
    <dgm:pt modelId="{B374679D-2825-4143-9A71-6DEF0EEBB322}">
      <dgm:prSet phldrT="[Text]" custT="1"/>
      <dgm:spPr>
        <a:solidFill>
          <a:schemeClr val="accent5">
            <a:lumMod val="50000"/>
          </a:schemeClr>
        </a:solidFill>
      </dgm:spPr>
      <dgm:t>
        <a:bodyPr/>
        <a:lstStyle/>
        <a:p>
          <a:r>
            <a:rPr lang="en-US" sz="2800" dirty="0"/>
            <a:t>Purpose of Program</a:t>
          </a:r>
        </a:p>
      </dgm:t>
    </dgm:pt>
    <dgm:pt modelId="{5700C1F6-D0DC-40D2-909F-B085784A75DA}" type="parTrans" cxnId="{D3F0295C-4460-42D7-B62B-53A5B4CBEE6A}">
      <dgm:prSet/>
      <dgm:spPr/>
      <dgm:t>
        <a:bodyPr/>
        <a:lstStyle/>
        <a:p>
          <a:endParaRPr lang="en-US"/>
        </a:p>
      </dgm:t>
    </dgm:pt>
    <dgm:pt modelId="{3074FC05-8BF2-492D-BF73-D6CDB7063E9E}" type="sibTrans" cxnId="{D3F0295C-4460-42D7-B62B-53A5B4CBEE6A}">
      <dgm:prSet/>
      <dgm:spPr/>
      <dgm:t>
        <a:bodyPr/>
        <a:lstStyle/>
        <a:p>
          <a:endParaRPr lang="en-US"/>
        </a:p>
      </dgm:t>
    </dgm:pt>
    <dgm:pt modelId="{CB419D73-A916-4723-B99C-1631F1226963}">
      <dgm:prSet phldrT="[Text]" custT="1"/>
      <dgm:spPr>
        <a:solidFill>
          <a:schemeClr val="accent5">
            <a:lumMod val="50000"/>
          </a:schemeClr>
        </a:solidFill>
      </dgm:spPr>
      <dgm:t>
        <a:bodyPr/>
        <a:lstStyle/>
        <a:p>
          <a:r>
            <a:rPr lang="en-US" sz="2000" dirty="0"/>
            <a:t>Know your numbers</a:t>
          </a:r>
        </a:p>
      </dgm:t>
    </dgm:pt>
    <dgm:pt modelId="{8874EF1E-7380-4D31-B7A1-0604AC723CB4}" type="parTrans" cxnId="{E64DABBA-37E6-474F-896C-F546C856C65E}">
      <dgm:prSet/>
      <dgm:spPr/>
      <dgm:t>
        <a:bodyPr/>
        <a:lstStyle/>
        <a:p>
          <a:endParaRPr lang="en-US"/>
        </a:p>
      </dgm:t>
    </dgm:pt>
    <dgm:pt modelId="{9191CE64-4FA9-47CB-AE49-C596EBDE048F}" type="sibTrans" cxnId="{E64DABBA-37E6-474F-896C-F546C856C65E}">
      <dgm:prSet/>
      <dgm:spPr/>
      <dgm:t>
        <a:bodyPr/>
        <a:lstStyle/>
        <a:p>
          <a:endParaRPr lang="en-US"/>
        </a:p>
      </dgm:t>
    </dgm:pt>
    <dgm:pt modelId="{27EF00A3-4540-4030-B1F7-E9DE2E837061}">
      <dgm:prSet phldrT="[Text]" custT="1"/>
      <dgm:spPr>
        <a:solidFill>
          <a:schemeClr val="accent5">
            <a:lumMod val="50000"/>
          </a:schemeClr>
        </a:solidFill>
      </dgm:spPr>
      <dgm:t>
        <a:bodyPr/>
        <a:lstStyle/>
        <a:p>
          <a:r>
            <a:rPr lang="en-US" sz="2000" dirty="0"/>
            <a:t>Have a relationship with a health care provider who knows </a:t>
          </a:r>
          <a:r>
            <a:rPr lang="en-US" sz="2000" u="sng" dirty="0"/>
            <a:t>you</a:t>
          </a:r>
        </a:p>
      </dgm:t>
    </dgm:pt>
    <dgm:pt modelId="{41FF309C-5D4E-4118-B659-DFE98BF0AC4D}" type="parTrans" cxnId="{17540907-9534-4273-8CBA-539605C358A1}">
      <dgm:prSet/>
      <dgm:spPr/>
      <dgm:t>
        <a:bodyPr/>
        <a:lstStyle/>
        <a:p>
          <a:endParaRPr lang="en-US"/>
        </a:p>
      </dgm:t>
    </dgm:pt>
    <dgm:pt modelId="{570D733A-D97B-4E5A-9992-47E701FB1052}" type="sibTrans" cxnId="{17540907-9534-4273-8CBA-539605C358A1}">
      <dgm:prSet/>
      <dgm:spPr/>
      <dgm:t>
        <a:bodyPr/>
        <a:lstStyle/>
        <a:p>
          <a:endParaRPr lang="en-US"/>
        </a:p>
      </dgm:t>
    </dgm:pt>
    <dgm:pt modelId="{CFDB979C-14A0-4716-B5E0-40ABC5115B17}">
      <dgm:prSet phldrT="[Text]" custT="1"/>
      <dgm:spPr>
        <a:solidFill>
          <a:schemeClr val="accent5">
            <a:lumMod val="50000"/>
          </a:schemeClr>
        </a:solidFill>
      </dgm:spPr>
      <dgm:t>
        <a:bodyPr/>
        <a:lstStyle/>
        <a:p>
          <a:r>
            <a:rPr lang="en-US" sz="2000" dirty="0"/>
            <a:t>Better insure gaps in care are addressed</a:t>
          </a:r>
        </a:p>
      </dgm:t>
    </dgm:pt>
    <dgm:pt modelId="{CF96ED19-E42E-4A15-B55C-C946B8BB2B49}" type="parTrans" cxnId="{861D7C19-43EC-4634-B254-BC939EF52DEC}">
      <dgm:prSet/>
      <dgm:spPr/>
      <dgm:t>
        <a:bodyPr/>
        <a:lstStyle/>
        <a:p>
          <a:endParaRPr lang="en-US"/>
        </a:p>
      </dgm:t>
    </dgm:pt>
    <dgm:pt modelId="{22F61F13-1B8A-4164-82CC-73B416A8C516}" type="sibTrans" cxnId="{861D7C19-43EC-4634-B254-BC939EF52DEC}">
      <dgm:prSet/>
      <dgm:spPr/>
      <dgm:t>
        <a:bodyPr/>
        <a:lstStyle/>
        <a:p>
          <a:endParaRPr lang="en-US"/>
        </a:p>
      </dgm:t>
    </dgm:pt>
    <dgm:pt modelId="{FF23B4F8-9C06-46FC-8013-E1D0D8F46555}">
      <dgm:prSet phldrT="[Text]" custT="1"/>
      <dgm:spPr>
        <a:solidFill>
          <a:schemeClr val="accent5">
            <a:lumMod val="50000"/>
          </a:schemeClr>
        </a:solidFill>
      </dgm:spPr>
      <dgm:t>
        <a:bodyPr/>
        <a:lstStyle/>
        <a:p>
          <a:endParaRPr lang="en-US" sz="400" dirty="0"/>
        </a:p>
      </dgm:t>
    </dgm:pt>
    <dgm:pt modelId="{6205D69D-83D7-4351-9579-9F7DEAF4ADD2}" type="parTrans" cxnId="{477FDBB4-B985-40C0-8201-B273C4CDF8C7}">
      <dgm:prSet/>
      <dgm:spPr/>
      <dgm:t>
        <a:bodyPr/>
        <a:lstStyle/>
        <a:p>
          <a:endParaRPr lang="en-US"/>
        </a:p>
      </dgm:t>
    </dgm:pt>
    <dgm:pt modelId="{5967011F-4457-4031-895D-CD1847F4F22B}" type="sibTrans" cxnId="{477FDBB4-B985-40C0-8201-B273C4CDF8C7}">
      <dgm:prSet/>
      <dgm:spPr/>
      <dgm:t>
        <a:bodyPr/>
        <a:lstStyle/>
        <a:p>
          <a:endParaRPr lang="en-US"/>
        </a:p>
      </dgm:t>
    </dgm:pt>
    <dgm:pt modelId="{070FBE4F-D3C1-4D1B-B277-1F21DD3AA59C}">
      <dgm:prSet phldrT="[Text]" custT="1"/>
      <dgm:spPr>
        <a:solidFill>
          <a:schemeClr val="accent5">
            <a:lumMod val="50000"/>
          </a:schemeClr>
        </a:solidFill>
      </dgm:spPr>
      <dgm:t>
        <a:bodyPr/>
        <a:lstStyle/>
        <a:p>
          <a:endParaRPr lang="en-US" sz="400" u="sng" dirty="0"/>
        </a:p>
      </dgm:t>
    </dgm:pt>
    <dgm:pt modelId="{0464BBBC-8F23-4672-8C55-A2C88D64326C}" type="parTrans" cxnId="{CEFE19EF-4D71-44E9-ABFC-3FC5556F8707}">
      <dgm:prSet/>
      <dgm:spPr/>
      <dgm:t>
        <a:bodyPr/>
        <a:lstStyle/>
        <a:p>
          <a:endParaRPr lang="en-US"/>
        </a:p>
      </dgm:t>
    </dgm:pt>
    <dgm:pt modelId="{7C707222-46A1-4BF1-8A74-3E64DD8BBB57}" type="sibTrans" cxnId="{CEFE19EF-4D71-44E9-ABFC-3FC5556F8707}">
      <dgm:prSet/>
      <dgm:spPr/>
      <dgm:t>
        <a:bodyPr/>
        <a:lstStyle/>
        <a:p>
          <a:endParaRPr lang="en-US"/>
        </a:p>
      </dgm:t>
    </dgm:pt>
    <dgm:pt modelId="{C257FE82-D0EF-4591-9109-652E6E13A80A}">
      <dgm:prSet custT="1"/>
      <dgm:spPr/>
      <dgm:t>
        <a:bodyPr/>
        <a:lstStyle/>
        <a:p>
          <a:r>
            <a:rPr lang="en-US" sz="2000" dirty="0">
              <a:solidFill>
                <a:schemeClr val="tx1"/>
              </a:solidFill>
            </a:rPr>
            <a:t>Complete the Tobacco Affidavit or Alternative (TOB)</a:t>
          </a:r>
        </a:p>
      </dgm:t>
    </dgm:pt>
    <dgm:pt modelId="{E07949A4-B075-4577-B05B-64E1303FFE13}" type="parTrans" cxnId="{7C84621A-68E4-4F26-AF01-C452F2225BF5}">
      <dgm:prSet/>
      <dgm:spPr/>
      <dgm:t>
        <a:bodyPr/>
        <a:lstStyle/>
        <a:p>
          <a:endParaRPr lang="en-US"/>
        </a:p>
      </dgm:t>
    </dgm:pt>
    <dgm:pt modelId="{0D3C3513-9C88-4784-A466-11F1FA66D8DB}" type="sibTrans" cxnId="{7C84621A-68E4-4F26-AF01-C452F2225BF5}">
      <dgm:prSet/>
      <dgm:spPr/>
      <dgm:t>
        <a:bodyPr/>
        <a:lstStyle/>
        <a:p>
          <a:endParaRPr lang="en-US"/>
        </a:p>
      </dgm:t>
    </dgm:pt>
    <dgm:pt modelId="{E02CF0CC-D122-42E2-A59C-A4D06B8AD04A}">
      <dgm:prSet custT="1"/>
      <dgm:spPr/>
      <dgm:t>
        <a:bodyPr/>
        <a:lstStyle/>
        <a:p>
          <a:r>
            <a:rPr lang="en-US" sz="2000" dirty="0">
              <a:solidFill>
                <a:schemeClr val="tx1"/>
              </a:solidFill>
            </a:rPr>
            <a:t>Obtain Annual Physical, and submit the Physician Screening Form (PSF)</a:t>
          </a:r>
        </a:p>
      </dgm:t>
    </dgm:pt>
    <dgm:pt modelId="{54C7C03E-0AE6-40E4-AB37-465E72311688}" type="parTrans" cxnId="{A0381905-8723-4B14-A620-C5318B14D441}">
      <dgm:prSet/>
      <dgm:spPr/>
      <dgm:t>
        <a:bodyPr/>
        <a:lstStyle/>
        <a:p>
          <a:endParaRPr lang="en-US"/>
        </a:p>
      </dgm:t>
    </dgm:pt>
    <dgm:pt modelId="{59D03741-CAD5-428B-824E-8B4E3F969C65}" type="sibTrans" cxnId="{A0381905-8723-4B14-A620-C5318B14D441}">
      <dgm:prSet/>
      <dgm:spPr/>
      <dgm:t>
        <a:bodyPr/>
        <a:lstStyle/>
        <a:p>
          <a:endParaRPr lang="en-US"/>
        </a:p>
      </dgm:t>
    </dgm:pt>
    <dgm:pt modelId="{91E2A749-90C4-434C-8B82-B6E844E1500C}">
      <dgm:prSet custT="1"/>
      <dgm:spPr/>
      <dgm:t>
        <a:bodyPr/>
        <a:lstStyle/>
        <a:p>
          <a:r>
            <a:rPr lang="en-US" sz="2000" dirty="0">
              <a:solidFill>
                <a:schemeClr val="tx1"/>
              </a:solidFill>
            </a:rPr>
            <a:t>$0-$100/Month on Premium</a:t>
          </a:r>
        </a:p>
      </dgm:t>
    </dgm:pt>
    <dgm:pt modelId="{9A49605A-B095-44ED-90CF-30BD4DF9A6F3}" type="parTrans" cxnId="{8497B6DD-9873-4F37-B5DB-2A39C626B9BE}">
      <dgm:prSet/>
      <dgm:spPr/>
      <dgm:t>
        <a:bodyPr/>
        <a:lstStyle/>
        <a:p>
          <a:endParaRPr lang="en-US"/>
        </a:p>
      </dgm:t>
    </dgm:pt>
    <dgm:pt modelId="{4C9D51F3-8C6E-45C2-B6D3-1398B8AF8F0B}" type="sibTrans" cxnId="{8497B6DD-9873-4F37-B5DB-2A39C626B9BE}">
      <dgm:prSet/>
      <dgm:spPr/>
      <dgm:t>
        <a:bodyPr/>
        <a:lstStyle/>
        <a:p>
          <a:endParaRPr lang="en-US"/>
        </a:p>
      </dgm:t>
    </dgm:pt>
    <dgm:pt modelId="{56A808B1-AFF1-4859-8922-2166EBE07613}" type="pres">
      <dgm:prSet presAssocID="{596B0924-94E0-4622-82C2-A8D2BC3BD5E1}" presName="linear" presStyleCnt="0">
        <dgm:presLayoutVars>
          <dgm:dir/>
          <dgm:resizeHandles val="exact"/>
        </dgm:presLayoutVars>
      </dgm:prSet>
      <dgm:spPr/>
    </dgm:pt>
    <dgm:pt modelId="{526FB359-0821-4B26-9FD4-74B02B09077C}" type="pres">
      <dgm:prSet presAssocID="{40A4BB51-C851-42C3-A255-782F19A2495F}" presName="comp" presStyleCnt="0"/>
      <dgm:spPr/>
    </dgm:pt>
    <dgm:pt modelId="{2E233241-1D58-4662-9F6C-4A31939E550B}" type="pres">
      <dgm:prSet presAssocID="{40A4BB51-C851-42C3-A255-782F19A2495F}" presName="box" presStyleLbl="node1" presStyleIdx="0" presStyleCnt="2" custScaleY="121228" custLinFactNeighborX="0" custLinFactNeighborY="-4082"/>
      <dgm:spPr/>
    </dgm:pt>
    <dgm:pt modelId="{C84D11BF-CF3E-4878-8613-9B3EE805B936}" type="pres">
      <dgm:prSet presAssocID="{40A4BB51-C851-42C3-A255-782F19A2495F}" presName="img" presStyleLbl="fgImgPlace1" presStyleIdx="0" presStyleCnt="2" custScaleX="92313" custScaleY="108210"/>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t="-5000" b="-5000"/>
          </a:stretch>
        </a:blipFill>
      </dgm:spPr>
    </dgm:pt>
    <dgm:pt modelId="{E93A605A-CB90-4A29-8607-BAAD1EA53885}" type="pres">
      <dgm:prSet presAssocID="{40A4BB51-C851-42C3-A255-782F19A2495F}" presName="text" presStyleLbl="node1" presStyleIdx="0" presStyleCnt="2">
        <dgm:presLayoutVars>
          <dgm:bulletEnabled val="1"/>
        </dgm:presLayoutVars>
      </dgm:prSet>
      <dgm:spPr/>
    </dgm:pt>
    <dgm:pt modelId="{6F15828C-D06D-4986-A4AC-8E3050DFF3D6}" type="pres">
      <dgm:prSet presAssocID="{808B6497-6663-45BB-BA42-347B0D47072B}" presName="spacer" presStyleCnt="0"/>
      <dgm:spPr/>
    </dgm:pt>
    <dgm:pt modelId="{28CD8C50-B5C0-44C1-A352-31074386A4FB}" type="pres">
      <dgm:prSet presAssocID="{B374679D-2825-4143-9A71-6DEF0EEBB322}" presName="comp" presStyleCnt="0"/>
      <dgm:spPr/>
    </dgm:pt>
    <dgm:pt modelId="{CCAE866B-CBDE-4E31-81F5-CE4963589AF4}" type="pres">
      <dgm:prSet presAssocID="{B374679D-2825-4143-9A71-6DEF0EEBB322}" presName="box" presStyleLbl="node1" presStyleIdx="1" presStyleCnt="2" custScaleY="112214" custLinFactNeighborY="-7601"/>
      <dgm:spPr/>
    </dgm:pt>
    <dgm:pt modelId="{50B798F5-884C-456F-9177-BDC50BCBA477}" type="pres">
      <dgm:prSet presAssocID="{B374679D-2825-4143-9A71-6DEF0EEBB322}" presName="img" presStyleLbl="fgImgPlace1" presStyleIdx="1" presStyleCnt="2"/>
      <dgm:spPr>
        <a:blipFill>
          <a:blip xmlns:r="http://schemas.openxmlformats.org/officeDocument/2006/relationships"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t="-3000" b="-3000"/>
          </a:stretch>
        </a:blipFill>
      </dgm:spPr>
    </dgm:pt>
    <dgm:pt modelId="{E689C554-920E-41BC-9142-B03A43788A73}" type="pres">
      <dgm:prSet presAssocID="{B374679D-2825-4143-9A71-6DEF0EEBB322}" presName="text" presStyleLbl="node1" presStyleIdx="1" presStyleCnt="2">
        <dgm:presLayoutVars>
          <dgm:bulletEnabled val="1"/>
        </dgm:presLayoutVars>
      </dgm:prSet>
      <dgm:spPr/>
    </dgm:pt>
  </dgm:ptLst>
  <dgm:cxnLst>
    <dgm:cxn modelId="{A0381905-8723-4B14-A620-C5318B14D441}" srcId="{40A4BB51-C851-42C3-A255-782F19A2495F}" destId="{E02CF0CC-D122-42E2-A59C-A4D06B8AD04A}" srcOrd="2" destOrd="0" parTransId="{54C7C03E-0AE6-40E4-AB37-465E72311688}" sibTransId="{59D03741-CAD5-428B-824E-8B4E3F969C65}"/>
    <dgm:cxn modelId="{3C43A706-25E4-40CF-B2DD-7C6A4E82CBCC}" type="presOf" srcId="{E02CF0CC-D122-42E2-A59C-A4D06B8AD04A}" destId="{E93A605A-CB90-4A29-8607-BAAD1EA53885}" srcOrd="1" destOrd="3" presId="urn:microsoft.com/office/officeart/2005/8/layout/vList4"/>
    <dgm:cxn modelId="{17540907-9534-4273-8CBA-539605C358A1}" srcId="{B374679D-2825-4143-9A71-6DEF0EEBB322}" destId="{27EF00A3-4540-4030-B1F7-E9DE2E837061}" srcOrd="2" destOrd="0" parTransId="{41FF309C-5D4E-4118-B659-DFE98BF0AC4D}" sibTransId="{570D733A-D97B-4E5A-9992-47E701FB1052}"/>
    <dgm:cxn modelId="{410E1707-78A9-4251-A175-316E05C7FAD2}" type="presOf" srcId="{CFDB979C-14A0-4716-B5E0-40ABC5115B17}" destId="{E689C554-920E-41BC-9142-B03A43788A73}" srcOrd="1" destOrd="5" presId="urn:microsoft.com/office/officeart/2005/8/layout/vList4"/>
    <dgm:cxn modelId="{CA3EEB0E-DD6A-446C-BD48-8810E01262A9}" type="presOf" srcId="{27EF00A3-4540-4030-B1F7-E9DE2E837061}" destId="{E689C554-920E-41BC-9142-B03A43788A73}" srcOrd="1" destOrd="3" presId="urn:microsoft.com/office/officeart/2005/8/layout/vList4"/>
    <dgm:cxn modelId="{645B410F-C567-4F0F-B8F5-DB776A69D247}" type="presOf" srcId="{A007500E-1648-44CF-AF02-E61B2861DF62}" destId="{2E233241-1D58-4662-9F6C-4A31939E550B}" srcOrd="0" destOrd="1" presId="urn:microsoft.com/office/officeart/2005/8/layout/vList4"/>
    <dgm:cxn modelId="{4A2F7D15-5A0A-47BC-8B5E-8C0BF8586BBE}" type="presOf" srcId="{596B0924-94E0-4622-82C2-A8D2BC3BD5E1}" destId="{56A808B1-AFF1-4859-8922-2166EBE07613}" srcOrd="0" destOrd="0" presId="urn:microsoft.com/office/officeart/2005/8/layout/vList4"/>
    <dgm:cxn modelId="{861D7C19-43EC-4634-B254-BC939EF52DEC}" srcId="{B374679D-2825-4143-9A71-6DEF0EEBB322}" destId="{CFDB979C-14A0-4716-B5E0-40ABC5115B17}" srcOrd="4" destOrd="0" parTransId="{CF96ED19-E42E-4A15-B55C-C946B8BB2B49}" sibTransId="{22F61F13-1B8A-4164-82CC-73B416A8C516}"/>
    <dgm:cxn modelId="{7C84621A-68E4-4F26-AF01-C452F2225BF5}" srcId="{40A4BB51-C851-42C3-A255-782F19A2495F}" destId="{C257FE82-D0EF-4591-9109-652E6E13A80A}" srcOrd="1" destOrd="0" parTransId="{E07949A4-B075-4577-B05B-64E1303FFE13}" sibTransId="{0D3C3513-9C88-4784-A466-11F1FA66D8DB}"/>
    <dgm:cxn modelId="{0927871D-BF25-48B2-9A75-BDE821E4811F}" type="presOf" srcId="{27EF00A3-4540-4030-B1F7-E9DE2E837061}" destId="{CCAE866B-CBDE-4E31-81F5-CE4963589AF4}" srcOrd="0" destOrd="3" presId="urn:microsoft.com/office/officeart/2005/8/layout/vList4"/>
    <dgm:cxn modelId="{2AEB003F-E50F-4F91-B831-EA1544C83851}" srcId="{596B0924-94E0-4622-82C2-A8D2BC3BD5E1}" destId="{40A4BB51-C851-42C3-A255-782F19A2495F}" srcOrd="0" destOrd="0" parTransId="{32E72343-0906-43A0-9DDD-977A4CC425EA}" sibTransId="{808B6497-6663-45BB-BA42-347B0D47072B}"/>
    <dgm:cxn modelId="{D3F0295C-4460-42D7-B62B-53A5B4CBEE6A}" srcId="{596B0924-94E0-4622-82C2-A8D2BC3BD5E1}" destId="{B374679D-2825-4143-9A71-6DEF0EEBB322}" srcOrd="1" destOrd="0" parTransId="{5700C1F6-D0DC-40D2-909F-B085784A75DA}" sibTransId="{3074FC05-8BF2-492D-BF73-D6CDB7063E9E}"/>
    <dgm:cxn modelId="{F3120365-384D-431C-AC5C-A20120EF6F2A}" type="presOf" srcId="{91E2A749-90C4-434C-8B82-B6E844E1500C}" destId="{2E233241-1D58-4662-9F6C-4A31939E550B}" srcOrd="0" destOrd="4" presId="urn:microsoft.com/office/officeart/2005/8/layout/vList4"/>
    <dgm:cxn modelId="{C1A03846-9D67-401D-B896-5AD1BB0AC5D0}" type="presOf" srcId="{CB419D73-A916-4723-B99C-1631F1226963}" destId="{E689C554-920E-41BC-9142-B03A43788A73}" srcOrd="1" destOrd="1" presId="urn:microsoft.com/office/officeart/2005/8/layout/vList4"/>
    <dgm:cxn modelId="{2636296A-F077-421B-B2DF-1C8593DA76BF}" type="presOf" srcId="{91E2A749-90C4-434C-8B82-B6E844E1500C}" destId="{E93A605A-CB90-4A29-8607-BAAD1EA53885}" srcOrd="1" destOrd="4" presId="urn:microsoft.com/office/officeart/2005/8/layout/vList4"/>
    <dgm:cxn modelId="{E81A664C-E45F-49B7-B0E7-16590BDAEAEA}" type="presOf" srcId="{070FBE4F-D3C1-4D1B-B277-1F21DD3AA59C}" destId="{CCAE866B-CBDE-4E31-81F5-CE4963589AF4}" srcOrd="0" destOrd="4" presId="urn:microsoft.com/office/officeart/2005/8/layout/vList4"/>
    <dgm:cxn modelId="{B0A6B354-E3D5-4578-841A-8D19F7A7DD6C}" type="presOf" srcId="{CB419D73-A916-4723-B99C-1631F1226963}" destId="{CCAE866B-CBDE-4E31-81F5-CE4963589AF4}" srcOrd="0" destOrd="1" presId="urn:microsoft.com/office/officeart/2005/8/layout/vList4"/>
    <dgm:cxn modelId="{54AABD7A-FAF0-4238-8684-38AA5224BEA2}" type="presOf" srcId="{B374679D-2825-4143-9A71-6DEF0EEBB322}" destId="{CCAE866B-CBDE-4E31-81F5-CE4963589AF4}" srcOrd="0" destOrd="0" presId="urn:microsoft.com/office/officeart/2005/8/layout/vList4"/>
    <dgm:cxn modelId="{BA54C182-2875-440A-B3A9-02173B528736}" type="presOf" srcId="{CFDB979C-14A0-4716-B5E0-40ABC5115B17}" destId="{CCAE866B-CBDE-4E31-81F5-CE4963589AF4}" srcOrd="0" destOrd="5" presId="urn:microsoft.com/office/officeart/2005/8/layout/vList4"/>
    <dgm:cxn modelId="{78130088-0E3E-4A9B-8600-B26BE19A90C0}" type="presOf" srcId="{40A4BB51-C851-42C3-A255-782F19A2495F}" destId="{E93A605A-CB90-4A29-8607-BAAD1EA53885}" srcOrd="1" destOrd="0" presId="urn:microsoft.com/office/officeart/2005/8/layout/vList4"/>
    <dgm:cxn modelId="{33A0438B-54BE-4999-9C74-13A1C17C7CAA}" type="presOf" srcId="{40A4BB51-C851-42C3-A255-782F19A2495F}" destId="{2E233241-1D58-4662-9F6C-4A31939E550B}" srcOrd="0" destOrd="0" presId="urn:microsoft.com/office/officeart/2005/8/layout/vList4"/>
    <dgm:cxn modelId="{8E241D8C-D092-499A-BC47-A80F2789E506}" type="presOf" srcId="{A007500E-1648-44CF-AF02-E61B2861DF62}" destId="{E93A605A-CB90-4A29-8607-BAAD1EA53885}" srcOrd="1" destOrd="1" presId="urn:microsoft.com/office/officeart/2005/8/layout/vList4"/>
    <dgm:cxn modelId="{2CE05A92-4BA8-4C66-9FEC-65EDFD6E6591}" type="presOf" srcId="{C257FE82-D0EF-4591-9109-652E6E13A80A}" destId="{2E233241-1D58-4662-9F6C-4A31939E550B}" srcOrd="0" destOrd="2" presId="urn:microsoft.com/office/officeart/2005/8/layout/vList4"/>
    <dgm:cxn modelId="{3D74559A-F987-4A72-A4E7-5A4D00232184}" type="presOf" srcId="{C257FE82-D0EF-4591-9109-652E6E13A80A}" destId="{E93A605A-CB90-4A29-8607-BAAD1EA53885}" srcOrd="1" destOrd="2" presId="urn:microsoft.com/office/officeart/2005/8/layout/vList4"/>
    <dgm:cxn modelId="{F3DF37AD-500A-4069-9BA7-8DD8AF09DB0C}" srcId="{40A4BB51-C851-42C3-A255-782F19A2495F}" destId="{A007500E-1648-44CF-AF02-E61B2861DF62}" srcOrd="0" destOrd="0" parTransId="{C0FFCBF1-29BE-4F3D-9C79-3D157ABC0654}" sibTransId="{069D51E9-D74D-4097-A75D-4C3675F3E7C0}"/>
    <dgm:cxn modelId="{477FDBB4-B985-40C0-8201-B273C4CDF8C7}" srcId="{B374679D-2825-4143-9A71-6DEF0EEBB322}" destId="{FF23B4F8-9C06-46FC-8013-E1D0D8F46555}" srcOrd="1" destOrd="0" parTransId="{6205D69D-83D7-4351-9579-9F7DEAF4ADD2}" sibTransId="{5967011F-4457-4031-895D-CD1847F4F22B}"/>
    <dgm:cxn modelId="{E64DABBA-37E6-474F-896C-F546C856C65E}" srcId="{B374679D-2825-4143-9A71-6DEF0EEBB322}" destId="{CB419D73-A916-4723-B99C-1631F1226963}" srcOrd="0" destOrd="0" parTransId="{8874EF1E-7380-4D31-B7A1-0604AC723CB4}" sibTransId="{9191CE64-4FA9-47CB-AE49-C596EBDE048F}"/>
    <dgm:cxn modelId="{1EF9A3C6-CF15-4C90-A7D3-24ABAAED12EE}" type="presOf" srcId="{FF23B4F8-9C06-46FC-8013-E1D0D8F46555}" destId="{E689C554-920E-41BC-9142-B03A43788A73}" srcOrd="1" destOrd="2" presId="urn:microsoft.com/office/officeart/2005/8/layout/vList4"/>
    <dgm:cxn modelId="{AE8445D1-0F01-4766-81CD-F38078BDE18A}" type="presOf" srcId="{B374679D-2825-4143-9A71-6DEF0EEBB322}" destId="{E689C554-920E-41BC-9142-B03A43788A73}" srcOrd="1" destOrd="0" presId="urn:microsoft.com/office/officeart/2005/8/layout/vList4"/>
    <dgm:cxn modelId="{D7A994D9-B99C-4D6E-934D-4C3E411797D1}" type="presOf" srcId="{070FBE4F-D3C1-4D1B-B277-1F21DD3AA59C}" destId="{E689C554-920E-41BC-9142-B03A43788A73}" srcOrd="1" destOrd="4" presId="urn:microsoft.com/office/officeart/2005/8/layout/vList4"/>
    <dgm:cxn modelId="{8497B6DD-9873-4F37-B5DB-2A39C626B9BE}" srcId="{40A4BB51-C851-42C3-A255-782F19A2495F}" destId="{91E2A749-90C4-434C-8B82-B6E844E1500C}" srcOrd="3" destOrd="0" parTransId="{9A49605A-B095-44ED-90CF-30BD4DF9A6F3}" sibTransId="{4C9D51F3-8C6E-45C2-B6D3-1398B8AF8F0B}"/>
    <dgm:cxn modelId="{CEFE19EF-4D71-44E9-ABFC-3FC5556F8707}" srcId="{B374679D-2825-4143-9A71-6DEF0EEBB322}" destId="{070FBE4F-D3C1-4D1B-B277-1F21DD3AA59C}" srcOrd="3" destOrd="0" parTransId="{0464BBBC-8F23-4672-8C55-A2C88D64326C}" sibTransId="{7C707222-46A1-4BF1-8A74-3E64DD8BBB57}"/>
    <dgm:cxn modelId="{671280F3-6506-430D-9E2E-95E7213C3CB6}" type="presOf" srcId="{E02CF0CC-D122-42E2-A59C-A4D06B8AD04A}" destId="{2E233241-1D58-4662-9F6C-4A31939E550B}" srcOrd="0" destOrd="3" presId="urn:microsoft.com/office/officeart/2005/8/layout/vList4"/>
    <dgm:cxn modelId="{9308CFFD-2BA1-4889-BB40-5227674D06D8}" type="presOf" srcId="{FF23B4F8-9C06-46FC-8013-E1D0D8F46555}" destId="{CCAE866B-CBDE-4E31-81F5-CE4963589AF4}" srcOrd="0" destOrd="2" presId="urn:microsoft.com/office/officeart/2005/8/layout/vList4"/>
    <dgm:cxn modelId="{5FA9A2D2-C214-4525-B70F-8DF6F7350145}" type="presParOf" srcId="{56A808B1-AFF1-4859-8922-2166EBE07613}" destId="{526FB359-0821-4B26-9FD4-74B02B09077C}" srcOrd="0" destOrd="0" presId="urn:microsoft.com/office/officeart/2005/8/layout/vList4"/>
    <dgm:cxn modelId="{641CB5FE-AB57-4C36-A35C-D136F6CC5426}" type="presParOf" srcId="{526FB359-0821-4B26-9FD4-74B02B09077C}" destId="{2E233241-1D58-4662-9F6C-4A31939E550B}" srcOrd="0" destOrd="0" presId="urn:microsoft.com/office/officeart/2005/8/layout/vList4"/>
    <dgm:cxn modelId="{43188F6B-6C3A-422E-8DBA-4045A56283ED}" type="presParOf" srcId="{526FB359-0821-4B26-9FD4-74B02B09077C}" destId="{C84D11BF-CF3E-4878-8613-9B3EE805B936}" srcOrd="1" destOrd="0" presId="urn:microsoft.com/office/officeart/2005/8/layout/vList4"/>
    <dgm:cxn modelId="{A3AD26E5-96E4-4F84-A7AC-5B5EA7C99636}" type="presParOf" srcId="{526FB359-0821-4B26-9FD4-74B02B09077C}" destId="{E93A605A-CB90-4A29-8607-BAAD1EA53885}" srcOrd="2" destOrd="0" presId="urn:microsoft.com/office/officeart/2005/8/layout/vList4"/>
    <dgm:cxn modelId="{C66F3076-E376-4482-A24E-D6DEB34CAB94}" type="presParOf" srcId="{56A808B1-AFF1-4859-8922-2166EBE07613}" destId="{6F15828C-D06D-4986-A4AC-8E3050DFF3D6}" srcOrd="1" destOrd="0" presId="urn:microsoft.com/office/officeart/2005/8/layout/vList4"/>
    <dgm:cxn modelId="{7C9CD64C-0EAB-4D5A-A719-ED2899478DCA}" type="presParOf" srcId="{56A808B1-AFF1-4859-8922-2166EBE07613}" destId="{28CD8C50-B5C0-44C1-A352-31074386A4FB}" srcOrd="2" destOrd="0" presId="urn:microsoft.com/office/officeart/2005/8/layout/vList4"/>
    <dgm:cxn modelId="{41916B6A-4ED0-487C-998B-B00A0AA3624C}" type="presParOf" srcId="{28CD8C50-B5C0-44C1-A352-31074386A4FB}" destId="{CCAE866B-CBDE-4E31-81F5-CE4963589AF4}" srcOrd="0" destOrd="0" presId="urn:microsoft.com/office/officeart/2005/8/layout/vList4"/>
    <dgm:cxn modelId="{5A293DC3-E2FC-4177-9390-80870FDF3964}" type="presParOf" srcId="{28CD8C50-B5C0-44C1-A352-31074386A4FB}" destId="{50B798F5-884C-456F-9177-BDC50BCBA477}" srcOrd="1" destOrd="0" presId="urn:microsoft.com/office/officeart/2005/8/layout/vList4"/>
    <dgm:cxn modelId="{6774619D-FE08-45F5-BFC3-1A529F6BC997}" type="presParOf" srcId="{28CD8C50-B5C0-44C1-A352-31074386A4FB}" destId="{E689C554-920E-41BC-9142-B03A43788A7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835ADD-EBE2-461F-BE8B-FE37408CA20F}" type="doc">
      <dgm:prSet loTypeId="urn:microsoft.com/office/officeart/2005/8/layout/hProcess10" loCatId="process" qsTypeId="urn:microsoft.com/office/officeart/2005/8/quickstyle/simple1" qsCatId="simple" csTypeId="urn:microsoft.com/office/officeart/2005/8/colors/colorful1" csCatId="colorful" phldr="1"/>
      <dgm:spPr/>
      <dgm:t>
        <a:bodyPr/>
        <a:lstStyle/>
        <a:p>
          <a:endParaRPr lang="en-US"/>
        </a:p>
      </dgm:t>
    </dgm:pt>
    <dgm:pt modelId="{7FF41B3D-FCF2-4787-8F74-E65370F500A5}">
      <dgm:prSet phldrT="[Text]" custT="1"/>
      <dgm:spPr>
        <a:solidFill>
          <a:schemeClr val="accent2"/>
        </a:solidFill>
      </dgm:spPr>
      <dgm:t>
        <a:bodyPr/>
        <a:lstStyle/>
        <a:p>
          <a:pPr algn="l"/>
          <a:r>
            <a:rPr lang="en-US" sz="2000" b="1" dirty="0"/>
            <a:t>Classes</a:t>
          </a:r>
          <a:r>
            <a:rPr lang="en-US" sz="2100" dirty="0"/>
            <a:t> </a:t>
          </a:r>
        </a:p>
      </dgm:t>
    </dgm:pt>
    <dgm:pt modelId="{D7713051-F654-49EC-B50A-E0E95D17BC36}" type="parTrans" cxnId="{5B5EBFBB-78BC-43DB-A9F2-449070D3B8C6}">
      <dgm:prSet/>
      <dgm:spPr/>
      <dgm:t>
        <a:bodyPr/>
        <a:lstStyle/>
        <a:p>
          <a:endParaRPr lang="en-US"/>
        </a:p>
      </dgm:t>
    </dgm:pt>
    <dgm:pt modelId="{0B22BD9C-721C-49A8-AD81-D09B8AA300C3}" type="sibTrans" cxnId="{5B5EBFBB-78BC-43DB-A9F2-449070D3B8C6}">
      <dgm:prSet/>
      <dgm:spPr>
        <a:solidFill>
          <a:schemeClr val="accent2"/>
        </a:solidFill>
      </dgm:spPr>
      <dgm:t>
        <a:bodyPr/>
        <a:lstStyle/>
        <a:p>
          <a:endParaRPr lang="en-US"/>
        </a:p>
      </dgm:t>
    </dgm:pt>
    <dgm:pt modelId="{78455A19-0DEF-4FCE-BDBE-8D8DB2011B58}">
      <dgm:prSet phldrT="[Text]" custT="1"/>
      <dgm:spPr>
        <a:solidFill>
          <a:schemeClr val="accent2"/>
        </a:solidFill>
      </dgm:spPr>
      <dgm:t>
        <a:bodyPr/>
        <a:lstStyle/>
        <a:p>
          <a:pPr algn="l"/>
          <a:r>
            <a:rPr lang="en-US" sz="2000" dirty="0">
              <a:latin typeface="Calibri" panose="020F0502020204030204" pitchFamily="34" charset="0"/>
              <a:ea typeface="Calibri" panose="020F0502020204030204" pitchFamily="34" charset="0"/>
              <a:cs typeface="Times New Roman" panose="02020603050405020304" pitchFamily="18" charset="0"/>
            </a:rPr>
            <a:t>Fit Camp </a:t>
          </a:r>
          <a:endParaRPr lang="en-US" sz="2000" dirty="0"/>
        </a:p>
      </dgm:t>
    </dgm:pt>
    <dgm:pt modelId="{3FA7ABBD-A8DC-4087-A513-9C01176C881F}" type="parTrans" cxnId="{B4156E73-847B-4DA2-AAFD-59A5E71E8575}">
      <dgm:prSet/>
      <dgm:spPr/>
      <dgm:t>
        <a:bodyPr/>
        <a:lstStyle/>
        <a:p>
          <a:endParaRPr lang="en-US"/>
        </a:p>
      </dgm:t>
    </dgm:pt>
    <dgm:pt modelId="{921BF9D6-E838-4683-A340-333FBF741B41}" type="sibTrans" cxnId="{B4156E73-847B-4DA2-AAFD-59A5E71E8575}">
      <dgm:prSet/>
      <dgm:spPr/>
      <dgm:t>
        <a:bodyPr/>
        <a:lstStyle/>
        <a:p>
          <a:endParaRPr lang="en-US"/>
        </a:p>
      </dgm:t>
    </dgm:pt>
    <dgm:pt modelId="{F32B38D0-C8A7-4CF6-B6C6-6B0C520369A2}">
      <dgm:prSet phldrT="[Text]" custT="1"/>
      <dgm:spPr>
        <a:solidFill>
          <a:schemeClr val="accent6"/>
        </a:solidFill>
      </dgm:spPr>
      <dgm:t>
        <a:bodyPr/>
        <a:lstStyle/>
        <a:p>
          <a:r>
            <a:rPr lang="en-US" sz="2000" b="1" dirty="0"/>
            <a:t>Lunch N Learns</a:t>
          </a:r>
        </a:p>
      </dgm:t>
    </dgm:pt>
    <dgm:pt modelId="{9358FCBF-9640-4A1E-A619-1F3F2F44DE1F}" type="parTrans" cxnId="{C4BBCC77-37DC-4194-B173-C17030D3AD6D}">
      <dgm:prSet/>
      <dgm:spPr/>
      <dgm:t>
        <a:bodyPr/>
        <a:lstStyle/>
        <a:p>
          <a:endParaRPr lang="en-US"/>
        </a:p>
      </dgm:t>
    </dgm:pt>
    <dgm:pt modelId="{6C791781-58DE-4B7D-A58F-BFA6F40A973A}" type="sibTrans" cxnId="{C4BBCC77-37DC-4194-B173-C17030D3AD6D}">
      <dgm:prSet/>
      <dgm:spPr>
        <a:solidFill>
          <a:schemeClr val="accent6"/>
        </a:solidFill>
      </dgm:spPr>
      <dgm:t>
        <a:bodyPr/>
        <a:lstStyle/>
        <a:p>
          <a:endParaRPr lang="en-US"/>
        </a:p>
      </dgm:t>
    </dgm:pt>
    <dgm:pt modelId="{1FB9A905-A41E-4F91-BD2D-AC9C7DD6B6BF}">
      <dgm:prSet phldrT="[Text]" custT="1"/>
      <dgm:spPr>
        <a:solidFill>
          <a:schemeClr val="accent5">
            <a:lumMod val="50000"/>
          </a:schemeClr>
        </a:solidFill>
      </dgm:spPr>
      <dgm:t>
        <a:bodyPr/>
        <a:lstStyle/>
        <a:p>
          <a:r>
            <a:rPr lang="en-US" sz="2000" b="1" dirty="0"/>
            <a:t>Seminars/Webinars </a:t>
          </a:r>
        </a:p>
      </dgm:t>
    </dgm:pt>
    <dgm:pt modelId="{836ADC6C-26A4-4FD5-ADE7-17783F6B84ED}" type="parTrans" cxnId="{7F5641FA-C71F-4461-95F3-78B062392690}">
      <dgm:prSet/>
      <dgm:spPr/>
      <dgm:t>
        <a:bodyPr/>
        <a:lstStyle/>
        <a:p>
          <a:endParaRPr lang="en-US"/>
        </a:p>
      </dgm:t>
    </dgm:pt>
    <dgm:pt modelId="{67438FC8-C763-421E-BE8A-7528F11D4D43}" type="sibTrans" cxnId="{7F5641FA-C71F-4461-95F3-78B062392690}">
      <dgm:prSet/>
      <dgm:spPr>
        <a:solidFill>
          <a:schemeClr val="accent4"/>
        </a:solidFill>
      </dgm:spPr>
      <dgm:t>
        <a:bodyPr/>
        <a:lstStyle/>
        <a:p>
          <a:endParaRPr lang="en-US" dirty="0"/>
        </a:p>
      </dgm:t>
    </dgm:pt>
    <dgm:pt modelId="{9F0C5AB4-CD8E-4A4E-8ED9-839513DCDF78}">
      <dgm:prSet phldrT="[Text]" custT="1"/>
      <dgm:spPr>
        <a:solidFill>
          <a:schemeClr val="accent4"/>
        </a:solidFill>
      </dgm:spPr>
      <dgm:t>
        <a:bodyPr/>
        <a:lstStyle/>
        <a:p>
          <a:r>
            <a:rPr lang="en-US" sz="2000" b="1" dirty="0"/>
            <a:t>Special Challenges &amp; Events  </a:t>
          </a:r>
        </a:p>
      </dgm:t>
    </dgm:pt>
    <dgm:pt modelId="{93030EAE-8F45-4C9C-B9B6-4FA00646925B}" type="parTrans" cxnId="{3C3901BC-3B82-40C4-AA20-63882AB5685C}">
      <dgm:prSet/>
      <dgm:spPr/>
      <dgm:t>
        <a:bodyPr/>
        <a:lstStyle/>
        <a:p>
          <a:endParaRPr lang="en-US"/>
        </a:p>
      </dgm:t>
    </dgm:pt>
    <dgm:pt modelId="{5CB8D030-8334-4276-8984-835964C17699}" type="sibTrans" cxnId="{3C3901BC-3B82-40C4-AA20-63882AB5685C}">
      <dgm:prSet/>
      <dgm:spPr/>
      <dgm:t>
        <a:bodyPr/>
        <a:lstStyle/>
        <a:p>
          <a:endParaRPr lang="en-US"/>
        </a:p>
      </dgm:t>
    </dgm:pt>
    <dgm:pt modelId="{AEF182B6-52AD-4883-8BFC-31984041687A}">
      <dgm:prSet phldrT="[Text]" custT="1"/>
      <dgm:spPr>
        <a:solidFill>
          <a:schemeClr val="accent5">
            <a:lumMod val="50000"/>
          </a:schemeClr>
        </a:solidFill>
      </dgm:spPr>
      <dgm:t>
        <a:bodyPr/>
        <a:lstStyle/>
        <a:p>
          <a:r>
            <a:rPr lang="en-US" sz="1800" dirty="0"/>
            <a:t>Airrosti – Musculoskeletal</a:t>
          </a:r>
        </a:p>
      </dgm:t>
    </dgm:pt>
    <dgm:pt modelId="{1ADACA15-4487-4E7B-9D4D-7B0F3F3F9755}" type="parTrans" cxnId="{FAB3CD00-FDB5-4AA6-BBD1-2B2E7BF72006}">
      <dgm:prSet/>
      <dgm:spPr/>
      <dgm:t>
        <a:bodyPr/>
        <a:lstStyle/>
        <a:p>
          <a:endParaRPr lang="en-US"/>
        </a:p>
      </dgm:t>
    </dgm:pt>
    <dgm:pt modelId="{5FFD3D04-11D3-49A1-83F6-261A0A2DE2B5}" type="sibTrans" cxnId="{FAB3CD00-FDB5-4AA6-BBD1-2B2E7BF72006}">
      <dgm:prSet/>
      <dgm:spPr/>
      <dgm:t>
        <a:bodyPr/>
        <a:lstStyle/>
        <a:p>
          <a:endParaRPr lang="en-US"/>
        </a:p>
      </dgm:t>
    </dgm:pt>
    <dgm:pt modelId="{BE4929BD-FCA0-495F-8DF0-8EC254E7336B}">
      <dgm:prSet phldrT="[Text]" custT="1"/>
      <dgm:spPr>
        <a:solidFill>
          <a:schemeClr val="accent5">
            <a:lumMod val="50000"/>
          </a:schemeClr>
        </a:solidFill>
      </dgm:spPr>
      <dgm:t>
        <a:bodyPr/>
        <a:lstStyle/>
        <a:p>
          <a:r>
            <a:rPr lang="en-US" sz="1800" dirty="0"/>
            <a:t>Healthy Challenge Stress Management </a:t>
          </a:r>
        </a:p>
      </dgm:t>
    </dgm:pt>
    <dgm:pt modelId="{799FEB4C-1226-49FF-8CFD-64985776F87A}" type="parTrans" cxnId="{D458CB57-D745-4062-ADF1-2855C68277A9}">
      <dgm:prSet/>
      <dgm:spPr/>
      <dgm:t>
        <a:bodyPr/>
        <a:lstStyle/>
        <a:p>
          <a:endParaRPr lang="en-US"/>
        </a:p>
      </dgm:t>
    </dgm:pt>
    <dgm:pt modelId="{42549094-FFF4-4B10-89B4-352DE908CF93}" type="sibTrans" cxnId="{D458CB57-D745-4062-ADF1-2855C68277A9}">
      <dgm:prSet/>
      <dgm:spPr/>
      <dgm:t>
        <a:bodyPr/>
        <a:lstStyle/>
        <a:p>
          <a:endParaRPr lang="en-US"/>
        </a:p>
      </dgm:t>
    </dgm:pt>
    <dgm:pt modelId="{A4248CB8-8634-4DEB-815C-82E92C3CC256}">
      <dgm:prSet phldrT="[Text]" custT="1"/>
      <dgm:spPr>
        <a:solidFill>
          <a:schemeClr val="accent5">
            <a:lumMod val="50000"/>
          </a:schemeClr>
        </a:solidFill>
      </dgm:spPr>
      <dgm:t>
        <a:bodyPr/>
        <a:lstStyle/>
        <a:p>
          <a:r>
            <a:rPr lang="en-US" sz="1800" dirty="0"/>
            <a:t>Right Step – Opioids in the Workplace</a:t>
          </a:r>
        </a:p>
      </dgm:t>
    </dgm:pt>
    <dgm:pt modelId="{411D7074-85F2-4C56-8DE7-BDFAD4CC81A8}" type="parTrans" cxnId="{FF02C714-DF90-40F5-81EB-26C876A6A5AB}">
      <dgm:prSet/>
      <dgm:spPr/>
      <dgm:t>
        <a:bodyPr/>
        <a:lstStyle/>
        <a:p>
          <a:endParaRPr lang="en-US"/>
        </a:p>
      </dgm:t>
    </dgm:pt>
    <dgm:pt modelId="{6195494A-8446-488D-8BC7-5271E5AE2E0C}" type="sibTrans" cxnId="{FF02C714-DF90-40F5-81EB-26C876A6A5AB}">
      <dgm:prSet/>
      <dgm:spPr/>
      <dgm:t>
        <a:bodyPr/>
        <a:lstStyle/>
        <a:p>
          <a:endParaRPr lang="en-US"/>
        </a:p>
      </dgm:t>
    </dgm:pt>
    <dgm:pt modelId="{365070D4-1547-4BA3-9A7C-8B1003C75260}">
      <dgm:prSet phldrT="[Text]" custT="1"/>
      <dgm:spPr>
        <a:solidFill>
          <a:schemeClr val="accent6"/>
        </a:solidFill>
      </dgm:spPr>
      <dgm:t>
        <a:bodyPr/>
        <a:lstStyle/>
        <a:p>
          <a:r>
            <a:rPr lang="en-US" sz="1800" dirty="0"/>
            <a:t>TIAA – Financial Wellness</a:t>
          </a:r>
        </a:p>
      </dgm:t>
    </dgm:pt>
    <dgm:pt modelId="{54F60736-ECDF-4CF1-B21F-1E9CC12827D1}" type="parTrans" cxnId="{B34EBBA2-F7A0-46AF-9937-1D8279243099}">
      <dgm:prSet/>
      <dgm:spPr/>
      <dgm:t>
        <a:bodyPr/>
        <a:lstStyle/>
        <a:p>
          <a:endParaRPr lang="en-US"/>
        </a:p>
      </dgm:t>
    </dgm:pt>
    <dgm:pt modelId="{8ABA9C05-4FD5-4AD8-8D7B-1511D4780B4D}" type="sibTrans" cxnId="{B34EBBA2-F7A0-46AF-9937-1D8279243099}">
      <dgm:prSet/>
      <dgm:spPr/>
      <dgm:t>
        <a:bodyPr/>
        <a:lstStyle/>
        <a:p>
          <a:endParaRPr lang="en-US"/>
        </a:p>
      </dgm:t>
    </dgm:pt>
    <dgm:pt modelId="{E5A0C1E8-A6D0-4D47-9AA6-667AC7DA34A8}">
      <dgm:prSet phldrT="[Text]" custT="1"/>
      <dgm:spPr>
        <a:solidFill>
          <a:schemeClr val="accent4"/>
        </a:solidFill>
      </dgm:spPr>
      <dgm:t>
        <a:bodyPr/>
        <a:lstStyle/>
        <a:p>
          <a:r>
            <a:rPr lang="en-US" sz="2000" dirty="0"/>
            <a:t>Blood Drives </a:t>
          </a:r>
        </a:p>
      </dgm:t>
    </dgm:pt>
    <dgm:pt modelId="{7B4C59D5-3DDC-4276-BDE0-504EE5B9EE79}" type="parTrans" cxnId="{FF6BFED6-2CF5-47AF-AA68-FE83BA73DC26}">
      <dgm:prSet/>
      <dgm:spPr/>
      <dgm:t>
        <a:bodyPr/>
        <a:lstStyle/>
        <a:p>
          <a:endParaRPr lang="en-US"/>
        </a:p>
      </dgm:t>
    </dgm:pt>
    <dgm:pt modelId="{E957D8A3-BE46-4CF3-8409-984D526A452D}" type="sibTrans" cxnId="{FF6BFED6-2CF5-47AF-AA68-FE83BA73DC26}">
      <dgm:prSet/>
      <dgm:spPr/>
      <dgm:t>
        <a:bodyPr/>
        <a:lstStyle/>
        <a:p>
          <a:endParaRPr lang="en-US"/>
        </a:p>
      </dgm:t>
    </dgm:pt>
    <dgm:pt modelId="{0078318F-E4C1-4C13-8674-BCB2C5318F2D}">
      <dgm:prSet phldrT="[Text]" custT="1"/>
      <dgm:spPr>
        <a:solidFill>
          <a:schemeClr val="accent2"/>
        </a:solidFill>
      </dgm:spPr>
      <dgm:t>
        <a:bodyPr/>
        <a:lstStyle/>
        <a:p>
          <a:pPr algn="l"/>
          <a:r>
            <a:rPr lang="en-US" sz="2000" dirty="0"/>
            <a:t>Yoga </a:t>
          </a:r>
        </a:p>
      </dgm:t>
    </dgm:pt>
    <dgm:pt modelId="{58289DBB-154D-48E8-832E-C05CC06CAB8A}" type="parTrans" cxnId="{C806C3DB-106A-4860-8402-B38C436130B0}">
      <dgm:prSet/>
      <dgm:spPr/>
      <dgm:t>
        <a:bodyPr/>
        <a:lstStyle/>
        <a:p>
          <a:endParaRPr lang="en-US"/>
        </a:p>
      </dgm:t>
    </dgm:pt>
    <dgm:pt modelId="{D7373A50-643F-4EF1-A2BD-4270BBD8CD9A}" type="sibTrans" cxnId="{C806C3DB-106A-4860-8402-B38C436130B0}">
      <dgm:prSet/>
      <dgm:spPr/>
      <dgm:t>
        <a:bodyPr/>
        <a:lstStyle/>
        <a:p>
          <a:endParaRPr lang="en-US"/>
        </a:p>
      </dgm:t>
    </dgm:pt>
    <dgm:pt modelId="{E787C436-98F6-4723-B3C6-890738DA1DD2}">
      <dgm:prSet phldrT="[Text]" custT="1"/>
      <dgm:spPr>
        <a:solidFill>
          <a:schemeClr val="accent2"/>
        </a:solidFill>
      </dgm:spPr>
      <dgm:t>
        <a:bodyPr/>
        <a:lstStyle/>
        <a:p>
          <a:pPr algn="l"/>
          <a:r>
            <a:rPr lang="en-US" sz="2000" dirty="0"/>
            <a:t>Total Body Blast </a:t>
          </a:r>
        </a:p>
      </dgm:t>
    </dgm:pt>
    <dgm:pt modelId="{D866E143-C446-4AC5-9A1B-84171D3A9511}" type="parTrans" cxnId="{AD0D4163-6E8D-4BB3-A13B-E4DE12519160}">
      <dgm:prSet/>
      <dgm:spPr/>
      <dgm:t>
        <a:bodyPr/>
        <a:lstStyle/>
        <a:p>
          <a:endParaRPr lang="en-US"/>
        </a:p>
      </dgm:t>
    </dgm:pt>
    <dgm:pt modelId="{DC249872-8794-4A4A-AB08-072B57CB4E72}" type="sibTrans" cxnId="{AD0D4163-6E8D-4BB3-A13B-E4DE12519160}">
      <dgm:prSet/>
      <dgm:spPr/>
      <dgm:t>
        <a:bodyPr/>
        <a:lstStyle/>
        <a:p>
          <a:endParaRPr lang="en-US"/>
        </a:p>
      </dgm:t>
    </dgm:pt>
    <dgm:pt modelId="{917B16BC-8C45-46E9-ACAD-BE54F59B5B6D}">
      <dgm:prSet phldrT="[Text]" custT="1"/>
      <dgm:spPr>
        <a:solidFill>
          <a:schemeClr val="accent4"/>
        </a:solidFill>
      </dgm:spPr>
      <dgm:t>
        <a:bodyPr/>
        <a:lstStyle/>
        <a:p>
          <a:r>
            <a:rPr lang="en-US" sz="2000" dirty="0"/>
            <a:t>Health, Safety &amp; Benefits (HSBF)</a:t>
          </a:r>
        </a:p>
      </dgm:t>
    </dgm:pt>
    <dgm:pt modelId="{662C02E3-F32A-4D2B-AFE7-7C9A121B4FF3}" type="parTrans" cxnId="{4D56BB16-F80F-4B8F-8C60-ADC87F5BD55B}">
      <dgm:prSet/>
      <dgm:spPr/>
      <dgm:t>
        <a:bodyPr/>
        <a:lstStyle/>
        <a:p>
          <a:endParaRPr lang="en-US"/>
        </a:p>
      </dgm:t>
    </dgm:pt>
    <dgm:pt modelId="{F6134B4B-E290-466E-8B46-1FB5BFDACDEB}" type="sibTrans" cxnId="{4D56BB16-F80F-4B8F-8C60-ADC87F5BD55B}">
      <dgm:prSet/>
      <dgm:spPr/>
      <dgm:t>
        <a:bodyPr/>
        <a:lstStyle/>
        <a:p>
          <a:endParaRPr lang="en-US"/>
        </a:p>
      </dgm:t>
    </dgm:pt>
    <dgm:pt modelId="{475D3278-FAFA-4442-8165-4905AAE8A85F}">
      <dgm:prSet phldrT="[Text]" custT="1"/>
      <dgm:spPr>
        <a:solidFill>
          <a:schemeClr val="accent4"/>
        </a:solidFill>
      </dgm:spPr>
      <dgm:t>
        <a:bodyPr/>
        <a:lstStyle/>
        <a:p>
          <a:r>
            <a:rPr lang="en-US" sz="2000" dirty="0"/>
            <a:t>Heart Walk </a:t>
          </a:r>
        </a:p>
      </dgm:t>
    </dgm:pt>
    <dgm:pt modelId="{718C15D3-63DB-42FE-9505-40E4B8D1607F}" type="parTrans" cxnId="{2D23EA02-4FC8-492E-B591-075AEB01341D}">
      <dgm:prSet/>
      <dgm:spPr/>
      <dgm:t>
        <a:bodyPr/>
        <a:lstStyle/>
        <a:p>
          <a:endParaRPr lang="en-US"/>
        </a:p>
      </dgm:t>
    </dgm:pt>
    <dgm:pt modelId="{4F57CD2A-DC16-4927-9875-41D7255A60E0}" type="sibTrans" cxnId="{2D23EA02-4FC8-492E-B591-075AEB01341D}">
      <dgm:prSet/>
      <dgm:spPr/>
      <dgm:t>
        <a:bodyPr/>
        <a:lstStyle/>
        <a:p>
          <a:endParaRPr lang="en-US"/>
        </a:p>
      </dgm:t>
    </dgm:pt>
    <dgm:pt modelId="{83965377-BA7E-448A-B470-EB693C8B6205}">
      <dgm:prSet phldrT="[Text]" custT="1"/>
      <dgm:spPr>
        <a:solidFill>
          <a:schemeClr val="accent6"/>
        </a:solidFill>
      </dgm:spPr>
      <dgm:t>
        <a:bodyPr/>
        <a:lstStyle/>
        <a:p>
          <a:r>
            <a:rPr lang="en-US" sz="1800" dirty="0"/>
            <a:t>Free Form Chiropractic </a:t>
          </a:r>
        </a:p>
      </dgm:t>
    </dgm:pt>
    <dgm:pt modelId="{D9153B7D-37EB-434F-9024-386C530CB679}" type="parTrans" cxnId="{A6EAFCCE-1DFF-40ED-9F4A-EB75EBE2E995}">
      <dgm:prSet/>
      <dgm:spPr/>
    </dgm:pt>
    <dgm:pt modelId="{691A8DE8-E17D-4CAC-A0DF-8D4957CBE2A9}" type="sibTrans" cxnId="{A6EAFCCE-1DFF-40ED-9F4A-EB75EBE2E995}">
      <dgm:prSet/>
      <dgm:spPr/>
    </dgm:pt>
    <dgm:pt modelId="{757C7246-863B-468A-831C-F08BB1063EDD}">
      <dgm:prSet phldrT="[Text]" custT="1"/>
      <dgm:spPr>
        <a:solidFill>
          <a:schemeClr val="accent6"/>
        </a:solidFill>
      </dgm:spPr>
      <dgm:t>
        <a:bodyPr/>
        <a:lstStyle/>
        <a:p>
          <a:r>
            <a:rPr lang="en-US" sz="1800" dirty="0"/>
            <a:t>Lantern (formerly SurgeryPlus)</a:t>
          </a:r>
        </a:p>
      </dgm:t>
    </dgm:pt>
    <dgm:pt modelId="{17ABC607-E115-47E7-850E-16CBED85008B}" type="parTrans" cxnId="{4A9C265B-03EE-4E86-AEF0-F5F22BDB71FC}">
      <dgm:prSet/>
      <dgm:spPr/>
    </dgm:pt>
    <dgm:pt modelId="{B67BC61C-1E46-4267-90C1-926EAE3F1F83}" type="sibTrans" cxnId="{4A9C265B-03EE-4E86-AEF0-F5F22BDB71FC}">
      <dgm:prSet/>
      <dgm:spPr/>
    </dgm:pt>
    <dgm:pt modelId="{98745E93-7C21-4378-B551-D2C59AD85592}" type="pres">
      <dgm:prSet presAssocID="{32835ADD-EBE2-461F-BE8B-FE37408CA20F}" presName="Name0" presStyleCnt="0">
        <dgm:presLayoutVars>
          <dgm:dir/>
          <dgm:resizeHandles val="exact"/>
        </dgm:presLayoutVars>
      </dgm:prSet>
      <dgm:spPr/>
    </dgm:pt>
    <dgm:pt modelId="{5211002B-45F1-482C-8820-C404C1DE29C2}" type="pres">
      <dgm:prSet presAssocID="{7FF41B3D-FCF2-4787-8F74-E65370F500A5}" presName="composite" presStyleCnt="0"/>
      <dgm:spPr/>
    </dgm:pt>
    <dgm:pt modelId="{7D86CA3A-606E-46DA-BB23-5C440522E5CF}" type="pres">
      <dgm:prSet presAssocID="{7FF41B3D-FCF2-4787-8F74-E65370F500A5}" presName="imagSh" presStyleLbl="bgImgPlace1" presStyleIdx="0" presStyleCnt="4" custScaleX="148908" custScaleY="119131" custLinFactNeighborX="-4819" custLinFactNeighborY="-30217"/>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10000" r="-10000"/>
          </a:stretch>
        </a:blipFill>
      </dgm:spPr>
    </dgm:pt>
    <dgm:pt modelId="{DAFD36CB-BB0C-464C-9253-0A517ED4510E}" type="pres">
      <dgm:prSet presAssocID="{7FF41B3D-FCF2-4787-8F74-E65370F500A5}" presName="txNode" presStyleLbl="node1" presStyleIdx="0" presStyleCnt="4" custScaleX="206189" custScaleY="206589" custLinFactNeighborX="11909" custLinFactNeighborY="57557">
        <dgm:presLayoutVars>
          <dgm:bulletEnabled val="1"/>
        </dgm:presLayoutVars>
      </dgm:prSet>
      <dgm:spPr/>
    </dgm:pt>
    <dgm:pt modelId="{68387D42-1257-4B1D-8A75-87DBDADB68E3}" type="pres">
      <dgm:prSet presAssocID="{0B22BD9C-721C-49A8-AD81-D09B8AA300C3}" presName="sibTrans" presStyleLbl="sibTrans2D1" presStyleIdx="0" presStyleCnt="3" custLinFactNeighborX="-58257" custLinFactNeighborY="78620"/>
      <dgm:spPr/>
    </dgm:pt>
    <dgm:pt modelId="{6E25F2E3-C5D6-4AAB-BCEE-35F4FE4E5064}" type="pres">
      <dgm:prSet presAssocID="{0B22BD9C-721C-49A8-AD81-D09B8AA300C3}" presName="connTx" presStyleLbl="sibTrans2D1" presStyleIdx="0" presStyleCnt="3"/>
      <dgm:spPr/>
    </dgm:pt>
    <dgm:pt modelId="{DE3E4BEE-5F04-44B1-B7D9-C3B4EFA6509A}" type="pres">
      <dgm:prSet presAssocID="{F32B38D0-C8A7-4CF6-B6C6-6B0C520369A2}" presName="composite" presStyleCnt="0"/>
      <dgm:spPr/>
    </dgm:pt>
    <dgm:pt modelId="{73E8DE2C-26E1-48CF-92BF-8DFBA529AE97}" type="pres">
      <dgm:prSet presAssocID="{F32B38D0-C8A7-4CF6-B6C6-6B0C520369A2}" presName="imagSh" presStyleLbl="bgImgPlace1" presStyleIdx="1" presStyleCnt="4" custScaleX="124768" custScaleY="116598" custLinFactNeighborX="7236" custLinFactNeighborY="-51420"/>
      <dgm:spPr>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E37EDCE9-ECF1-4138-812C-3EBF68B5A2BC}" type="pres">
      <dgm:prSet presAssocID="{F32B38D0-C8A7-4CF6-B6C6-6B0C520369A2}" presName="txNode" presStyleLbl="node1" presStyleIdx="1" presStyleCnt="4" custScaleX="233593" custScaleY="239998" custLinFactNeighborX="6099" custLinFactNeighborY="51986">
        <dgm:presLayoutVars>
          <dgm:bulletEnabled val="1"/>
        </dgm:presLayoutVars>
      </dgm:prSet>
      <dgm:spPr/>
    </dgm:pt>
    <dgm:pt modelId="{E9C3DE64-DE68-4EC2-8326-A85F5C702C76}" type="pres">
      <dgm:prSet presAssocID="{6C791781-58DE-4B7D-A58F-BFA6F40A973A}" presName="sibTrans" presStyleLbl="sibTrans2D1" presStyleIdx="1" presStyleCnt="3" custAng="840683"/>
      <dgm:spPr/>
    </dgm:pt>
    <dgm:pt modelId="{F0D6A27B-4640-4E17-8E88-478EFC00FFBC}" type="pres">
      <dgm:prSet presAssocID="{6C791781-58DE-4B7D-A58F-BFA6F40A973A}" presName="connTx" presStyleLbl="sibTrans2D1" presStyleIdx="1" presStyleCnt="3"/>
      <dgm:spPr/>
    </dgm:pt>
    <dgm:pt modelId="{9A2B278C-24A4-4093-866F-0A9FAC5AB5D1}" type="pres">
      <dgm:prSet presAssocID="{1FB9A905-A41E-4F91-BD2D-AC9C7DD6B6BF}" presName="composite" presStyleCnt="0"/>
      <dgm:spPr/>
    </dgm:pt>
    <dgm:pt modelId="{8437AFC5-D0C3-4F44-AEC6-FD8C1FA30131}" type="pres">
      <dgm:prSet presAssocID="{1FB9A905-A41E-4F91-BD2D-AC9C7DD6B6BF}" presName="imagSh" presStyleLbl="bgImgPlace1" presStyleIdx="2" presStyleCnt="4" custScaleX="129328" custScaleY="119916" custLinFactNeighborX="12591" custLinFactNeighborY="-95770"/>
      <dgm:spPr>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7000" r="-7000"/>
          </a:stretch>
        </a:blipFill>
      </dgm:spPr>
    </dgm:pt>
    <dgm:pt modelId="{8D740C5E-93E1-4059-85E3-A63D027B467C}" type="pres">
      <dgm:prSet presAssocID="{1FB9A905-A41E-4F91-BD2D-AC9C7DD6B6BF}" presName="txNode" presStyleLbl="node1" presStyleIdx="2" presStyleCnt="4" custScaleX="297552" custScaleY="299162" custLinFactNeighborX="5451" custLinFactNeighborY="39014">
        <dgm:presLayoutVars>
          <dgm:bulletEnabled val="1"/>
        </dgm:presLayoutVars>
      </dgm:prSet>
      <dgm:spPr/>
    </dgm:pt>
    <dgm:pt modelId="{93FD382B-7307-499C-B6F5-F077EC3E5B73}" type="pres">
      <dgm:prSet presAssocID="{67438FC8-C763-421E-BE8A-7528F11D4D43}" presName="sibTrans" presStyleLbl="sibTrans2D1" presStyleIdx="2" presStyleCnt="3"/>
      <dgm:spPr/>
    </dgm:pt>
    <dgm:pt modelId="{D94CBF0E-72CD-42F0-9D57-363DF41D7E69}" type="pres">
      <dgm:prSet presAssocID="{67438FC8-C763-421E-BE8A-7528F11D4D43}" presName="connTx" presStyleLbl="sibTrans2D1" presStyleIdx="2" presStyleCnt="3"/>
      <dgm:spPr/>
    </dgm:pt>
    <dgm:pt modelId="{51B16EB8-D45A-4BC6-AFE4-6B8141E78AF8}" type="pres">
      <dgm:prSet presAssocID="{9F0C5AB4-CD8E-4A4E-8ED9-839513DCDF78}" presName="composite" presStyleCnt="0"/>
      <dgm:spPr/>
    </dgm:pt>
    <dgm:pt modelId="{38028300-178B-49E0-B00C-3196777FAD78}" type="pres">
      <dgm:prSet presAssocID="{9F0C5AB4-CD8E-4A4E-8ED9-839513DCDF78}" presName="imagSh" presStyleLbl="bgImgPlace1" presStyleIdx="3" presStyleCnt="4" custScaleX="135089" custScaleY="108194" custLinFactNeighborX="7161" custLinFactNeighborY="-5439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dgm:spPr>
    </dgm:pt>
    <dgm:pt modelId="{35C26547-82E6-409C-91D5-97540918E7CF}" type="pres">
      <dgm:prSet presAssocID="{9F0C5AB4-CD8E-4A4E-8ED9-839513DCDF78}" presName="txNode" presStyleLbl="node1" presStyleIdx="3" presStyleCnt="4" custScaleX="253915" custScaleY="266943" custLinFactNeighborX="55" custLinFactNeighborY="60716">
        <dgm:presLayoutVars>
          <dgm:bulletEnabled val="1"/>
        </dgm:presLayoutVars>
      </dgm:prSet>
      <dgm:spPr/>
    </dgm:pt>
  </dgm:ptLst>
  <dgm:cxnLst>
    <dgm:cxn modelId="{FAB3CD00-FDB5-4AA6-BBD1-2B2E7BF72006}" srcId="{1FB9A905-A41E-4F91-BD2D-AC9C7DD6B6BF}" destId="{AEF182B6-52AD-4883-8BFC-31984041687A}" srcOrd="0" destOrd="0" parTransId="{1ADACA15-4487-4E7B-9D4D-7B0F3F3F9755}" sibTransId="{5FFD3D04-11D3-49A1-83F6-261A0A2DE2B5}"/>
    <dgm:cxn modelId="{9DAEE101-842D-44C9-ABDB-92E0DE1EB3C0}" type="presOf" srcId="{0B22BD9C-721C-49A8-AD81-D09B8AA300C3}" destId="{68387D42-1257-4B1D-8A75-87DBDADB68E3}" srcOrd="0" destOrd="0" presId="urn:microsoft.com/office/officeart/2005/8/layout/hProcess10"/>
    <dgm:cxn modelId="{2D23EA02-4FC8-492E-B591-075AEB01341D}" srcId="{9F0C5AB4-CD8E-4A4E-8ED9-839513DCDF78}" destId="{475D3278-FAFA-4442-8165-4905AAE8A85F}" srcOrd="2" destOrd="0" parTransId="{718C15D3-63DB-42FE-9505-40E4B8D1607F}" sibTransId="{4F57CD2A-DC16-4927-9875-41D7255A60E0}"/>
    <dgm:cxn modelId="{21B29C0A-4289-4CF8-99CB-A3CDBD1C4BA1}" type="presOf" srcId="{6C791781-58DE-4B7D-A58F-BFA6F40A973A}" destId="{E9C3DE64-DE68-4EC2-8326-A85F5C702C76}" srcOrd="0" destOrd="0" presId="urn:microsoft.com/office/officeart/2005/8/layout/hProcess10"/>
    <dgm:cxn modelId="{F7D72E0B-C0D2-4C79-ACCD-89245F5B99C0}" type="presOf" srcId="{1FB9A905-A41E-4F91-BD2D-AC9C7DD6B6BF}" destId="{8D740C5E-93E1-4059-85E3-A63D027B467C}" srcOrd="0" destOrd="0" presId="urn:microsoft.com/office/officeart/2005/8/layout/hProcess10"/>
    <dgm:cxn modelId="{FF02C714-DF90-40F5-81EB-26C876A6A5AB}" srcId="{1FB9A905-A41E-4F91-BD2D-AC9C7DD6B6BF}" destId="{A4248CB8-8634-4DEB-815C-82E92C3CC256}" srcOrd="1" destOrd="0" parTransId="{411D7074-85F2-4C56-8DE7-BDFAD4CC81A8}" sibTransId="{6195494A-8446-488D-8BC7-5271E5AE2E0C}"/>
    <dgm:cxn modelId="{4D56BB16-F80F-4B8F-8C60-ADC87F5BD55B}" srcId="{9F0C5AB4-CD8E-4A4E-8ED9-839513DCDF78}" destId="{917B16BC-8C45-46E9-ACAD-BE54F59B5B6D}" srcOrd="1" destOrd="0" parTransId="{662C02E3-F32A-4D2B-AFE7-7C9A121B4FF3}" sibTransId="{F6134B4B-E290-466E-8B46-1FB5BFDACDEB}"/>
    <dgm:cxn modelId="{7F3EA41E-7CE1-4CB1-A316-0DA0B9BA8ED4}" type="presOf" srcId="{7FF41B3D-FCF2-4787-8F74-E65370F500A5}" destId="{DAFD36CB-BB0C-464C-9253-0A517ED4510E}" srcOrd="0" destOrd="0" presId="urn:microsoft.com/office/officeart/2005/8/layout/hProcess10"/>
    <dgm:cxn modelId="{A06C851F-4127-437A-80A0-37252BBA22A4}" type="presOf" srcId="{F32B38D0-C8A7-4CF6-B6C6-6B0C520369A2}" destId="{E37EDCE9-ECF1-4138-812C-3EBF68B5A2BC}" srcOrd="0" destOrd="0" presId="urn:microsoft.com/office/officeart/2005/8/layout/hProcess10"/>
    <dgm:cxn modelId="{3EEC2527-3FC5-4E76-9711-103758D952B2}" type="presOf" srcId="{83965377-BA7E-448A-B470-EB693C8B6205}" destId="{E37EDCE9-ECF1-4138-812C-3EBF68B5A2BC}" srcOrd="0" destOrd="2" presId="urn:microsoft.com/office/officeart/2005/8/layout/hProcess10"/>
    <dgm:cxn modelId="{28A36C35-3E38-44C1-86D9-52FC4BFCA480}" type="presOf" srcId="{917B16BC-8C45-46E9-ACAD-BE54F59B5B6D}" destId="{35C26547-82E6-409C-91D5-97540918E7CF}" srcOrd="0" destOrd="2" presId="urn:microsoft.com/office/officeart/2005/8/layout/hProcess10"/>
    <dgm:cxn modelId="{122F7A35-D8C1-4168-9175-E6C0B4D91517}" type="presOf" srcId="{0B22BD9C-721C-49A8-AD81-D09B8AA300C3}" destId="{6E25F2E3-C5D6-4AAB-BCEE-35F4FE4E5064}" srcOrd="1" destOrd="0" presId="urn:microsoft.com/office/officeart/2005/8/layout/hProcess10"/>
    <dgm:cxn modelId="{F9FB913D-8BF0-49CC-B65D-93F267E8461B}" type="presOf" srcId="{BE4929BD-FCA0-495F-8DF0-8EC254E7336B}" destId="{8D740C5E-93E1-4059-85E3-A63D027B467C}" srcOrd="0" destOrd="3" presId="urn:microsoft.com/office/officeart/2005/8/layout/hProcess10"/>
    <dgm:cxn modelId="{4A9C265B-03EE-4E86-AEF0-F5F22BDB71FC}" srcId="{F32B38D0-C8A7-4CF6-B6C6-6B0C520369A2}" destId="{757C7246-863B-468A-831C-F08BB1063EDD}" srcOrd="2" destOrd="0" parTransId="{17ABC607-E115-47E7-850E-16CBED85008B}" sibTransId="{B67BC61C-1E46-4267-90C1-926EAE3F1F83}"/>
    <dgm:cxn modelId="{AD0D4163-6E8D-4BB3-A13B-E4DE12519160}" srcId="{7FF41B3D-FCF2-4787-8F74-E65370F500A5}" destId="{E787C436-98F6-4723-B3C6-890738DA1DD2}" srcOrd="2" destOrd="0" parTransId="{D866E143-C446-4AC5-9A1B-84171D3A9511}" sibTransId="{DC249872-8794-4A4A-AB08-072B57CB4E72}"/>
    <dgm:cxn modelId="{7CB7E447-5946-4013-95C8-929EAE7E84EA}" type="presOf" srcId="{365070D4-1547-4BA3-9A7C-8B1003C75260}" destId="{E37EDCE9-ECF1-4138-812C-3EBF68B5A2BC}" srcOrd="0" destOrd="1" presId="urn:microsoft.com/office/officeart/2005/8/layout/hProcess10"/>
    <dgm:cxn modelId="{AB704F4A-BB65-45D0-9568-45D232043406}" type="presOf" srcId="{475D3278-FAFA-4442-8165-4905AAE8A85F}" destId="{35C26547-82E6-409C-91D5-97540918E7CF}" srcOrd="0" destOrd="3" presId="urn:microsoft.com/office/officeart/2005/8/layout/hProcess10"/>
    <dgm:cxn modelId="{13AD5F4E-D137-4FBE-B9F3-2D085866CB02}" type="presOf" srcId="{AEF182B6-52AD-4883-8BFC-31984041687A}" destId="{8D740C5E-93E1-4059-85E3-A63D027B467C}" srcOrd="0" destOrd="1" presId="urn:microsoft.com/office/officeart/2005/8/layout/hProcess10"/>
    <dgm:cxn modelId="{3DC70953-78DF-4D1D-8F30-C20C7F9FC597}" type="presOf" srcId="{32835ADD-EBE2-461F-BE8B-FE37408CA20F}" destId="{98745E93-7C21-4378-B551-D2C59AD85592}" srcOrd="0" destOrd="0" presId="urn:microsoft.com/office/officeart/2005/8/layout/hProcess10"/>
    <dgm:cxn modelId="{B4156E73-847B-4DA2-AAFD-59A5E71E8575}" srcId="{7FF41B3D-FCF2-4787-8F74-E65370F500A5}" destId="{78455A19-0DEF-4FCE-BDBE-8D8DB2011B58}" srcOrd="0" destOrd="0" parTransId="{3FA7ABBD-A8DC-4087-A513-9C01176C881F}" sibTransId="{921BF9D6-E838-4683-A340-333FBF741B41}"/>
    <dgm:cxn modelId="{9C777D53-F8F0-4B38-86E6-2A2F94B950AB}" type="presOf" srcId="{67438FC8-C763-421E-BE8A-7528F11D4D43}" destId="{D94CBF0E-72CD-42F0-9D57-363DF41D7E69}" srcOrd="1" destOrd="0" presId="urn:microsoft.com/office/officeart/2005/8/layout/hProcess10"/>
    <dgm:cxn modelId="{D458CB57-D745-4062-ADF1-2855C68277A9}" srcId="{1FB9A905-A41E-4F91-BD2D-AC9C7DD6B6BF}" destId="{BE4929BD-FCA0-495F-8DF0-8EC254E7336B}" srcOrd="2" destOrd="0" parTransId="{799FEB4C-1226-49FF-8CFD-64985776F87A}" sibTransId="{42549094-FFF4-4B10-89B4-352DE908CF93}"/>
    <dgm:cxn modelId="{C4BBCC77-37DC-4194-B173-C17030D3AD6D}" srcId="{32835ADD-EBE2-461F-BE8B-FE37408CA20F}" destId="{F32B38D0-C8A7-4CF6-B6C6-6B0C520369A2}" srcOrd="1" destOrd="0" parTransId="{9358FCBF-9640-4A1E-A619-1F3F2F44DE1F}" sibTransId="{6C791781-58DE-4B7D-A58F-BFA6F40A973A}"/>
    <dgm:cxn modelId="{FBD50B7A-CA1C-4B3C-AE69-DA8118D8A1A0}" type="presOf" srcId="{757C7246-863B-468A-831C-F08BB1063EDD}" destId="{E37EDCE9-ECF1-4138-812C-3EBF68B5A2BC}" srcOrd="0" destOrd="3" presId="urn:microsoft.com/office/officeart/2005/8/layout/hProcess10"/>
    <dgm:cxn modelId="{D109F88A-A799-486E-AA1E-BAD19CEF1CC6}" type="presOf" srcId="{9F0C5AB4-CD8E-4A4E-8ED9-839513DCDF78}" destId="{35C26547-82E6-409C-91D5-97540918E7CF}" srcOrd="0" destOrd="0" presId="urn:microsoft.com/office/officeart/2005/8/layout/hProcess10"/>
    <dgm:cxn modelId="{7C3AC791-40C9-4197-BC42-94053CA5E1CD}" type="presOf" srcId="{67438FC8-C763-421E-BE8A-7528F11D4D43}" destId="{93FD382B-7307-499C-B6F5-F077EC3E5B73}" srcOrd="0" destOrd="0" presId="urn:microsoft.com/office/officeart/2005/8/layout/hProcess10"/>
    <dgm:cxn modelId="{D7AD28A0-4D14-4925-95B9-F1CD71BCF85E}" type="presOf" srcId="{6C791781-58DE-4B7D-A58F-BFA6F40A973A}" destId="{F0D6A27B-4640-4E17-8E88-478EFC00FFBC}" srcOrd="1" destOrd="0" presId="urn:microsoft.com/office/officeart/2005/8/layout/hProcess10"/>
    <dgm:cxn modelId="{B34EBBA2-F7A0-46AF-9937-1D8279243099}" srcId="{F32B38D0-C8A7-4CF6-B6C6-6B0C520369A2}" destId="{365070D4-1547-4BA3-9A7C-8B1003C75260}" srcOrd="0" destOrd="0" parTransId="{54F60736-ECDF-4CF1-B21F-1E9CC12827D1}" sibTransId="{8ABA9C05-4FD5-4AD8-8D7B-1511D4780B4D}"/>
    <dgm:cxn modelId="{1E0C5DA7-A449-4C1C-AC10-EB2E23A02FCF}" type="presOf" srcId="{78455A19-0DEF-4FCE-BDBE-8D8DB2011B58}" destId="{DAFD36CB-BB0C-464C-9253-0A517ED4510E}" srcOrd="0" destOrd="1" presId="urn:microsoft.com/office/officeart/2005/8/layout/hProcess10"/>
    <dgm:cxn modelId="{5233FEAE-27FB-451E-B010-397CF3C7AED5}" type="presOf" srcId="{A4248CB8-8634-4DEB-815C-82E92C3CC256}" destId="{8D740C5E-93E1-4059-85E3-A63D027B467C}" srcOrd="0" destOrd="2" presId="urn:microsoft.com/office/officeart/2005/8/layout/hProcess10"/>
    <dgm:cxn modelId="{803893B4-9088-491E-BF7B-12F9E932AB29}" type="presOf" srcId="{0078318F-E4C1-4C13-8674-BCB2C5318F2D}" destId="{DAFD36CB-BB0C-464C-9253-0A517ED4510E}" srcOrd="0" destOrd="2" presId="urn:microsoft.com/office/officeart/2005/8/layout/hProcess10"/>
    <dgm:cxn modelId="{56AEF2BA-C593-4AA5-9C1F-1A79A30FCFD8}" type="presOf" srcId="{E787C436-98F6-4723-B3C6-890738DA1DD2}" destId="{DAFD36CB-BB0C-464C-9253-0A517ED4510E}" srcOrd="0" destOrd="3" presId="urn:microsoft.com/office/officeart/2005/8/layout/hProcess10"/>
    <dgm:cxn modelId="{5B5EBFBB-78BC-43DB-A9F2-449070D3B8C6}" srcId="{32835ADD-EBE2-461F-BE8B-FE37408CA20F}" destId="{7FF41B3D-FCF2-4787-8F74-E65370F500A5}" srcOrd="0" destOrd="0" parTransId="{D7713051-F654-49EC-B50A-E0E95D17BC36}" sibTransId="{0B22BD9C-721C-49A8-AD81-D09B8AA300C3}"/>
    <dgm:cxn modelId="{3C3901BC-3B82-40C4-AA20-63882AB5685C}" srcId="{32835ADD-EBE2-461F-BE8B-FE37408CA20F}" destId="{9F0C5AB4-CD8E-4A4E-8ED9-839513DCDF78}" srcOrd="3" destOrd="0" parTransId="{93030EAE-8F45-4C9C-B9B6-4FA00646925B}" sibTransId="{5CB8D030-8334-4276-8984-835964C17699}"/>
    <dgm:cxn modelId="{A6EAFCCE-1DFF-40ED-9F4A-EB75EBE2E995}" srcId="{F32B38D0-C8A7-4CF6-B6C6-6B0C520369A2}" destId="{83965377-BA7E-448A-B470-EB693C8B6205}" srcOrd="1" destOrd="0" parTransId="{D9153B7D-37EB-434F-9024-386C530CB679}" sibTransId="{691A8DE8-E17D-4CAC-A0DF-8D4957CBE2A9}"/>
    <dgm:cxn modelId="{FF6BFED6-2CF5-47AF-AA68-FE83BA73DC26}" srcId="{9F0C5AB4-CD8E-4A4E-8ED9-839513DCDF78}" destId="{E5A0C1E8-A6D0-4D47-9AA6-667AC7DA34A8}" srcOrd="0" destOrd="0" parTransId="{7B4C59D5-3DDC-4276-BDE0-504EE5B9EE79}" sibTransId="{E957D8A3-BE46-4CF3-8409-984D526A452D}"/>
    <dgm:cxn modelId="{D4D073D7-81F8-42FF-9D56-D954F521F62A}" type="presOf" srcId="{E5A0C1E8-A6D0-4D47-9AA6-667AC7DA34A8}" destId="{35C26547-82E6-409C-91D5-97540918E7CF}" srcOrd="0" destOrd="1" presId="urn:microsoft.com/office/officeart/2005/8/layout/hProcess10"/>
    <dgm:cxn modelId="{C806C3DB-106A-4860-8402-B38C436130B0}" srcId="{7FF41B3D-FCF2-4787-8F74-E65370F500A5}" destId="{0078318F-E4C1-4C13-8674-BCB2C5318F2D}" srcOrd="1" destOrd="0" parTransId="{58289DBB-154D-48E8-832E-C05CC06CAB8A}" sibTransId="{D7373A50-643F-4EF1-A2BD-4270BBD8CD9A}"/>
    <dgm:cxn modelId="{7F5641FA-C71F-4461-95F3-78B062392690}" srcId="{32835ADD-EBE2-461F-BE8B-FE37408CA20F}" destId="{1FB9A905-A41E-4F91-BD2D-AC9C7DD6B6BF}" srcOrd="2" destOrd="0" parTransId="{836ADC6C-26A4-4FD5-ADE7-17783F6B84ED}" sibTransId="{67438FC8-C763-421E-BE8A-7528F11D4D43}"/>
    <dgm:cxn modelId="{0A6E10F3-361B-4303-96EB-B4D8F531AF81}" type="presParOf" srcId="{98745E93-7C21-4378-B551-D2C59AD85592}" destId="{5211002B-45F1-482C-8820-C404C1DE29C2}" srcOrd="0" destOrd="0" presId="urn:microsoft.com/office/officeart/2005/8/layout/hProcess10"/>
    <dgm:cxn modelId="{4DEA538C-365D-4B82-9E41-6F7AD6F7632E}" type="presParOf" srcId="{5211002B-45F1-482C-8820-C404C1DE29C2}" destId="{7D86CA3A-606E-46DA-BB23-5C440522E5CF}" srcOrd="0" destOrd="0" presId="urn:microsoft.com/office/officeart/2005/8/layout/hProcess10"/>
    <dgm:cxn modelId="{ECB675B1-4DEF-49C6-BFB8-3E4BFB8A3346}" type="presParOf" srcId="{5211002B-45F1-482C-8820-C404C1DE29C2}" destId="{DAFD36CB-BB0C-464C-9253-0A517ED4510E}" srcOrd="1" destOrd="0" presId="urn:microsoft.com/office/officeart/2005/8/layout/hProcess10"/>
    <dgm:cxn modelId="{52ACC5FD-18D7-45DD-9282-8CC878BAB8EA}" type="presParOf" srcId="{98745E93-7C21-4378-B551-D2C59AD85592}" destId="{68387D42-1257-4B1D-8A75-87DBDADB68E3}" srcOrd="1" destOrd="0" presId="urn:microsoft.com/office/officeart/2005/8/layout/hProcess10"/>
    <dgm:cxn modelId="{3F74DDA7-6138-47D4-B219-109CD522B846}" type="presParOf" srcId="{68387D42-1257-4B1D-8A75-87DBDADB68E3}" destId="{6E25F2E3-C5D6-4AAB-BCEE-35F4FE4E5064}" srcOrd="0" destOrd="0" presId="urn:microsoft.com/office/officeart/2005/8/layout/hProcess10"/>
    <dgm:cxn modelId="{3724DD8C-0757-49F4-A8E4-BF85834EC952}" type="presParOf" srcId="{98745E93-7C21-4378-B551-D2C59AD85592}" destId="{DE3E4BEE-5F04-44B1-B7D9-C3B4EFA6509A}" srcOrd="2" destOrd="0" presId="urn:microsoft.com/office/officeart/2005/8/layout/hProcess10"/>
    <dgm:cxn modelId="{97B63E15-92C7-4597-A1F3-C7BD3DBFC9E9}" type="presParOf" srcId="{DE3E4BEE-5F04-44B1-B7D9-C3B4EFA6509A}" destId="{73E8DE2C-26E1-48CF-92BF-8DFBA529AE97}" srcOrd="0" destOrd="0" presId="urn:microsoft.com/office/officeart/2005/8/layout/hProcess10"/>
    <dgm:cxn modelId="{E0693A23-51A4-4337-BED5-6D2850CFB4D3}" type="presParOf" srcId="{DE3E4BEE-5F04-44B1-B7D9-C3B4EFA6509A}" destId="{E37EDCE9-ECF1-4138-812C-3EBF68B5A2BC}" srcOrd="1" destOrd="0" presId="urn:microsoft.com/office/officeart/2005/8/layout/hProcess10"/>
    <dgm:cxn modelId="{5C007EF8-4A36-4C57-BB01-8FCBF36997BF}" type="presParOf" srcId="{98745E93-7C21-4378-B551-D2C59AD85592}" destId="{E9C3DE64-DE68-4EC2-8326-A85F5C702C76}" srcOrd="3" destOrd="0" presId="urn:microsoft.com/office/officeart/2005/8/layout/hProcess10"/>
    <dgm:cxn modelId="{7F0D160D-5CE3-47EF-AE1F-0D69756C69F2}" type="presParOf" srcId="{E9C3DE64-DE68-4EC2-8326-A85F5C702C76}" destId="{F0D6A27B-4640-4E17-8E88-478EFC00FFBC}" srcOrd="0" destOrd="0" presId="urn:microsoft.com/office/officeart/2005/8/layout/hProcess10"/>
    <dgm:cxn modelId="{9A68B8C7-D5E1-4B43-8E88-8A337EC59FAC}" type="presParOf" srcId="{98745E93-7C21-4378-B551-D2C59AD85592}" destId="{9A2B278C-24A4-4093-866F-0A9FAC5AB5D1}" srcOrd="4" destOrd="0" presId="urn:microsoft.com/office/officeart/2005/8/layout/hProcess10"/>
    <dgm:cxn modelId="{BC62ED86-DFEC-4779-B472-6C45F24D36AD}" type="presParOf" srcId="{9A2B278C-24A4-4093-866F-0A9FAC5AB5D1}" destId="{8437AFC5-D0C3-4F44-AEC6-FD8C1FA30131}" srcOrd="0" destOrd="0" presId="urn:microsoft.com/office/officeart/2005/8/layout/hProcess10"/>
    <dgm:cxn modelId="{86125D92-259C-4DC3-930C-EDFCD69CBE07}" type="presParOf" srcId="{9A2B278C-24A4-4093-866F-0A9FAC5AB5D1}" destId="{8D740C5E-93E1-4059-85E3-A63D027B467C}" srcOrd="1" destOrd="0" presId="urn:microsoft.com/office/officeart/2005/8/layout/hProcess10"/>
    <dgm:cxn modelId="{FF1F5264-8A9B-4992-A15F-76708F5912EE}" type="presParOf" srcId="{98745E93-7C21-4378-B551-D2C59AD85592}" destId="{93FD382B-7307-499C-B6F5-F077EC3E5B73}" srcOrd="5" destOrd="0" presId="urn:microsoft.com/office/officeart/2005/8/layout/hProcess10"/>
    <dgm:cxn modelId="{59324CE2-721C-4633-8BEB-04C5370DAE18}" type="presParOf" srcId="{93FD382B-7307-499C-B6F5-F077EC3E5B73}" destId="{D94CBF0E-72CD-42F0-9D57-363DF41D7E69}" srcOrd="0" destOrd="0" presId="urn:microsoft.com/office/officeart/2005/8/layout/hProcess10"/>
    <dgm:cxn modelId="{B05432F9-7ED4-493D-88EC-0B5767D1165C}" type="presParOf" srcId="{98745E93-7C21-4378-B551-D2C59AD85592}" destId="{51B16EB8-D45A-4BC6-AFE4-6B8141E78AF8}" srcOrd="6" destOrd="0" presId="urn:microsoft.com/office/officeart/2005/8/layout/hProcess10"/>
    <dgm:cxn modelId="{5CE5E489-444B-4438-A589-0DAAA9CE0312}" type="presParOf" srcId="{51B16EB8-D45A-4BC6-AFE4-6B8141E78AF8}" destId="{38028300-178B-49E0-B00C-3196777FAD78}" srcOrd="0" destOrd="0" presId="urn:microsoft.com/office/officeart/2005/8/layout/hProcess10"/>
    <dgm:cxn modelId="{25EA1753-06EB-43B0-AA08-D35B43256AD6}" type="presParOf" srcId="{51B16EB8-D45A-4BC6-AFE4-6B8141E78AF8}" destId="{35C26547-82E6-409C-91D5-97540918E7CF}"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B8644C-95CE-4333-ABC5-30B775D5CF2A}" type="doc">
      <dgm:prSet loTypeId="urn:microsoft.com/office/officeart/2005/8/layout/pList2" loCatId="list" qsTypeId="urn:microsoft.com/office/officeart/2005/8/quickstyle/simple1" qsCatId="simple" csTypeId="urn:microsoft.com/office/officeart/2005/8/colors/colorful1" csCatId="colorful" phldr="1"/>
      <dgm:spPr/>
    </dgm:pt>
    <dgm:pt modelId="{217570A6-7EA7-494B-A437-274695F0685A}">
      <dgm:prSet phldrT="[Text]" custT="1"/>
      <dgm:spPr>
        <a:solidFill>
          <a:schemeClr val="accent1"/>
        </a:solidFill>
        <a:ln>
          <a:solidFill>
            <a:schemeClr val="tx1">
              <a:lumMod val="50000"/>
              <a:lumOff val="50000"/>
            </a:schemeClr>
          </a:solidFill>
        </a:ln>
      </dgm:spPr>
      <dgm:t>
        <a:bodyPr/>
        <a:lstStyle/>
        <a:p>
          <a:r>
            <a:rPr lang="en-US" sz="1800" b="1" dirty="0">
              <a:solidFill>
                <a:schemeClr val="tx1"/>
              </a:solidFill>
            </a:rPr>
            <a:t>Specific enrollment periods</a:t>
          </a:r>
        </a:p>
        <a:p>
          <a:r>
            <a:rPr lang="en-US" sz="1800" b="1" dirty="0">
              <a:solidFill>
                <a:schemeClr val="tx1">
                  <a:lumMod val="85000"/>
                  <a:lumOff val="15000"/>
                </a:schemeClr>
              </a:solidFill>
            </a:rPr>
            <a:t>Enroll online </a:t>
          </a:r>
          <a:br>
            <a:rPr lang="en-US" sz="1400" b="1" dirty="0">
              <a:solidFill>
                <a:schemeClr val="tx1">
                  <a:lumMod val="85000"/>
                  <a:lumOff val="15000"/>
                </a:schemeClr>
              </a:solidFill>
            </a:rPr>
          </a:br>
          <a:endParaRPr lang="en-US" sz="1400" b="1" dirty="0">
            <a:solidFill>
              <a:schemeClr val="tx1">
                <a:lumMod val="85000"/>
                <a:lumOff val="15000"/>
              </a:schemeClr>
            </a:solidFill>
          </a:endParaRPr>
        </a:p>
        <a:p>
          <a:r>
            <a:rPr lang="en-US" sz="1800" dirty="0">
              <a:solidFill>
                <a:schemeClr val="tx1">
                  <a:lumMod val="85000"/>
                  <a:lumOff val="15000"/>
                </a:schemeClr>
              </a:solidFill>
            </a:rPr>
            <a:t>Learn how to lose weight and improve your health while eating the foods you love. You don't have to starve yourself or count calories to lose weight and keep it off forever. </a:t>
          </a:r>
        </a:p>
      </dgm:t>
    </dgm:pt>
    <dgm:pt modelId="{5A8D19A2-C203-4349-A835-228B96E61BFE}" type="parTrans" cxnId="{32820E14-33D2-4217-8E11-4CCB9C75B8CE}">
      <dgm:prSet/>
      <dgm:spPr/>
      <dgm:t>
        <a:bodyPr/>
        <a:lstStyle/>
        <a:p>
          <a:endParaRPr lang="en-US"/>
        </a:p>
      </dgm:t>
    </dgm:pt>
    <dgm:pt modelId="{65F5CE6B-BB24-4F48-9022-7A5E7443D1BD}" type="sibTrans" cxnId="{32820E14-33D2-4217-8E11-4CCB9C75B8CE}">
      <dgm:prSet/>
      <dgm:spPr/>
      <dgm:t>
        <a:bodyPr/>
        <a:lstStyle/>
        <a:p>
          <a:endParaRPr lang="en-US"/>
        </a:p>
      </dgm:t>
    </dgm:pt>
    <dgm:pt modelId="{CE4795D4-B391-4A4B-B573-027EBF8CECD3}">
      <dgm:prSet phldrT="[Text]" custT="1"/>
      <dgm:spPr>
        <a:ln>
          <a:solidFill>
            <a:schemeClr val="tx1">
              <a:lumMod val="50000"/>
              <a:lumOff val="50000"/>
            </a:schemeClr>
          </a:solidFill>
        </a:ln>
      </dgm:spPr>
      <dgm:t>
        <a:bodyPr/>
        <a:lstStyle/>
        <a:p>
          <a:r>
            <a:rPr lang="en-US" sz="1800" b="1" dirty="0">
              <a:solidFill>
                <a:schemeClr val="tx1"/>
              </a:solidFill>
            </a:rPr>
            <a:t>Weightwatchers reimagined</a:t>
          </a:r>
        </a:p>
        <a:p>
          <a:r>
            <a:rPr lang="en-US" sz="1800" dirty="0">
              <a:solidFill>
                <a:schemeClr val="tx1">
                  <a:lumMod val="85000"/>
                  <a:lumOff val="15000"/>
                </a:schemeClr>
              </a:solidFill>
            </a:rPr>
            <a:t>Enroll online anytime</a:t>
          </a:r>
        </a:p>
        <a:p>
          <a:r>
            <a:rPr lang="en-US" sz="1800" dirty="0">
              <a:solidFill>
                <a:schemeClr val="tx1">
                  <a:lumMod val="85000"/>
                  <a:lumOff val="15000"/>
                </a:schemeClr>
              </a:solidFill>
            </a:rPr>
            <a:t>Easy online app allows you to track food, activity and weight anytime. </a:t>
          </a:r>
        </a:p>
        <a:p>
          <a:r>
            <a:rPr lang="en-US" sz="1800" dirty="0">
              <a:solidFill>
                <a:schemeClr val="tx1">
                  <a:lumMod val="85000"/>
                  <a:lumOff val="15000"/>
                </a:schemeClr>
              </a:solidFill>
            </a:rPr>
            <a:t> Database of online recipes</a:t>
          </a:r>
        </a:p>
        <a:p>
          <a:r>
            <a:rPr lang="en-US" sz="1800" dirty="0">
              <a:solidFill>
                <a:schemeClr val="tx1">
                  <a:lumMod val="85000"/>
                  <a:lumOff val="15000"/>
                </a:schemeClr>
              </a:solidFill>
            </a:rPr>
            <a:t>Weight Watchers coach available 24/7</a:t>
          </a:r>
        </a:p>
        <a:p>
          <a:r>
            <a:rPr lang="en-US" sz="1800" dirty="0">
              <a:solidFill>
                <a:schemeClr val="tx1">
                  <a:lumMod val="85000"/>
                  <a:lumOff val="15000"/>
                </a:schemeClr>
              </a:solidFill>
            </a:rPr>
            <a:t>Online community to provide support</a:t>
          </a:r>
        </a:p>
      </dgm:t>
    </dgm:pt>
    <dgm:pt modelId="{02F9A169-D94E-4D90-9001-8B948F82A939}" type="parTrans" cxnId="{62C30437-902A-4CD9-B5A1-1A9D7DA0FB5F}">
      <dgm:prSet/>
      <dgm:spPr/>
      <dgm:t>
        <a:bodyPr/>
        <a:lstStyle/>
        <a:p>
          <a:endParaRPr lang="en-US"/>
        </a:p>
      </dgm:t>
    </dgm:pt>
    <dgm:pt modelId="{F71A0F0E-4CDF-408F-B8CB-D4A1C5327686}" type="sibTrans" cxnId="{62C30437-902A-4CD9-B5A1-1A9D7DA0FB5F}">
      <dgm:prSet/>
      <dgm:spPr/>
      <dgm:t>
        <a:bodyPr/>
        <a:lstStyle/>
        <a:p>
          <a:endParaRPr lang="en-US"/>
        </a:p>
      </dgm:t>
    </dgm:pt>
    <dgm:pt modelId="{42E39B54-FF2D-405B-8746-385A84482F46}" type="pres">
      <dgm:prSet presAssocID="{3BB8644C-95CE-4333-ABC5-30B775D5CF2A}" presName="Name0" presStyleCnt="0">
        <dgm:presLayoutVars>
          <dgm:dir/>
          <dgm:resizeHandles val="exact"/>
        </dgm:presLayoutVars>
      </dgm:prSet>
      <dgm:spPr/>
    </dgm:pt>
    <dgm:pt modelId="{EC93D1A7-285C-4332-A38D-05D35A914791}" type="pres">
      <dgm:prSet presAssocID="{3BB8644C-95CE-4333-ABC5-30B775D5CF2A}" presName="bkgdShp" presStyleLbl="alignAccFollowNode1" presStyleIdx="0" presStyleCnt="1" custLinFactNeighborX="367" custLinFactNeighborY="-10381"/>
      <dgm:spPr>
        <a:solidFill>
          <a:schemeClr val="accent1">
            <a:lumMod val="20000"/>
            <a:lumOff val="80000"/>
            <a:alpha val="90000"/>
          </a:schemeClr>
        </a:solidFill>
        <a:ln>
          <a:solidFill>
            <a:schemeClr val="tx1">
              <a:lumMod val="50000"/>
              <a:lumOff val="50000"/>
              <a:alpha val="90000"/>
            </a:schemeClr>
          </a:solidFill>
        </a:ln>
      </dgm:spPr>
    </dgm:pt>
    <dgm:pt modelId="{C61C0ADE-A4A8-405B-AE06-C8B49E92EAA4}" type="pres">
      <dgm:prSet presAssocID="{3BB8644C-95CE-4333-ABC5-30B775D5CF2A}" presName="linComp" presStyleCnt="0"/>
      <dgm:spPr/>
    </dgm:pt>
    <dgm:pt modelId="{2FCF77D3-EB29-4DB4-8BEC-E315AF9F9F33}" type="pres">
      <dgm:prSet presAssocID="{217570A6-7EA7-494B-A437-274695F0685A}" presName="compNode" presStyleCnt="0"/>
      <dgm:spPr/>
    </dgm:pt>
    <dgm:pt modelId="{6E9342E1-6F5B-4777-A80B-3CA5C56CA75F}" type="pres">
      <dgm:prSet presAssocID="{217570A6-7EA7-494B-A437-274695F0685A}" presName="node" presStyleLbl="node1" presStyleIdx="0" presStyleCnt="2">
        <dgm:presLayoutVars>
          <dgm:bulletEnabled val="1"/>
        </dgm:presLayoutVars>
      </dgm:prSet>
      <dgm:spPr/>
    </dgm:pt>
    <dgm:pt modelId="{C2EFCC77-75A8-4AC4-B170-F109CCD8A7DC}" type="pres">
      <dgm:prSet presAssocID="{217570A6-7EA7-494B-A437-274695F0685A}" presName="invisiNode" presStyleLbl="node1" presStyleIdx="0" presStyleCnt="2"/>
      <dgm:spPr/>
    </dgm:pt>
    <dgm:pt modelId="{62FC0A1E-2229-43E4-82BD-2CE7E5BA4379}" type="pres">
      <dgm:prSet presAssocID="{217570A6-7EA7-494B-A437-274695F0685A}" presName="imagNode" presStyleLbl="fgImgPlace1" presStyleIdx="0" presStyleCnt="2" custScaleX="99190" custScaleY="64258"/>
      <dgm:spPr>
        <a:blipFill rotWithShape="1">
          <a:blip xmlns:r="http://schemas.openxmlformats.org/officeDocument/2006/relationships" r:embed="rId1"/>
          <a:stretch>
            <a:fillRect/>
          </a:stretch>
        </a:blipFill>
      </dgm:spPr>
    </dgm:pt>
    <dgm:pt modelId="{396A7C9A-38A5-4261-BE96-59586967F850}" type="pres">
      <dgm:prSet presAssocID="{65F5CE6B-BB24-4F48-9022-7A5E7443D1BD}" presName="sibTrans" presStyleLbl="sibTrans2D1" presStyleIdx="0" presStyleCnt="0"/>
      <dgm:spPr/>
    </dgm:pt>
    <dgm:pt modelId="{2E2023F7-E5AA-48F6-951E-71167D4B7896}" type="pres">
      <dgm:prSet presAssocID="{CE4795D4-B391-4A4B-B573-027EBF8CECD3}" presName="compNode" presStyleCnt="0"/>
      <dgm:spPr/>
    </dgm:pt>
    <dgm:pt modelId="{E25A34C3-F3A7-4929-AA59-54E8F4BB26EF}" type="pres">
      <dgm:prSet presAssocID="{CE4795D4-B391-4A4B-B573-027EBF8CECD3}" presName="node" presStyleLbl="node1" presStyleIdx="1" presStyleCnt="2" custScaleX="114119">
        <dgm:presLayoutVars>
          <dgm:bulletEnabled val="1"/>
        </dgm:presLayoutVars>
      </dgm:prSet>
      <dgm:spPr/>
    </dgm:pt>
    <dgm:pt modelId="{BC432674-A52E-45E6-97F1-91CBFF0D44EF}" type="pres">
      <dgm:prSet presAssocID="{CE4795D4-B391-4A4B-B573-027EBF8CECD3}" presName="invisiNode" presStyleLbl="node1" presStyleIdx="1" presStyleCnt="2"/>
      <dgm:spPr/>
    </dgm:pt>
    <dgm:pt modelId="{0A31116C-CD89-4D6B-A1F0-7F46673E531B}" type="pres">
      <dgm:prSet presAssocID="{CE4795D4-B391-4A4B-B573-027EBF8CECD3}" presName="imagNode"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3000" b="-13000"/>
          </a:stretch>
        </a:blipFill>
      </dgm:spPr>
    </dgm:pt>
  </dgm:ptLst>
  <dgm:cxnLst>
    <dgm:cxn modelId="{32820E14-33D2-4217-8E11-4CCB9C75B8CE}" srcId="{3BB8644C-95CE-4333-ABC5-30B775D5CF2A}" destId="{217570A6-7EA7-494B-A437-274695F0685A}" srcOrd="0" destOrd="0" parTransId="{5A8D19A2-C203-4349-A835-228B96E61BFE}" sibTransId="{65F5CE6B-BB24-4F48-9022-7A5E7443D1BD}"/>
    <dgm:cxn modelId="{17C19716-81DE-4344-BB44-5B3E85D9193F}" type="presOf" srcId="{CE4795D4-B391-4A4B-B573-027EBF8CECD3}" destId="{E25A34C3-F3A7-4929-AA59-54E8F4BB26EF}" srcOrd="0" destOrd="0" presId="urn:microsoft.com/office/officeart/2005/8/layout/pList2"/>
    <dgm:cxn modelId="{62C30437-902A-4CD9-B5A1-1A9D7DA0FB5F}" srcId="{3BB8644C-95CE-4333-ABC5-30B775D5CF2A}" destId="{CE4795D4-B391-4A4B-B573-027EBF8CECD3}" srcOrd="1" destOrd="0" parTransId="{02F9A169-D94E-4D90-9001-8B948F82A939}" sibTransId="{F71A0F0E-4CDF-408F-B8CB-D4A1C5327686}"/>
    <dgm:cxn modelId="{213B22B3-28FF-4283-9C82-DD19ED9176DA}" type="presOf" srcId="{3BB8644C-95CE-4333-ABC5-30B775D5CF2A}" destId="{42E39B54-FF2D-405B-8746-385A84482F46}" srcOrd="0" destOrd="0" presId="urn:microsoft.com/office/officeart/2005/8/layout/pList2"/>
    <dgm:cxn modelId="{1ED6CBC1-920C-433D-9DDD-C1B852F9F1EA}" type="presOf" srcId="{217570A6-7EA7-494B-A437-274695F0685A}" destId="{6E9342E1-6F5B-4777-A80B-3CA5C56CA75F}" srcOrd="0" destOrd="0" presId="urn:microsoft.com/office/officeart/2005/8/layout/pList2"/>
    <dgm:cxn modelId="{882D4ACC-EA78-4545-BE60-CB5A1DDA1342}" type="presOf" srcId="{65F5CE6B-BB24-4F48-9022-7A5E7443D1BD}" destId="{396A7C9A-38A5-4261-BE96-59586967F850}" srcOrd="0" destOrd="0" presId="urn:microsoft.com/office/officeart/2005/8/layout/pList2"/>
    <dgm:cxn modelId="{4A92CD00-0969-4331-93EB-EBA1F7289792}" type="presParOf" srcId="{42E39B54-FF2D-405B-8746-385A84482F46}" destId="{EC93D1A7-285C-4332-A38D-05D35A914791}" srcOrd="0" destOrd="0" presId="urn:microsoft.com/office/officeart/2005/8/layout/pList2"/>
    <dgm:cxn modelId="{FF0C283E-AACD-4E13-916E-316E1238C2F3}" type="presParOf" srcId="{42E39B54-FF2D-405B-8746-385A84482F46}" destId="{C61C0ADE-A4A8-405B-AE06-C8B49E92EAA4}" srcOrd="1" destOrd="0" presId="urn:microsoft.com/office/officeart/2005/8/layout/pList2"/>
    <dgm:cxn modelId="{C3F5E37E-B47D-4067-B5C6-405E363008B7}" type="presParOf" srcId="{C61C0ADE-A4A8-405B-AE06-C8B49E92EAA4}" destId="{2FCF77D3-EB29-4DB4-8BEC-E315AF9F9F33}" srcOrd="0" destOrd="0" presId="urn:microsoft.com/office/officeart/2005/8/layout/pList2"/>
    <dgm:cxn modelId="{9AD6813C-CD37-4C63-A46B-469408C3497A}" type="presParOf" srcId="{2FCF77D3-EB29-4DB4-8BEC-E315AF9F9F33}" destId="{6E9342E1-6F5B-4777-A80B-3CA5C56CA75F}" srcOrd="0" destOrd="0" presId="urn:microsoft.com/office/officeart/2005/8/layout/pList2"/>
    <dgm:cxn modelId="{1697897E-3231-472E-8049-8BA720119C9F}" type="presParOf" srcId="{2FCF77D3-EB29-4DB4-8BEC-E315AF9F9F33}" destId="{C2EFCC77-75A8-4AC4-B170-F109CCD8A7DC}" srcOrd="1" destOrd="0" presId="urn:microsoft.com/office/officeart/2005/8/layout/pList2"/>
    <dgm:cxn modelId="{A2CD1B89-F2F5-4FA0-AB86-BFB9DECE96A3}" type="presParOf" srcId="{2FCF77D3-EB29-4DB4-8BEC-E315AF9F9F33}" destId="{62FC0A1E-2229-43E4-82BD-2CE7E5BA4379}" srcOrd="2" destOrd="0" presId="urn:microsoft.com/office/officeart/2005/8/layout/pList2"/>
    <dgm:cxn modelId="{F02A6925-FCC2-489C-B725-E97A27E1F4EC}" type="presParOf" srcId="{C61C0ADE-A4A8-405B-AE06-C8B49E92EAA4}" destId="{396A7C9A-38A5-4261-BE96-59586967F850}" srcOrd="1" destOrd="0" presId="urn:microsoft.com/office/officeart/2005/8/layout/pList2"/>
    <dgm:cxn modelId="{FDB75C1F-52A5-4965-A962-F8C195698F77}" type="presParOf" srcId="{C61C0ADE-A4A8-405B-AE06-C8B49E92EAA4}" destId="{2E2023F7-E5AA-48F6-951E-71167D4B7896}" srcOrd="2" destOrd="0" presId="urn:microsoft.com/office/officeart/2005/8/layout/pList2"/>
    <dgm:cxn modelId="{DB1412DD-E6B4-4898-AFE8-9E90BC2D014B}" type="presParOf" srcId="{2E2023F7-E5AA-48F6-951E-71167D4B7896}" destId="{E25A34C3-F3A7-4929-AA59-54E8F4BB26EF}" srcOrd="0" destOrd="0" presId="urn:microsoft.com/office/officeart/2005/8/layout/pList2"/>
    <dgm:cxn modelId="{A7928FBE-2035-4B57-B799-486F6B644C41}" type="presParOf" srcId="{2E2023F7-E5AA-48F6-951E-71167D4B7896}" destId="{BC432674-A52E-45E6-97F1-91CBFF0D44EF}" srcOrd="1" destOrd="0" presId="urn:microsoft.com/office/officeart/2005/8/layout/pList2"/>
    <dgm:cxn modelId="{13B87DBD-58FB-4E54-84F1-6A193690546A}" type="presParOf" srcId="{2E2023F7-E5AA-48F6-951E-71167D4B7896}" destId="{0A31116C-CD89-4D6B-A1F0-7F46673E531B}"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E9EF5-C3CF-4D7C-8745-E39EFF12364E}">
      <dsp:nvSpPr>
        <dsp:cNvPr id="0" name=""/>
        <dsp:cNvSpPr/>
      </dsp:nvSpPr>
      <dsp:spPr>
        <a:xfrm>
          <a:off x="0" y="0"/>
          <a:ext cx="8521265" cy="1360414"/>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Online Access To Enroll via our online system cfwbenefits.com Starts October 7, 2024</a:t>
          </a:r>
        </a:p>
      </dsp:txBody>
      <dsp:txXfrm>
        <a:off x="39845" y="39845"/>
        <a:ext cx="7053272" cy="1280724"/>
      </dsp:txXfrm>
    </dsp:sp>
    <dsp:sp modelId="{4B9347BB-DC53-4A81-9FA3-BA476AE28800}">
      <dsp:nvSpPr>
        <dsp:cNvPr id="0" name=""/>
        <dsp:cNvSpPr/>
      </dsp:nvSpPr>
      <dsp:spPr>
        <a:xfrm>
          <a:off x="751876" y="1587150"/>
          <a:ext cx="8521265" cy="1360414"/>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Open Enrollment Deadline for </a:t>
          </a:r>
          <a:r>
            <a:rPr lang="en-US" sz="2900" b="1" u="sng" kern="1200" dirty="0"/>
            <a:t>ALL</a:t>
          </a:r>
          <a:r>
            <a:rPr lang="en-US" sz="2900" kern="1200" dirty="0"/>
            <a:t> Plans is October 25, 2024, 11:59 pm</a:t>
          </a:r>
        </a:p>
      </dsp:txBody>
      <dsp:txXfrm>
        <a:off x="791721" y="1626995"/>
        <a:ext cx="6805429" cy="1280724"/>
      </dsp:txXfrm>
    </dsp:sp>
    <dsp:sp modelId="{BBBC8BF9-5B83-4177-A86E-1D05DF953D38}">
      <dsp:nvSpPr>
        <dsp:cNvPr id="0" name=""/>
        <dsp:cNvSpPr/>
      </dsp:nvSpPr>
      <dsp:spPr>
        <a:xfrm>
          <a:off x="1503752" y="3174300"/>
          <a:ext cx="8521265" cy="1360414"/>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Changes Are Effective January 1, 2025</a:t>
          </a:r>
        </a:p>
      </dsp:txBody>
      <dsp:txXfrm>
        <a:off x="1543597" y="3214145"/>
        <a:ext cx="6805429" cy="1280724"/>
      </dsp:txXfrm>
    </dsp:sp>
    <dsp:sp modelId="{7EBA8043-EF5F-4DD2-9630-554D66B542A2}">
      <dsp:nvSpPr>
        <dsp:cNvPr id="0" name=""/>
        <dsp:cNvSpPr/>
      </dsp:nvSpPr>
      <dsp:spPr>
        <a:xfrm>
          <a:off x="7636995" y="1031647"/>
          <a:ext cx="884269" cy="884269"/>
        </a:xfrm>
        <a:prstGeom prst="downArrow">
          <a:avLst>
            <a:gd name="adj1" fmla="val 55000"/>
            <a:gd name="adj2" fmla="val 45000"/>
          </a:avLst>
        </a:prstGeom>
        <a:solidFill>
          <a:schemeClr val="accent5">
            <a:lumMod val="75000"/>
            <a:alpha val="90000"/>
          </a:schemeClr>
        </a:solidFill>
        <a:ln w="12700" cap="flat" cmpd="sng" algn="ctr">
          <a:solidFill>
            <a:schemeClr val="accent5">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835956" y="1031647"/>
        <a:ext cx="486347" cy="665412"/>
      </dsp:txXfrm>
    </dsp:sp>
    <dsp:sp modelId="{790B5D5E-F855-4A79-B2A8-A4FD139BC65B}">
      <dsp:nvSpPr>
        <dsp:cNvPr id="0" name=""/>
        <dsp:cNvSpPr/>
      </dsp:nvSpPr>
      <dsp:spPr>
        <a:xfrm>
          <a:off x="8388872" y="2609728"/>
          <a:ext cx="884269" cy="884269"/>
        </a:xfrm>
        <a:prstGeom prst="downArrow">
          <a:avLst>
            <a:gd name="adj1" fmla="val 55000"/>
            <a:gd name="adj2" fmla="val 45000"/>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587833" y="2609728"/>
        <a:ext cx="486347" cy="665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C098F-0203-459D-B956-9BFBD201ABB8}">
      <dsp:nvSpPr>
        <dsp:cNvPr id="0" name=""/>
        <dsp:cNvSpPr/>
      </dsp:nvSpPr>
      <dsp:spPr>
        <a:xfrm rot="16200000">
          <a:off x="-23158" y="24449"/>
          <a:ext cx="4214151" cy="4165252"/>
        </a:xfrm>
        <a:prstGeom prst="roundRect">
          <a:avLst/>
        </a:prstGeom>
        <a:solidFill>
          <a:schemeClr val="accent3">
            <a:lumMod val="40000"/>
            <a:lumOff val="6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5">
                  <a:lumMod val="50000"/>
                </a:schemeClr>
              </a:solidFill>
            </a:rPr>
            <a:t>Health Center Plan </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Free primary physician (PCP) care at City Designated health centers</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Copays for specialists, Non-Health Center PCPs, OBGYN, Pediatricians and prescriptions</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Lower deductibles and out of pocket costs</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Deductible &amp; Coinsurance for complex imaging, surgery</a:t>
          </a:r>
        </a:p>
        <a:p>
          <a:pPr marL="228600" lvl="1" indent="-228600" algn="l" defTabSz="889000">
            <a:lnSpc>
              <a:spcPct val="90000"/>
            </a:lnSpc>
            <a:spcBef>
              <a:spcPct val="0"/>
            </a:spcBef>
            <a:spcAft>
              <a:spcPct val="15000"/>
            </a:spcAft>
            <a:buChar char="•"/>
          </a:pPr>
          <a:endParaRPr lang="en-US" sz="2000" kern="1200" dirty="0">
            <a:solidFill>
              <a:schemeClr val="accent5">
                <a:lumMod val="50000"/>
              </a:schemeClr>
            </a:solidFill>
          </a:endParaRP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rot="5400000">
        <a:off x="204622" y="203331"/>
        <a:ext cx="3758590" cy="3807489"/>
      </dsp:txXfrm>
    </dsp:sp>
    <dsp:sp modelId="{F0B2BFAE-A087-48A6-B727-428EC6FC3549}">
      <dsp:nvSpPr>
        <dsp:cNvPr id="0" name=""/>
        <dsp:cNvSpPr/>
      </dsp:nvSpPr>
      <dsp:spPr>
        <a:xfrm rot="16200000">
          <a:off x="4475147" y="3789"/>
          <a:ext cx="4214151" cy="4206572"/>
        </a:xfrm>
        <a:prstGeom prst="roundRect">
          <a:avLst/>
        </a:prstGeom>
        <a:solidFill>
          <a:schemeClr val="accent6">
            <a:lumMod val="40000"/>
            <a:lumOff val="6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5">
                  <a:lumMod val="50000"/>
                </a:schemeClr>
              </a:solidFill>
            </a:rPr>
            <a:t>Consumer Choice Plan </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High-deductible</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Health Savings Account (HSA)</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Members will be able to use the health centers at a discounted rate</a:t>
          </a:r>
        </a:p>
        <a:p>
          <a:pPr marL="228600" lvl="1" indent="-228600" algn="l" defTabSz="889000">
            <a:lnSpc>
              <a:spcPct val="90000"/>
            </a:lnSpc>
            <a:spcBef>
              <a:spcPct val="0"/>
            </a:spcBef>
            <a:spcAft>
              <a:spcPct val="15000"/>
            </a:spcAft>
            <a:buChar char="•"/>
          </a:pPr>
          <a:r>
            <a:rPr lang="en-US" sz="2000" b="1" kern="1200" dirty="0">
              <a:solidFill>
                <a:schemeClr val="accent5">
                  <a:lumMod val="50000"/>
                </a:schemeClr>
              </a:solidFill>
            </a:rPr>
            <a:t>ALL</a:t>
          </a:r>
          <a:r>
            <a:rPr lang="en-US" sz="2000" kern="1200" dirty="0">
              <a:solidFill>
                <a:schemeClr val="accent5">
                  <a:lumMod val="50000"/>
                </a:schemeClr>
              </a:solidFill>
            </a:rPr>
            <a:t> Services apply to deductible except preventive care</a:t>
          </a:r>
        </a:p>
      </dsp:txBody>
      <dsp:txXfrm rot="5400000">
        <a:off x="4684284" y="205348"/>
        <a:ext cx="3795876" cy="38034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8456E-AEEA-4384-A245-ECB7C4ADAD8D}">
      <dsp:nvSpPr>
        <dsp:cNvPr id="0" name=""/>
        <dsp:cNvSpPr/>
      </dsp:nvSpPr>
      <dsp:spPr>
        <a:xfrm>
          <a:off x="0" y="0"/>
          <a:ext cx="11141894" cy="16053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Physicians Network </a:t>
          </a:r>
        </a:p>
        <a:p>
          <a:pPr marL="228600" lvl="1" indent="-228600" algn="l" defTabSz="977900">
            <a:lnSpc>
              <a:spcPct val="90000"/>
            </a:lnSpc>
            <a:spcBef>
              <a:spcPct val="0"/>
            </a:spcBef>
            <a:spcAft>
              <a:spcPct val="15000"/>
            </a:spcAft>
            <a:buChar char="•"/>
          </a:pPr>
          <a:r>
            <a:rPr lang="en-US" sz="2200" kern="1200" dirty="0"/>
            <a:t>Full access to Blue Choice PPO</a:t>
          </a:r>
        </a:p>
        <a:p>
          <a:pPr marL="228600" lvl="1" indent="-228600" algn="l" defTabSz="977900">
            <a:lnSpc>
              <a:spcPct val="90000"/>
            </a:lnSpc>
            <a:spcBef>
              <a:spcPct val="0"/>
            </a:spcBef>
            <a:spcAft>
              <a:spcPct val="15000"/>
            </a:spcAft>
            <a:buChar char="•"/>
          </a:pPr>
          <a:r>
            <a:rPr lang="en-US" sz="2200" kern="1200" dirty="0"/>
            <a:t>No referrals needed for specialists</a:t>
          </a:r>
        </a:p>
        <a:p>
          <a:pPr marL="228600" lvl="1" indent="-228600" algn="l" defTabSz="977900">
            <a:lnSpc>
              <a:spcPct val="90000"/>
            </a:lnSpc>
            <a:spcBef>
              <a:spcPct val="0"/>
            </a:spcBef>
            <a:spcAft>
              <a:spcPct val="15000"/>
            </a:spcAft>
            <a:buChar char="•"/>
          </a:pPr>
          <a:r>
            <a:rPr lang="en-US" sz="2200" kern="1200" dirty="0"/>
            <a:t>Can still use the Health Center at a reduced cost</a:t>
          </a:r>
        </a:p>
      </dsp:txBody>
      <dsp:txXfrm>
        <a:off x="2373627" y="0"/>
        <a:ext cx="8768266" cy="1605331"/>
      </dsp:txXfrm>
    </dsp:sp>
    <dsp:sp modelId="{40BEE99F-7CC2-4B45-B120-5AACAC1B937F}">
      <dsp:nvSpPr>
        <dsp:cNvPr id="0" name=""/>
        <dsp:cNvSpPr/>
      </dsp:nvSpPr>
      <dsp:spPr>
        <a:xfrm>
          <a:off x="145248" y="221671"/>
          <a:ext cx="2228378" cy="1161989"/>
        </a:xfrm>
        <a:prstGeom prst="roundRect">
          <a:avLst>
            <a:gd name="adj" fmla="val 10000"/>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F2398B-62D3-4CBD-A98A-63EBFCAB0417}">
      <dsp:nvSpPr>
        <dsp:cNvPr id="0" name=""/>
        <dsp:cNvSpPr/>
      </dsp:nvSpPr>
      <dsp:spPr>
        <a:xfrm>
          <a:off x="0" y="1767109"/>
          <a:ext cx="11141894" cy="1867636"/>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Co-pay/Co-insurance</a:t>
          </a:r>
        </a:p>
        <a:p>
          <a:pPr marL="228600" lvl="1" indent="-228600" algn="l" defTabSz="889000">
            <a:lnSpc>
              <a:spcPct val="90000"/>
            </a:lnSpc>
            <a:spcBef>
              <a:spcPct val="0"/>
            </a:spcBef>
            <a:spcAft>
              <a:spcPct val="15000"/>
            </a:spcAft>
            <a:buChar char="•"/>
          </a:pPr>
          <a:r>
            <a:rPr lang="en-US" sz="2000" kern="1200" dirty="0"/>
            <a:t>Deductible increased to </a:t>
          </a:r>
          <a:r>
            <a:rPr lang="en-US" sz="2000" b="1" kern="1200" dirty="0"/>
            <a:t>$3,300</a:t>
          </a:r>
          <a:r>
            <a:rPr lang="en-US" sz="2000" kern="1200" dirty="0"/>
            <a:t> individual/$5,400 family</a:t>
          </a:r>
        </a:p>
        <a:p>
          <a:pPr marL="228600" lvl="1" indent="-228600" algn="l" defTabSz="889000">
            <a:lnSpc>
              <a:spcPct val="90000"/>
            </a:lnSpc>
            <a:spcBef>
              <a:spcPct val="0"/>
            </a:spcBef>
            <a:spcAft>
              <a:spcPct val="15000"/>
            </a:spcAft>
            <a:buChar char="•"/>
          </a:pPr>
          <a:r>
            <a:rPr lang="en-US" sz="2000" kern="1200" dirty="0"/>
            <a:t>Out of pocket maximums remains at $6,550 individual/$13,000 family</a:t>
          </a:r>
        </a:p>
        <a:p>
          <a:pPr marL="228600" lvl="1" indent="-228600" algn="l" defTabSz="889000">
            <a:lnSpc>
              <a:spcPct val="90000"/>
            </a:lnSpc>
            <a:spcBef>
              <a:spcPct val="0"/>
            </a:spcBef>
            <a:spcAft>
              <a:spcPct val="15000"/>
            </a:spcAft>
            <a:buChar char="•"/>
          </a:pPr>
          <a:r>
            <a:rPr lang="en-US" sz="2000" kern="1200" dirty="0"/>
            <a:t>Pharmacy – deductible, then 20% co-insurance up to Out-of-Pocket maximum</a:t>
          </a:r>
        </a:p>
      </dsp:txBody>
      <dsp:txXfrm>
        <a:off x="2373627" y="1767109"/>
        <a:ext cx="8768266" cy="1867636"/>
      </dsp:txXfrm>
    </dsp:sp>
    <dsp:sp modelId="{D3187B12-4C1B-40A8-B8C1-BACC733DC598}">
      <dsp:nvSpPr>
        <dsp:cNvPr id="0" name=""/>
        <dsp:cNvSpPr/>
      </dsp:nvSpPr>
      <dsp:spPr>
        <a:xfrm>
          <a:off x="145248" y="2103403"/>
          <a:ext cx="2228378" cy="1161989"/>
        </a:xfrm>
        <a:prstGeom prst="roundRect">
          <a:avLst>
            <a:gd name="adj" fmla="val 10000"/>
          </a:avLst>
        </a:prstGeom>
        <a:blipFill>
          <a:blip xmlns:r="http://schemas.openxmlformats.org/officeDocument/2006/relationships"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86B5A7-569A-4892-B4F3-1300C4EA5D04}">
      <dsp:nvSpPr>
        <dsp:cNvPr id="0" name=""/>
        <dsp:cNvSpPr/>
      </dsp:nvSpPr>
      <dsp:spPr>
        <a:xfrm>
          <a:off x="0" y="3763464"/>
          <a:ext cx="11141894" cy="1350449"/>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Contributions</a:t>
          </a:r>
          <a:r>
            <a:rPr lang="en-US" sz="2700" kern="1200" dirty="0"/>
            <a:t> </a:t>
          </a:r>
        </a:p>
        <a:p>
          <a:pPr marL="228600" lvl="1" indent="-228600" algn="l" defTabSz="977900">
            <a:lnSpc>
              <a:spcPct val="90000"/>
            </a:lnSpc>
            <a:spcBef>
              <a:spcPct val="0"/>
            </a:spcBef>
            <a:spcAft>
              <a:spcPct val="15000"/>
            </a:spcAft>
            <a:buChar char="•"/>
          </a:pPr>
          <a:r>
            <a:rPr lang="en-US" sz="2200" kern="1200" dirty="0"/>
            <a:t>City contributes $610/$1,000</a:t>
          </a:r>
        </a:p>
        <a:p>
          <a:pPr marL="228600" lvl="1" indent="-228600" algn="l" defTabSz="977900">
            <a:lnSpc>
              <a:spcPct val="90000"/>
            </a:lnSpc>
            <a:spcBef>
              <a:spcPct val="0"/>
            </a:spcBef>
            <a:spcAft>
              <a:spcPct val="15000"/>
            </a:spcAft>
            <a:buChar char="•"/>
          </a:pPr>
          <a:r>
            <a:rPr lang="en-US" sz="2200" kern="1200" dirty="0"/>
            <a:t>Premiums lower than Health Center Plan</a:t>
          </a:r>
        </a:p>
      </dsp:txBody>
      <dsp:txXfrm>
        <a:off x="2373627" y="3763464"/>
        <a:ext cx="8768266" cy="1350449"/>
      </dsp:txXfrm>
    </dsp:sp>
    <dsp:sp modelId="{77442109-6A09-46DA-9865-ACE531895550}">
      <dsp:nvSpPr>
        <dsp:cNvPr id="0" name=""/>
        <dsp:cNvSpPr/>
      </dsp:nvSpPr>
      <dsp:spPr>
        <a:xfrm>
          <a:off x="145248" y="3857694"/>
          <a:ext cx="2228378" cy="1161989"/>
        </a:xfrm>
        <a:prstGeom prst="roundRect">
          <a:avLst>
            <a:gd name="adj" fmla="val 10000"/>
          </a:avLst>
        </a:prstGeom>
        <a:blipFill>
          <a:blip xmlns:r="http://schemas.openxmlformats.org/officeDocument/2006/relationships"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902C8-AC56-4F6D-8EC4-3D87451183EB}">
      <dsp:nvSpPr>
        <dsp:cNvPr id="0" name=""/>
        <dsp:cNvSpPr/>
      </dsp:nvSpPr>
      <dsp:spPr>
        <a:xfrm>
          <a:off x="8214" y="227949"/>
          <a:ext cx="3149905" cy="95215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Health Center Plan </a:t>
          </a:r>
        </a:p>
      </dsp:txBody>
      <dsp:txXfrm>
        <a:off x="8214" y="227949"/>
        <a:ext cx="3149905" cy="952159"/>
      </dsp:txXfrm>
    </dsp:sp>
    <dsp:sp modelId="{5CFCFC7F-96D3-4216-81E7-0790A2E1943E}">
      <dsp:nvSpPr>
        <dsp:cNvPr id="0" name=""/>
        <dsp:cNvSpPr/>
      </dsp:nvSpPr>
      <dsp:spPr>
        <a:xfrm>
          <a:off x="6" y="1171726"/>
          <a:ext cx="3165752" cy="2824972"/>
        </a:xfrm>
        <a:prstGeom prst="rect">
          <a:avLst/>
        </a:prstGeom>
        <a:solidFill>
          <a:schemeClr val="accent2">
            <a:lumMod val="20000"/>
            <a:lumOff val="8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100000"/>
            </a:lnSpc>
            <a:spcBef>
              <a:spcPct val="0"/>
            </a:spcBef>
            <a:spcAft>
              <a:spcPct val="15000"/>
            </a:spcAft>
            <a:buChar char="•"/>
          </a:pPr>
          <a:r>
            <a:rPr lang="en-US" altLang="en-US" sz="1900" kern="1200" dirty="0"/>
            <a:t>$100 Deductible, then Coinsurance</a:t>
          </a:r>
          <a:endParaRPr lang="en-US" sz="1900" kern="1200" dirty="0"/>
        </a:p>
        <a:p>
          <a:pPr marL="171450" lvl="1" indent="-171450" algn="l" defTabSz="844550">
            <a:lnSpc>
              <a:spcPct val="100000"/>
            </a:lnSpc>
            <a:spcBef>
              <a:spcPct val="0"/>
            </a:spcBef>
            <a:spcAft>
              <a:spcPct val="15000"/>
            </a:spcAft>
            <a:buChar char="•"/>
          </a:pPr>
          <a:r>
            <a:rPr lang="en-US" altLang="en-US" sz="1900" kern="1200" dirty="0"/>
            <a:t>Maintenance Medications through Walgreens (retail) or</a:t>
          </a:r>
          <a:endParaRPr lang="en-US" sz="1900" kern="1200" dirty="0"/>
        </a:p>
        <a:p>
          <a:pPr marL="171450" lvl="1" indent="-171450" algn="l" defTabSz="844550">
            <a:lnSpc>
              <a:spcPct val="100000"/>
            </a:lnSpc>
            <a:spcBef>
              <a:spcPct val="0"/>
            </a:spcBef>
            <a:spcAft>
              <a:spcPct val="15000"/>
            </a:spcAft>
            <a:buChar char="•"/>
          </a:pPr>
          <a:r>
            <a:rPr lang="en-US" sz="1900" kern="1200" dirty="0"/>
            <a:t>Select90 </a:t>
          </a:r>
          <a:r>
            <a:rPr lang="en-US" altLang="en-US" sz="1900" kern="1200" dirty="0"/>
            <a:t>Program for Maintenance Medications</a:t>
          </a:r>
          <a:endParaRPr lang="en-US" sz="1900" kern="1200" dirty="0"/>
        </a:p>
      </dsp:txBody>
      <dsp:txXfrm>
        <a:off x="6" y="1171726"/>
        <a:ext cx="3165752" cy="2824972"/>
      </dsp:txXfrm>
    </dsp:sp>
    <dsp:sp modelId="{B739C1D4-F632-4922-9A34-968A588E3DF0}">
      <dsp:nvSpPr>
        <dsp:cNvPr id="0" name=""/>
        <dsp:cNvSpPr/>
      </dsp:nvSpPr>
      <dsp:spPr>
        <a:xfrm>
          <a:off x="3529139" y="235116"/>
          <a:ext cx="2593539" cy="923493"/>
        </a:xfrm>
        <a:prstGeom prst="rect">
          <a:avLst/>
        </a:prstGeom>
        <a:solidFill>
          <a:schemeClr val="accent5">
            <a:lumMod val="75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Consumer Choice Plan </a:t>
          </a:r>
        </a:p>
      </dsp:txBody>
      <dsp:txXfrm>
        <a:off x="3529139" y="235116"/>
        <a:ext cx="2593539" cy="923493"/>
      </dsp:txXfrm>
    </dsp:sp>
    <dsp:sp modelId="{2482B4BF-2A2A-4204-87D3-81F81CD90CA5}">
      <dsp:nvSpPr>
        <dsp:cNvPr id="0" name=""/>
        <dsp:cNvSpPr/>
      </dsp:nvSpPr>
      <dsp:spPr>
        <a:xfrm>
          <a:off x="3542029" y="1192809"/>
          <a:ext cx="2593539" cy="2824972"/>
        </a:xfrm>
        <a:prstGeom prst="rect">
          <a:avLst/>
        </a:prstGeom>
        <a:solidFill>
          <a:schemeClr val="accent5">
            <a:lumMod val="40000"/>
            <a:lumOff val="6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100000"/>
            </a:lnSpc>
            <a:spcBef>
              <a:spcPct val="0"/>
            </a:spcBef>
            <a:spcAft>
              <a:spcPct val="15000"/>
            </a:spcAft>
            <a:buChar char="•"/>
          </a:pPr>
          <a:r>
            <a:rPr lang="en-US" altLang="en-US" sz="1900" b="1" kern="1200" dirty="0"/>
            <a:t>Deductible, then Coinsurance</a:t>
          </a:r>
          <a:endParaRPr lang="en-US" sz="1900" b="1" kern="1200" dirty="0"/>
        </a:p>
        <a:p>
          <a:pPr marL="171450" lvl="1" indent="-171450" algn="l" defTabSz="844550">
            <a:lnSpc>
              <a:spcPct val="100000"/>
            </a:lnSpc>
            <a:spcBef>
              <a:spcPct val="0"/>
            </a:spcBef>
            <a:spcAft>
              <a:spcPct val="15000"/>
            </a:spcAft>
            <a:buChar char="•"/>
          </a:pPr>
          <a:r>
            <a:rPr lang="en-US" altLang="en-US" sz="1900" kern="1200" dirty="0"/>
            <a:t>Medications through Walgreens (retail)</a:t>
          </a:r>
          <a:endParaRPr lang="en-US" sz="1900" kern="1200" dirty="0"/>
        </a:p>
        <a:p>
          <a:pPr marL="171450" lvl="1" indent="-171450" algn="l" defTabSz="844550">
            <a:lnSpc>
              <a:spcPct val="100000"/>
            </a:lnSpc>
            <a:spcBef>
              <a:spcPct val="0"/>
            </a:spcBef>
            <a:spcAft>
              <a:spcPct val="15000"/>
            </a:spcAft>
            <a:buChar char="•"/>
          </a:pPr>
          <a:r>
            <a:rPr lang="en-US" sz="1900" kern="1200" dirty="0"/>
            <a:t>Select90 </a:t>
          </a:r>
          <a:r>
            <a:rPr lang="en-US" altLang="en-US" sz="1900" kern="1200" dirty="0"/>
            <a:t>Program for Maintenance Medications</a:t>
          </a:r>
          <a:endParaRPr lang="en-US" sz="1900" kern="1200" dirty="0"/>
        </a:p>
      </dsp:txBody>
      <dsp:txXfrm>
        <a:off x="3542029" y="1192809"/>
        <a:ext cx="2593539" cy="2824972"/>
      </dsp:txXfrm>
    </dsp:sp>
    <dsp:sp modelId="{4A41A639-1568-40FA-B1A7-973EC5A55E53}">
      <dsp:nvSpPr>
        <dsp:cNvPr id="0" name=""/>
        <dsp:cNvSpPr/>
      </dsp:nvSpPr>
      <dsp:spPr>
        <a:xfrm>
          <a:off x="6485774" y="288598"/>
          <a:ext cx="2593539" cy="709566"/>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Mail Order</a:t>
          </a:r>
        </a:p>
      </dsp:txBody>
      <dsp:txXfrm>
        <a:off x="6485774" y="288598"/>
        <a:ext cx="2593539" cy="709566"/>
      </dsp:txXfrm>
    </dsp:sp>
    <dsp:sp modelId="{4EDE1D75-076D-456B-9FA4-6F64594C8F2E}">
      <dsp:nvSpPr>
        <dsp:cNvPr id="0" name=""/>
        <dsp:cNvSpPr/>
      </dsp:nvSpPr>
      <dsp:spPr>
        <a:xfrm>
          <a:off x="6485774" y="998164"/>
          <a:ext cx="2593539" cy="2824972"/>
        </a:xfrm>
        <a:prstGeom prst="rect">
          <a:avLst/>
        </a:prstGeom>
        <a:solidFill>
          <a:schemeClr val="accent4">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100000"/>
            </a:lnSpc>
            <a:spcBef>
              <a:spcPct val="0"/>
            </a:spcBef>
            <a:spcAft>
              <a:spcPct val="15000"/>
            </a:spcAft>
            <a:buChar char="•"/>
          </a:pPr>
          <a:r>
            <a:rPr lang="en-US" altLang="en-US" sz="1900" kern="1200" dirty="0" err="1"/>
            <a:t>OptumRx</a:t>
          </a:r>
          <a:r>
            <a:rPr lang="en-US" altLang="en-US" sz="1900" kern="1200" dirty="0"/>
            <a:t> Mail Order</a:t>
          </a:r>
          <a:endParaRPr lang="en-US" sz="1900" kern="1200" dirty="0"/>
        </a:p>
        <a:p>
          <a:pPr marL="171450" lvl="1" indent="-171450" algn="l" defTabSz="844550">
            <a:lnSpc>
              <a:spcPct val="100000"/>
            </a:lnSpc>
            <a:spcBef>
              <a:spcPct val="0"/>
            </a:spcBef>
            <a:spcAft>
              <a:spcPct val="15000"/>
            </a:spcAft>
            <a:buChar char="•"/>
          </a:pPr>
          <a:r>
            <a:rPr lang="en-US" altLang="en-US" sz="1900" kern="1200" dirty="0"/>
            <a:t>90 day supply</a:t>
          </a:r>
          <a:endParaRPr lang="en-US" sz="1900" kern="1200" dirty="0"/>
        </a:p>
      </dsp:txBody>
      <dsp:txXfrm>
        <a:off x="6485774" y="998164"/>
        <a:ext cx="2593539" cy="28249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33241-1D58-4662-9F6C-4A31939E550B}">
      <dsp:nvSpPr>
        <dsp:cNvPr id="0" name=""/>
        <dsp:cNvSpPr/>
      </dsp:nvSpPr>
      <dsp:spPr>
        <a:xfrm>
          <a:off x="0" y="0"/>
          <a:ext cx="9996055" cy="2120832"/>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Main Program – Premium Incentive</a:t>
          </a:r>
        </a:p>
        <a:p>
          <a:pPr marL="228600" lvl="1" indent="-228600" algn="l" defTabSz="889000">
            <a:lnSpc>
              <a:spcPct val="90000"/>
            </a:lnSpc>
            <a:spcBef>
              <a:spcPct val="0"/>
            </a:spcBef>
            <a:spcAft>
              <a:spcPct val="15000"/>
            </a:spcAft>
            <a:buChar char="•"/>
          </a:pPr>
          <a:r>
            <a:rPr lang="en-US" sz="2000" kern="1200" dirty="0">
              <a:solidFill>
                <a:schemeClr val="tx1"/>
              </a:solidFill>
            </a:rPr>
            <a:t>Complete a Member Health Assessment (MHA) questionnaire</a:t>
          </a:r>
        </a:p>
        <a:p>
          <a:pPr marL="228600" lvl="1" indent="-228600" algn="l" defTabSz="889000">
            <a:lnSpc>
              <a:spcPct val="90000"/>
            </a:lnSpc>
            <a:spcBef>
              <a:spcPct val="0"/>
            </a:spcBef>
            <a:spcAft>
              <a:spcPct val="15000"/>
            </a:spcAft>
            <a:buChar char="•"/>
          </a:pPr>
          <a:r>
            <a:rPr lang="en-US" sz="2000" kern="1200" dirty="0">
              <a:solidFill>
                <a:schemeClr val="tx1"/>
              </a:solidFill>
            </a:rPr>
            <a:t>Complete the Tobacco Affidavit or Alternative (TOB)</a:t>
          </a:r>
        </a:p>
        <a:p>
          <a:pPr marL="228600" lvl="1" indent="-228600" algn="l" defTabSz="889000">
            <a:lnSpc>
              <a:spcPct val="90000"/>
            </a:lnSpc>
            <a:spcBef>
              <a:spcPct val="0"/>
            </a:spcBef>
            <a:spcAft>
              <a:spcPct val="15000"/>
            </a:spcAft>
            <a:buChar char="•"/>
          </a:pPr>
          <a:r>
            <a:rPr lang="en-US" sz="2000" kern="1200" dirty="0">
              <a:solidFill>
                <a:schemeClr val="tx1"/>
              </a:solidFill>
            </a:rPr>
            <a:t>Obtain Annual Physical, and submit the Physician Screening Form (PSF)</a:t>
          </a:r>
        </a:p>
        <a:p>
          <a:pPr marL="228600" lvl="1" indent="-228600" algn="l" defTabSz="889000">
            <a:lnSpc>
              <a:spcPct val="90000"/>
            </a:lnSpc>
            <a:spcBef>
              <a:spcPct val="0"/>
            </a:spcBef>
            <a:spcAft>
              <a:spcPct val="15000"/>
            </a:spcAft>
            <a:buChar char="•"/>
          </a:pPr>
          <a:r>
            <a:rPr lang="en-US" sz="2000" kern="1200" dirty="0">
              <a:solidFill>
                <a:schemeClr val="tx1"/>
              </a:solidFill>
            </a:rPr>
            <a:t>$0-$100/Month on Premium</a:t>
          </a:r>
        </a:p>
      </dsp:txBody>
      <dsp:txXfrm>
        <a:off x="2174156" y="0"/>
        <a:ext cx="7821899" cy="2120832"/>
      </dsp:txXfrm>
    </dsp:sp>
    <dsp:sp modelId="{C84D11BF-CF3E-4878-8613-9B3EE805B936}">
      <dsp:nvSpPr>
        <dsp:cNvPr id="0" name=""/>
        <dsp:cNvSpPr/>
      </dsp:nvSpPr>
      <dsp:spPr>
        <a:xfrm>
          <a:off x="251785" y="303180"/>
          <a:ext cx="1845531" cy="1514470"/>
        </a:xfrm>
        <a:prstGeom prst="roundRect">
          <a:avLst>
            <a:gd name="adj" fmla="val 10000"/>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AE866B-CBDE-4E31-81F5-CE4963589AF4}">
      <dsp:nvSpPr>
        <dsp:cNvPr id="0" name=""/>
        <dsp:cNvSpPr/>
      </dsp:nvSpPr>
      <dsp:spPr>
        <a:xfrm>
          <a:off x="0" y="2162801"/>
          <a:ext cx="9996055" cy="1963136"/>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Purpose of Program</a:t>
          </a:r>
        </a:p>
        <a:p>
          <a:pPr marL="228600" lvl="1" indent="-228600" algn="l" defTabSz="889000">
            <a:lnSpc>
              <a:spcPct val="90000"/>
            </a:lnSpc>
            <a:spcBef>
              <a:spcPct val="0"/>
            </a:spcBef>
            <a:spcAft>
              <a:spcPct val="15000"/>
            </a:spcAft>
            <a:buChar char="•"/>
          </a:pPr>
          <a:r>
            <a:rPr lang="en-US" sz="2000" kern="1200" dirty="0"/>
            <a:t>Know your numbers</a:t>
          </a:r>
        </a:p>
        <a:p>
          <a:pPr marL="57150" lvl="1" indent="-57150" algn="l" defTabSz="177800">
            <a:lnSpc>
              <a:spcPct val="90000"/>
            </a:lnSpc>
            <a:spcBef>
              <a:spcPct val="0"/>
            </a:spcBef>
            <a:spcAft>
              <a:spcPct val="15000"/>
            </a:spcAft>
            <a:buChar char="•"/>
          </a:pPr>
          <a:endParaRPr lang="en-US" sz="400" kern="1200" dirty="0"/>
        </a:p>
        <a:p>
          <a:pPr marL="228600" lvl="1" indent="-228600" algn="l" defTabSz="889000">
            <a:lnSpc>
              <a:spcPct val="90000"/>
            </a:lnSpc>
            <a:spcBef>
              <a:spcPct val="0"/>
            </a:spcBef>
            <a:spcAft>
              <a:spcPct val="15000"/>
            </a:spcAft>
            <a:buChar char="•"/>
          </a:pPr>
          <a:r>
            <a:rPr lang="en-US" sz="2000" kern="1200" dirty="0"/>
            <a:t>Have a relationship with a health care provider who knows </a:t>
          </a:r>
          <a:r>
            <a:rPr lang="en-US" sz="2000" u="sng" kern="1200" dirty="0"/>
            <a:t>you</a:t>
          </a:r>
        </a:p>
        <a:p>
          <a:pPr marL="57150" lvl="1" indent="-57150" algn="l" defTabSz="177800">
            <a:lnSpc>
              <a:spcPct val="90000"/>
            </a:lnSpc>
            <a:spcBef>
              <a:spcPct val="0"/>
            </a:spcBef>
            <a:spcAft>
              <a:spcPct val="15000"/>
            </a:spcAft>
            <a:buChar char="•"/>
          </a:pPr>
          <a:endParaRPr lang="en-US" sz="400" u="sng" kern="1200" dirty="0"/>
        </a:p>
        <a:p>
          <a:pPr marL="228600" lvl="1" indent="-228600" algn="l" defTabSz="889000">
            <a:lnSpc>
              <a:spcPct val="90000"/>
            </a:lnSpc>
            <a:spcBef>
              <a:spcPct val="0"/>
            </a:spcBef>
            <a:spcAft>
              <a:spcPct val="15000"/>
            </a:spcAft>
            <a:buChar char="•"/>
          </a:pPr>
          <a:r>
            <a:rPr lang="en-US" sz="2000" kern="1200" dirty="0"/>
            <a:t>Better insure gaps in care are addressed</a:t>
          </a:r>
        </a:p>
      </dsp:txBody>
      <dsp:txXfrm>
        <a:off x="2174156" y="2162801"/>
        <a:ext cx="7821899" cy="1963136"/>
      </dsp:txXfrm>
    </dsp:sp>
    <dsp:sp modelId="{50B798F5-884C-456F-9177-BDC50BCBA477}">
      <dsp:nvSpPr>
        <dsp:cNvPr id="0" name=""/>
        <dsp:cNvSpPr/>
      </dsp:nvSpPr>
      <dsp:spPr>
        <a:xfrm>
          <a:off x="174945" y="2577563"/>
          <a:ext cx="1999211" cy="1399565"/>
        </a:xfrm>
        <a:prstGeom prst="roundRect">
          <a:avLst>
            <a:gd name="adj" fmla="val 10000"/>
          </a:avLst>
        </a:prstGeom>
        <a:blipFill>
          <a:blip xmlns:r="http://schemas.openxmlformats.org/officeDocument/2006/relationships"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6CA3A-606E-46DA-BB23-5C440522E5CF}">
      <dsp:nvSpPr>
        <dsp:cNvPr id="0" name=""/>
        <dsp:cNvSpPr/>
      </dsp:nvSpPr>
      <dsp:spPr>
        <a:xfrm>
          <a:off x="80962" y="1199787"/>
          <a:ext cx="1586926" cy="1269590"/>
        </a:xfrm>
        <a:prstGeom prst="roundRect">
          <a:avLst>
            <a:gd name="adj" fmla="val 10000"/>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FD36CB-BB0C-464C-9253-0A517ED4510E}">
      <dsp:nvSpPr>
        <dsp:cNvPr id="0" name=""/>
        <dsp:cNvSpPr/>
      </dsp:nvSpPr>
      <dsp:spPr>
        <a:xfrm>
          <a:off x="127497" y="2308605"/>
          <a:ext cx="2197375" cy="220163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Classes</a:t>
          </a:r>
          <a:r>
            <a:rPr lang="en-US" sz="2100" kern="1200" dirty="0"/>
            <a:t> </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Times New Roman" panose="02020603050405020304" pitchFamily="18" charset="0"/>
            </a:rPr>
            <a:t>Fit Camp </a:t>
          </a:r>
          <a:endParaRPr lang="en-US" sz="2000" kern="1200" dirty="0"/>
        </a:p>
        <a:p>
          <a:pPr marL="228600" lvl="1" indent="-228600" algn="l" defTabSz="889000">
            <a:lnSpc>
              <a:spcPct val="90000"/>
            </a:lnSpc>
            <a:spcBef>
              <a:spcPct val="0"/>
            </a:spcBef>
            <a:spcAft>
              <a:spcPct val="15000"/>
            </a:spcAft>
            <a:buChar char="•"/>
          </a:pPr>
          <a:r>
            <a:rPr lang="en-US" sz="2000" kern="1200" dirty="0"/>
            <a:t>Yoga </a:t>
          </a:r>
        </a:p>
        <a:p>
          <a:pPr marL="228600" lvl="1" indent="-228600" algn="l" defTabSz="889000">
            <a:lnSpc>
              <a:spcPct val="90000"/>
            </a:lnSpc>
            <a:spcBef>
              <a:spcPct val="0"/>
            </a:spcBef>
            <a:spcAft>
              <a:spcPct val="15000"/>
            </a:spcAft>
            <a:buChar char="•"/>
          </a:pPr>
          <a:r>
            <a:rPr lang="en-US" sz="2000" kern="1200" dirty="0"/>
            <a:t>Total Body Blast </a:t>
          </a:r>
        </a:p>
      </dsp:txBody>
      <dsp:txXfrm>
        <a:off x="191856" y="2372964"/>
        <a:ext cx="2068657" cy="2072920"/>
      </dsp:txXfrm>
    </dsp:sp>
    <dsp:sp modelId="{68387D42-1257-4B1D-8A75-87DBDADB68E3}">
      <dsp:nvSpPr>
        <dsp:cNvPr id="0" name=""/>
        <dsp:cNvSpPr/>
      </dsp:nvSpPr>
      <dsp:spPr>
        <a:xfrm rot="21228868">
          <a:off x="1873151" y="1740704"/>
          <a:ext cx="502233" cy="25607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873375" y="1796058"/>
        <a:ext cx="425411" cy="153645"/>
      </dsp:txXfrm>
    </dsp:sp>
    <dsp:sp modelId="{73E8DE2C-26E1-48CF-92BF-8DFBA529AE97}">
      <dsp:nvSpPr>
        <dsp:cNvPr id="0" name=""/>
        <dsp:cNvSpPr/>
      </dsp:nvSpPr>
      <dsp:spPr>
        <a:xfrm>
          <a:off x="3094488" y="900621"/>
          <a:ext cx="1329664" cy="1242595"/>
        </a:xfrm>
        <a:prstGeom prst="roundRect">
          <a:avLst>
            <a:gd name="adj" fmla="val 10000"/>
          </a:avLst>
        </a:prstGeom>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7EDCE9-ECF1-4138-812C-3EBF68B5A2BC}">
      <dsp:nvSpPr>
        <dsp:cNvPr id="0" name=""/>
        <dsp:cNvSpPr/>
      </dsp:nvSpPr>
      <dsp:spPr>
        <a:xfrm>
          <a:off x="2675980" y="1984512"/>
          <a:ext cx="2489422" cy="255768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Lunch N Learns</a:t>
          </a:r>
        </a:p>
        <a:p>
          <a:pPr marL="171450" lvl="1" indent="-171450" algn="l" defTabSz="800100">
            <a:lnSpc>
              <a:spcPct val="90000"/>
            </a:lnSpc>
            <a:spcBef>
              <a:spcPct val="0"/>
            </a:spcBef>
            <a:spcAft>
              <a:spcPct val="15000"/>
            </a:spcAft>
            <a:buChar char="•"/>
          </a:pPr>
          <a:r>
            <a:rPr lang="en-US" sz="1800" kern="1200" dirty="0"/>
            <a:t>TIAA – Financial Wellness</a:t>
          </a:r>
        </a:p>
        <a:p>
          <a:pPr marL="171450" lvl="1" indent="-171450" algn="l" defTabSz="800100">
            <a:lnSpc>
              <a:spcPct val="90000"/>
            </a:lnSpc>
            <a:spcBef>
              <a:spcPct val="0"/>
            </a:spcBef>
            <a:spcAft>
              <a:spcPct val="15000"/>
            </a:spcAft>
            <a:buChar char="•"/>
          </a:pPr>
          <a:r>
            <a:rPr lang="en-US" sz="1800" kern="1200" dirty="0"/>
            <a:t>Free Form Chiropractic </a:t>
          </a:r>
        </a:p>
        <a:p>
          <a:pPr marL="171450" lvl="1" indent="-171450" algn="l" defTabSz="800100">
            <a:lnSpc>
              <a:spcPct val="90000"/>
            </a:lnSpc>
            <a:spcBef>
              <a:spcPct val="0"/>
            </a:spcBef>
            <a:spcAft>
              <a:spcPct val="15000"/>
            </a:spcAft>
            <a:buChar char="•"/>
          </a:pPr>
          <a:r>
            <a:rPr lang="en-US" sz="1800" kern="1200" dirty="0"/>
            <a:t>Lantern (formerly SurgeryPlus)</a:t>
          </a:r>
        </a:p>
      </dsp:txBody>
      <dsp:txXfrm>
        <a:off x="2748893" y="2057425"/>
        <a:ext cx="2343596" cy="2411855"/>
      </dsp:txXfrm>
    </dsp:sp>
    <dsp:sp modelId="{E9C3DE64-DE68-4EC2-8326-A85F5C702C76}">
      <dsp:nvSpPr>
        <dsp:cNvPr id="0" name=""/>
        <dsp:cNvSpPr/>
      </dsp:nvSpPr>
      <dsp:spPr>
        <a:xfrm rot="351685">
          <a:off x="5101904" y="1152332"/>
          <a:ext cx="688176" cy="256075"/>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102105" y="1199624"/>
        <a:ext cx="611354" cy="153645"/>
      </dsp:txXfrm>
    </dsp:sp>
    <dsp:sp modelId="{8437AFC5-D0C3-4F44-AEC6-FD8C1FA30131}">
      <dsp:nvSpPr>
        <dsp:cNvPr id="0" name=""/>
        <dsp:cNvSpPr/>
      </dsp:nvSpPr>
      <dsp:spPr>
        <a:xfrm>
          <a:off x="6370515" y="410299"/>
          <a:ext cx="1378260" cy="1277956"/>
        </a:xfrm>
        <a:prstGeom prst="roundRect">
          <a:avLst>
            <a:gd name="adj" fmla="val 10000"/>
          </a:avLst>
        </a:prstGeom>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740C5E-93E1-4059-85E3-A63D027B467C}">
      <dsp:nvSpPr>
        <dsp:cNvPr id="0" name=""/>
        <dsp:cNvSpPr/>
      </dsp:nvSpPr>
      <dsp:spPr>
        <a:xfrm>
          <a:off x="5571521" y="1531010"/>
          <a:ext cx="3171039" cy="3188197"/>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Seminars/Webinars </a:t>
          </a:r>
        </a:p>
        <a:p>
          <a:pPr marL="171450" lvl="1" indent="-171450" algn="l" defTabSz="800100">
            <a:lnSpc>
              <a:spcPct val="90000"/>
            </a:lnSpc>
            <a:spcBef>
              <a:spcPct val="0"/>
            </a:spcBef>
            <a:spcAft>
              <a:spcPct val="15000"/>
            </a:spcAft>
            <a:buChar char="•"/>
          </a:pPr>
          <a:r>
            <a:rPr lang="en-US" sz="1800" kern="1200" dirty="0"/>
            <a:t>Airrosti – Musculoskeletal</a:t>
          </a:r>
        </a:p>
        <a:p>
          <a:pPr marL="171450" lvl="1" indent="-171450" algn="l" defTabSz="800100">
            <a:lnSpc>
              <a:spcPct val="90000"/>
            </a:lnSpc>
            <a:spcBef>
              <a:spcPct val="0"/>
            </a:spcBef>
            <a:spcAft>
              <a:spcPct val="15000"/>
            </a:spcAft>
            <a:buChar char="•"/>
          </a:pPr>
          <a:r>
            <a:rPr lang="en-US" sz="1800" kern="1200" dirty="0"/>
            <a:t>Right Step – Opioids in the Workplace</a:t>
          </a:r>
        </a:p>
        <a:p>
          <a:pPr marL="171450" lvl="1" indent="-171450" algn="l" defTabSz="800100">
            <a:lnSpc>
              <a:spcPct val="90000"/>
            </a:lnSpc>
            <a:spcBef>
              <a:spcPct val="0"/>
            </a:spcBef>
            <a:spcAft>
              <a:spcPct val="15000"/>
            </a:spcAft>
            <a:buChar char="•"/>
          </a:pPr>
          <a:r>
            <a:rPr lang="en-US" sz="1800" kern="1200" dirty="0"/>
            <a:t>Healthy Challenge Stress Management </a:t>
          </a:r>
        </a:p>
      </dsp:txBody>
      <dsp:txXfrm>
        <a:off x="5664398" y="1623887"/>
        <a:ext cx="2985285" cy="3002443"/>
      </dsp:txXfrm>
    </dsp:sp>
    <dsp:sp modelId="{93FD382B-7307-499C-B6F5-F077EC3E5B73}">
      <dsp:nvSpPr>
        <dsp:cNvPr id="0" name=""/>
        <dsp:cNvSpPr/>
      </dsp:nvSpPr>
      <dsp:spPr>
        <a:xfrm rot="457494">
          <a:off x="8405484" y="1145956"/>
          <a:ext cx="665535" cy="256075"/>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8405824" y="1192074"/>
        <a:ext cx="588713" cy="153645"/>
      </dsp:txXfrm>
    </dsp:sp>
    <dsp:sp modelId="{38028300-178B-49E0-B00C-3196777FAD78}">
      <dsp:nvSpPr>
        <dsp:cNvPr id="0" name=""/>
        <dsp:cNvSpPr/>
      </dsp:nvSpPr>
      <dsp:spPr>
        <a:xfrm>
          <a:off x="9633492" y="913687"/>
          <a:ext cx="1439656" cy="1153033"/>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C26547-82E6-409C-91D5-97540918E7CF}">
      <dsp:nvSpPr>
        <dsp:cNvPr id="0" name=""/>
        <dsp:cNvSpPr/>
      </dsp:nvSpPr>
      <dsp:spPr>
        <a:xfrm>
          <a:off x="9098076" y="1933971"/>
          <a:ext cx="2705996" cy="2844836"/>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Special Challenges &amp; Events  </a:t>
          </a:r>
        </a:p>
        <a:p>
          <a:pPr marL="228600" lvl="1" indent="-228600" algn="l" defTabSz="889000">
            <a:lnSpc>
              <a:spcPct val="90000"/>
            </a:lnSpc>
            <a:spcBef>
              <a:spcPct val="0"/>
            </a:spcBef>
            <a:spcAft>
              <a:spcPct val="15000"/>
            </a:spcAft>
            <a:buChar char="•"/>
          </a:pPr>
          <a:r>
            <a:rPr lang="en-US" sz="2000" kern="1200" dirty="0"/>
            <a:t>Blood Drives </a:t>
          </a:r>
        </a:p>
        <a:p>
          <a:pPr marL="228600" lvl="1" indent="-228600" algn="l" defTabSz="889000">
            <a:lnSpc>
              <a:spcPct val="90000"/>
            </a:lnSpc>
            <a:spcBef>
              <a:spcPct val="0"/>
            </a:spcBef>
            <a:spcAft>
              <a:spcPct val="15000"/>
            </a:spcAft>
            <a:buChar char="•"/>
          </a:pPr>
          <a:r>
            <a:rPr lang="en-US" sz="2000" kern="1200" dirty="0"/>
            <a:t>Health, Safety &amp; Benefits (HSBF)</a:t>
          </a:r>
        </a:p>
        <a:p>
          <a:pPr marL="228600" lvl="1" indent="-228600" algn="l" defTabSz="889000">
            <a:lnSpc>
              <a:spcPct val="90000"/>
            </a:lnSpc>
            <a:spcBef>
              <a:spcPct val="0"/>
            </a:spcBef>
            <a:spcAft>
              <a:spcPct val="15000"/>
            </a:spcAft>
            <a:buChar char="•"/>
          </a:pPr>
          <a:r>
            <a:rPr lang="en-US" sz="2000" kern="1200" dirty="0"/>
            <a:t>Heart Walk </a:t>
          </a:r>
        </a:p>
      </dsp:txBody>
      <dsp:txXfrm>
        <a:off x="9177332" y="2013227"/>
        <a:ext cx="2547484" cy="26863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3D1A7-285C-4332-A38D-05D35A914791}">
      <dsp:nvSpPr>
        <dsp:cNvPr id="0" name=""/>
        <dsp:cNvSpPr/>
      </dsp:nvSpPr>
      <dsp:spPr>
        <a:xfrm>
          <a:off x="0" y="0"/>
          <a:ext cx="8699650" cy="2147411"/>
        </a:xfrm>
        <a:prstGeom prst="roundRect">
          <a:avLst>
            <a:gd name="adj" fmla="val 10000"/>
          </a:avLst>
        </a:prstGeom>
        <a:solidFill>
          <a:schemeClr val="accent1">
            <a:lumMod val="20000"/>
            <a:lumOff val="80000"/>
            <a:alpha val="90000"/>
          </a:schemeClr>
        </a:solidFill>
        <a:ln w="12700" cap="flat" cmpd="sng" algn="ctr">
          <a:solidFill>
            <a:schemeClr val="tx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62FC0A1E-2229-43E4-82BD-2CE7E5BA4379}">
      <dsp:nvSpPr>
        <dsp:cNvPr id="0" name=""/>
        <dsp:cNvSpPr/>
      </dsp:nvSpPr>
      <dsp:spPr>
        <a:xfrm>
          <a:off x="279335" y="567748"/>
          <a:ext cx="3616082" cy="1011914"/>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9342E1-6F5B-4777-A80B-3CA5C56CA75F}">
      <dsp:nvSpPr>
        <dsp:cNvPr id="0" name=""/>
        <dsp:cNvSpPr/>
      </dsp:nvSpPr>
      <dsp:spPr>
        <a:xfrm rot="10800000">
          <a:off x="264570" y="2147411"/>
          <a:ext cx="3645612" cy="2624613"/>
        </a:xfrm>
        <a:prstGeom prst="round2SameRect">
          <a:avLst>
            <a:gd name="adj1" fmla="val 10500"/>
            <a:gd name="adj2" fmla="val 0"/>
          </a:avLst>
        </a:prstGeom>
        <a:solidFill>
          <a:schemeClr val="accent1"/>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Specific enrollment periods</a:t>
          </a:r>
        </a:p>
        <a:p>
          <a:pPr marL="0" lvl="0" indent="0" algn="ctr" defTabSz="800100">
            <a:lnSpc>
              <a:spcPct val="90000"/>
            </a:lnSpc>
            <a:spcBef>
              <a:spcPct val="0"/>
            </a:spcBef>
            <a:spcAft>
              <a:spcPct val="35000"/>
            </a:spcAft>
            <a:buNone/>
          </a:pPr>
          <a:r>
            <a:rPr lang="en-US" sz="1800" b="1" kern="1200" dirty="0">
              <a:solidFill>
                <a:schemeClr val="tx1">
                  <a:lumMod val="85000"/>
                  <a:lumOff val="15000"/>
                </a:schemeClr>
              </a:solidFill>
            </a:rPr>
            <a:t>Enroll online </a:t>
          </a:r>
          <a:br>
            <a:rPr lang="en-US" sz="1400" b="1" kern="1200" dirty="0">
              <a:solidFill>
                <a:schemeClr val="tx1">
                  <a:lumMod val="85000"/>
                  <a:lumOff val="15000"/>
                </a:schemeClr>
              </a:solidFill>
            </a:rPr>
          </a:br>
          <a:endParaRPr lang="en-US" sz="1400" b="1" kern="1200" dirty="0">
            <a:solidFill>
              <a:schemeClr val="tx1">
                <a:lumMod val="85000"/>
                <a:lumOff val="15000"/>
              </a:schemeClr>
            </a:solidFill>
          </a:endParaRPr>
        </a:p>
        <a:p>
          <a:pPr marL="0" lvl="0" indent="0" algn="ctr" defTabSz="800100">
            <a:lnSpc>
              <a:spcPct val="90000"/>
            </a:lnSpc>
            <a:spcBef>
              <a:spcPct val="0"/>
            </a:spcBef>
            <a:spcAft>
              <a:spcPct val="35000"/>
            </a:spcAft>
            <a:buNone/>
          </a:pPr>
          <a:r>
            <a:rPr lang="en-US" sz="1800" kern="1200" dirty="0">
              <a:solidFill>
                <a:schemeClr val="tx1">
                  <a:lumMod val="85000"/>
                  <a:lumOff val="15000"/>
                </a:schemeClr>
              </a:solidFill>
            </a:rPr>
            <a:t>Learn how to lose weight and improve your health while eating the foods you love. You don't have to starve yourself or count calories to lose weight and keep it off forever. </a:t>
          </a:r>
        </a:p>
      </dsp:txBody>
      <dsp:txXfrm rot="10800000">
        <a:off x="345286" y="2147411"/>
        <a:ext cx="3484180" cy="2543897"/>
      </dsp:txXfrm>
    </dsp:sp>
    <dsp:sp modelId="{0A31116C-CD89-4D6B-A1F0-7F46673E531B}">
      <dsp:nvSpPr>
        <dsp:cNvPr id="0" name=""/>
        <dsp:cNvSpPr/>
      </dsp:nvSpPr>
      <dsp:spPr>
        <a:xfrm>
          <a:off x="4532105" y="286321"/>
          <a:ext cx="3645612" cy="157476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A34C3-F3A7-4929-AA59-54E8F4BB26EF}">
      <dsp:nvSpPr>
        <dsp:cNvPr id="0" name=""/>
        <dsp:cNvSpPr/>
      </dsp:nvSpPr>
      <dsp:spPr>
        <a:xfrm rot="10800000">
          <a:off x="4274743" y="2147411"/>
          <a:ext cx="4160336" cy="2624613"/>
        </a:xfrm>
        <a:prstGeom prst="round2SameRect">
          <a:avLst>
            <a:gd name="adj1" fmla="val 10500"/>
            <a:gd name="adj2" fmla="val 0"/>
          </a:avLst>
        </a:prstGeom>
        <a:solidFill>
          <a:schemeClr val="accent3">
            <a:hueOff val="0"/>
            <a:satOff val="0"/>
            <a:lumOff val="0"/>
            <a:alphaOff val="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Weightwatchers reimagined</a:t>
          </a:r>
        </a:p>
        <a:p>
          <a:pPr marL="0" lvl="0" indent="0" algn="ctr" defTabSz="800100">
            <a:lnSpc>
              <a:spcPct val="90000"/>
            </a:lnSpc>
            <a:spcBef>
              <a:spcPct val="0"/>
            </a:spcBef>
            <a:spcAft>
              <a:spcPct val="35000"/>
            </a:spcAft>
            <a:buNone/>
          </a:pPr>
          <a:r>
            <a:rPr lang="en-US" sz="1800" kern="1200" dirty="0">
              <a:solidFill>
                <a:schemeClr val="tx1">
                  <a:lumMod val="85000"/>
                  <a:lumOff val="15000"/>
                </a:schemeClr>
              </a:solidFill>
            </a:rPr>
            <a:t>Enroll online anytime</a:t>
          </a:r>
        </a:p>
        <a:p>
          <a:pPr marL="0" lvl="0" indent="0" algn="ctr" defTabSz="800100">
            <a:lnSpc>
              <a:spcPct val="90000"/>
            </a:lnSpc>
            <a:spcBef>
              <a:spcPct val="0"/>
            </a:spcBef>
            <a:spcAft>
              <a:spcPct val="35000"/>
            </a:spcAft>
            <a:buNone/>
          </a:pPr>
          <a:r>
            <a:rPr lang="en-US" sz="1800" kern="1200" dirty="0">
              <a:solidFill>
                <a:schemeClr val="tx1">
                  <a:lumMod val="85000"/>
                  <a:lumOff val="15000"/>
                </a:schemeClr>
              </a:solidFill>
            </a:rPr>
            <a:t>Easy online app allows you to track food, activity and weight anytime. </a:t>
          </a:r>
        </a:p>
        <a:p>
          <a:pPr marL="0" lvl="0" indent="0" algn="ctr" defTabSz="800100">
            <a:lnSpc>
              <a:spcPct val="90000"/>
            </a:lnSpc>
            <a:spcBef>
              <a:spcPct val="0"/>
            </a:spcBef>
            <a:spcAft>
              <a:spcPct val="35000"/>
            </a:spcAft>
            <a:buNone/>
          </a:pPr>
          <a:r>
            <a:rPr lang="en-US" sz="1800" kern="1200" dirty="0">
              <a:solidFill>
                <a:schemeClr val="tx1">
                  <a:lumMod val="85000"/>
                  <a:lumOff val="15000"/>
                </a:schemeClr>
              </a:solidFill>
            </a:rPr>
            <a:t> Database of online recipes</a:t>
          </a:r>
        </a:p>
        <a:p>
          <a:pPr marL="0" lvl="0" indent="0" algn="ctr" defTabSz="800100">
            <a:lnSpc>
              <a:spcPct val="90000"/>
            </a:lnSpc>
            <a:spcBef>
              <a:spcPct val="0"/>
            </a:spcBef>
            <a:spcAft>
              <a:spcPct val="35000"/>
            </a:spcAft>
            <a:buNone/>
          </a:pPr>
          <a:r>
            <a:rPr lang="en-US" sz="1800" kern="1200" dirty="0">
              <a:solidFill>
                <a:schemeClr val="tx1">
                  <a:lumMod val="85000"/>
                  <a:lumOff val="15000"/>
                </a:schemeClr>
              </a:solidFill>
            </a:rPr>
            <a:t>Weight Watchers coach available 24/7</a:t>
          </a:r>
        </a:p>
        <a:p>
          <a:pPr marL="0" lvl="0" indent="0" algn="ctr" defTabSz="800100">
            <a:lnSpc>
              <a:spcPct val="90000"/>
            </a:lnSpc>
            <a:spcBef>
              <a:spcPct val="0"/>
            </a:spcBef>
            <a:spcAft>
              <a:spcPct val="35000"/>
            </a:spcAft>
            <a:buNone/>
          </a:pPr>
          <a:r>
            <a:rPr lang="en-US" sz="1800" kern="1200" dirty="0">
              <a:solidFill>
                <a:schemeClr val="tx1">
                  <a:lumMod val="85000"/>
                  <a:lumOff val="15000"/>
                </a:schemeClr>
              </a:solidFill>
            </a:rPr>
            <a:t>Online community to provide support</a:t>
          </a:r>
        </a:p>
      </dsp:txBody>
      <dsp:txXfrm rot="10800000">
        <a:off x="4355459" y="2147411"/>
        <a:ext cx="3998904" cy="254389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2A9D99-9AF5-4B14-B93E-04AEF44FA86A}" type="datetimeFigureOut">
              <a:rPr lang="en-US" smtClean="0"/>
              <a:t>10/1/2024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BA491A-4242-497A-A6B7-54CB6D64B801}" type="slidenum">
              <a:rPr lang="en-US" smtClean="0"/>
              <a:t>‹#›</a:t>
            </a:fld>
            <a:endParaRPr lang="en-US" dirty="0"/>
          </a:p>
        </p:txBody>
      </p:sp>
    </p:spTree>
    <p:extLst>
      <p:ext uri="{BB962C8B-B14F-4D97-AF65-F5344CB8AC3E}">
        <p14:creationId xmlns:p14="http://schemas.microsoft.com/office/powerpoint/2010/main" val="11094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A491A-4242-497A-A6B7-54CB6D64B80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09763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7980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91275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4323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491A-4242-497A-A6B7-54CB6D64B8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58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4BFE8-DFCC-4B5A-A843-F9B26AC4B366}" type="datetime1">
              <a:rPr kumimoji="0" lang="en-US" sz="1200" b="0" i="0" u="none" strike="noStrike" kern="1200" cap="none" spc="0" normalizeH="0" baseline="0" noProof="0" smtClean="0">
                <a:ln>
                  <a:noFill/>
                </a:ln>
                <a:solidFill>
                  <a:prstClr val="black"/>
                </a:solidFill>
                <a:effectLst/>
                <a:uLnTx/>
                <a:uFillTx/>
                <a:latin typeface="FS Thrive Elliot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10/1/2024</a:t>
            </a:fld>
            <a:endParaRPr kumimoji="0" lang="en-US" sz="1200" b="0" i="0" u="none" strike="noStrike" kern="1200" cap="none" spc="0" normalizeH="0" baseline="0" noProof="0">
              <a:ln>
                <a:noFill/>
              </a:ln>
              <a:solidFill>
                <a:prstClr val="black"/>
              </a:solidFill>
              <a:effectLst/>
              <a:uLnTx/>
              <a:uFillTx/>
              <a:latin typeface="FS Thrive Elliot Regular"/>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69DC05-987F-DB47-ABC5-B99FA03AF0F3}" type="slidenum">
              <a:rPr kumimoji="0" lang="en-US" sz="1200" b="0" i="0" u="none" strike="noStrike" kern="1200" cap="none" spc="0" normalizeH="0" baseline="0" noProof="0" smtClean="0">
                <a:ln>
                  <a:noFill/>
                </a:ln>
                <a:solidFill>
                  <a:prstClr val="black"/>
                </a:solidFill>
                <a:effectLst/>
                <a:uLnTx/>
                <a:uFillTx/>
                <a:latin typeface="FS Thrive Elliot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FS Thrive Elliot Regular"/>
              <a:ea typeface="+mn-ea"/>
              <a:cs typeface="+mn-cs"/>
            </a:endParaRPr>
          </a:p>
        </p:txBody>
      </p:sp>
    </p:spTree>
    <p:extLst>
      <p:ext uri="{BB962C8B-B14F-4D97-AF65-F5344CB8AC3E}">
        <p14:creationId xmlns:p14="http://schemas.microsoft.com/office/powerpoint/2010/main" val="29397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lgn="l" eaLnBrk="0" hangingPunct="0">
              <a:defRPr sz="1200">
                <a:solidFill>
                  <a:schemeClr val="tx1"/>
                </a:solidFill>
                <a:latin typeface="Gill Sans" charset="0"/>
              </a:defRPr>
            </a:lvl1pPr>
            <a:lvl2pPr marL="757066" indent="-291179" algn="l" eaLnBrk="0" hangingPunct="0">
              <a:defRPr sz="1200">
                <a:solidFill>
                  <a:schemeClr val="tx1"/>
                </a:solidFill>
                <a:latin typeface="Gill Sans" charset="0"/>
              </a:defRPr>
            </a:lvl2pPr>
            <a:lvl3pPr marL="1164717" indent="-232943" algn="l" eaLnBrk="0" hangingPunct="0">
              <a:defRPr sz="1200">
                <a:solidFill>
                  <a:schemeClr val="tx1"/>
                </a:solidFill>
                <a:latin typeface="Gill Sans" charset="0"/>
              </a:defRPr>
            </a:lvl3pPr>
            <a:lvl4pPr marL="1630604" indent="-232943" algn="l" eaLnBrk="0" hangingPunct="0">
              <a:defRPr sz="1200">
                <a:solidFill>
                  <a:schemeClr val="tx1"/>
                </a:solidFill>
                <a:latin typeface="Gill Sans" charset="0"/>
              </a:defRPr>
            </a:lvl4pPr>
            <a:lvl5pPr marL="2096491" indent="-232943" algn="l" eaLnBrk="0" hangingPunct="0">
              <a:defRPr sz="1200">
                <a:solidFill>
                  <a:schemeClr val="tx1"/>
                </a:solidFill>
                <a:latin typeface="Gill Sans" charset="0"/>
              </a:defRPr>
            </a:lvl5pPr>
            <a:lvl6pPr marL="2562377" indent="-232943" eaLnBrk="0" fontAlgn="base" hangingPunct="0">
              <a:spcBef>
                <a:spcPct val="0"/>
              </a:spcBef>
              <a:spcAft>
                <a:spcPct val="0"/>
              </a:spcAft>
              <a:defRPr sz="1200">
                <a:solidFill>
                  <a:schemeClr val="tx1"/>
                </a:solidFill>
                <a:latin typeface="Gill Sans" charset="0"/>
              </a:defRPr>
            </a:lvl6pPr>
            <a:lvl7pPr marL="3028264" indent="-232943" eaLnBrk="0" fontAlgn="base" hangingPunct="0">
              <a:spcBef>
                <a:spcPct val="0"/>
              </a:spcBef>
              <a:spcAft>
                <a:spcPct val="0"/>
              </a:spcAft>
              <a:defRPr sz="1200">
                <a:solidFill>
                  <a:schemeClr val="tx1"/>
                </a:solidFill>
                <a:latin typeface="Gill Sans" charset="0"/>
              </a:defRPr>
            </a:lvl7pPr>
            <a:lvl8pPr marL="3494151" indent="-232943" eaLnBrk="0" fontAlgn="base" hangingPunct="0">
              <a:spcBef>
                <a:spcPct val="0"/>
              </a:spcBef>
              <a:spcAft>
                <a:spcPct val="0"/>
              </a:spcAft>
              <a:defRPr sz="1200">
                <a:solidFill>
                  <a:schemeClr val="tx1"/>
                </a:solidFill>
                <a:latin typeface="Gill Sans" charset="0"/>
              </a:defRPr>
            </a:lvl8pPr>
            <a:lvl9pPr marL="3960038" indent="-232943" eaLnBrk="0" fontAlgn="base" hangingPunct="0">
              <a:spcBef>
                <a:spcPct val="0"/>
              </a:spcBef>
              <a:spcAft>
                <a:spcPct val="0"/>
              </a:spcAft>
              <a:defRPr sz="1200">
                <a:solidFill>
                  <a:schemeClr val="tx1"/>
                </a:solidFill>
                <a:latin typeface="Gill Sans" charset="0"/>
              </a:defRPr>
            </a:lvl9pPr>
          </a:lstStyle>
          <a:p>
            <a:pPr algn="r" eaLnBrk="1" hangingPunct="1"/>
            <a:fld id="{2741FEA5-5D57-4B1F-99DE-66A067E4ED4E}" type="slidenum">
              <a:rPr lang="en-US" altLang="en-US" smtClean="0"/>
              <a:pPr algn="r" eaLnBrk="1" hangingPunct="1"/>
              <a:t>12</a:t>
            </a:fld>
            <a:endParaRPr lang="en-US" altLang="en-US"/>
          </a:p>
        </p:txBody>
      </p:sp>
      <p:sp>
        <p:nvSpPr>
          <p:cNvPr id="72707" name="Rectangle 1"/>
          <p:cNvSpPr>
            <a:spLocks noGrp="1" noRot="1" noChangeAspect="1" noChangeArrowheads="1" noTextEdit="1"/>
          </p:cNvSpPr>
          <p:nvPr>
            <p:ph type="sldImg"/>
          </p:nvPr>
        </p:nvSpPr>
        <p:spPr>
          <a:solidFill>
            <a:srgbClr val="FFFFFF"/>
          </a:solidFill>
          <a:ln/>
        </p:spPr>
      </p:sp>
      <p:sp>
        <p:nvSpPr>
          <p:cNvPr id="7270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40442"/>
            <a:endParaRPr lang="en-US" altLang="en-US" sz="1400" dirty="0">
              <a:solidFill>
                <a:srgbClr val="000000"/>
              </a:solidFill>
              <a:latin typeface="Georgia" pitchFamily="18" charset="0"/>
              <a:cs typeface="Times" charset="0"/>
              <a:sym typeface="Georgia" pitchFamily="18" charset="0"/>
            </a:endParaRPr>
          </a:p>
        </p:txBody>
      </p:sp>
    </p:spTree>
    <p:extLst>
      <p:ext uri="{BB962C8B-B14F-4D97-AF65-F5344CB8AC3E}">
        <p14:creationId xmlns:p14="http://schemas.microsoft.com/office/powerpoint/2010/main" val="1734511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pPr/>
              <a:t>14</a:t>
            </a:fld>
            <a:endParaRPr lang="en-US"/>
          </a:p>
        </p:txBody>
      </p:sp>
    </p:spTree>
    <p:extLst>
      <p:ext uri="{BB962C8B-B14F-4D97-AF65-F5344CB8AC3E}">
        <p14:creationId xmlns:p14="http://schemas.microsoft.com/office/powerpoint/2010/main" val="375454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Laurie</a:t>
            </a:r>
            <a:r>
              <a:rPr lang="en-US" sz="1100" baseline="0" dirty="0"/>
              <a:t> </a:t>
            </a:r>
          </a:p>
          <a:p>
            <a:pPr marL="0" marR="0" lvl="0" indent="0" algn="l" defTabSz="1304925" rtl="0" eaLnBrk="0" fontAlgn="base" latinLnBrk="0" hangingPunct="0">
              <a:lnSpc>
                <a:spcPct val="100000"/>
              </a:lnSpc>
              <a:spcBef>
                <a:spcPct val="30000"/>
              </a:spcBef>
              <a:spcAft>
                <a:spcPct val="0"/>
              </a:spcAft>
              <a:buClrTx/>
              <a:buSzTx/>
              <a:buFontTx/>
              <a:buNone/>
              <a:tabLst/>
              <a:defRPr/>
            </a:pPr>
            <a:r>
              <a:rPr lang="en-US" sz="1100" b="0" baseline="0" dirty="0">
                <a:solidFill>
                  <a:schemeClr val="tx2"/>
                </a:solidFill>
                <a:ea typeface="Arial" charset="0"/>
                <a:cs typeface="Arial" charset="0"/>
              </a:rPr>
              <a:t>Your Health Assistants &amp; Front Line Care Team have a huge impact on savings - by helping members understand how to use their benefits and coordinating needs.  </a:t>
            </a:r>
            <a:r>
              <a:rPr lang="en-US" sz="1100" b="0" dirty="0">
                <a:solidFill>
                  <a:schemeClr val="tx2"/>
                </a:solidFill>
                <a:ea typeface="Arial" charset="0"/>
                <a:cs typeface="Arial" charset="0"/>
              </a:rPr>
              <a:t>members receive more preventive services– immunizations, well visits</a:t>
            </a:r>
            <a:r>
              <a:rPr lang="en-US" sz="1100" b="0" baseline="0" dirty="0">
                <a:solidFill>
                  <a:schemeClr val="tx2"/>
                </a:solidFill>
                <a:ea typeface="Arial" charset="0"/>
                <a:cs typeface="Arial" charset="0"/>
              </a:rPr>
              <a:t> for children and adults at their PCP</a:t>
            </a:r>
            <a:r>
              <a:rPr lang="en-US" sz="1100" b="0" dirty="0">
                <a:solidFill>
                  <a:schemeClr val="tx2"/>
                </a:solidFill>
                <a:ea typeface="Arial" charset="0"/>
                <a:cs typeface="Arial" charset="0"/>
              </a:rPr>
              <a:t>, recommended</a:t>
            </a:r>
            <a:r>
              <a:rPr lang="en-US" sz="1100" b="0" baseline="0" dirty="0">
                <a:solidFill>
                  <a:schemeClr val="tx2"/>
                </a:solidFill>
                <a:ea typeface="Arial" charset="0"/>
                <a:cs typeface="Arial" charset="0"/>
              </a:rPr>
              <a:t> screenings - All increase as a result of Health Assistants providing the exact education and resource each member needs, and always with a lens toward any clinical need that a nurse or BH specialist can support. . All while providing benefits education, claims support, logistics and more, for the whole family. </a:t>
            </a:r>
            <a:endParaRPr lang="en-US" sz="1100" b="0" kern="1200" dirty="0">
              <a:solidFill>
                <a:schemeClr val="tx2"/>
              </a:solidFill>
              <a:ea typeface="Arial" charset="0"/>
              <a:cs typeface="Arial" charset="0"/>
            </a:endParaRPr>
          </a:p>
          <a:p>
            <a:endParaRPr lang="en-US" sz="1100" baseline="0" dirty="0"/>
          </a:p>
          <a:p>
            <a:r>
              <a:rPr lang="en-US" sz="1100" dirty="0"/>
              <a:t>A 2015 study into </a:t>
            </a:r>
            <a:r>
              <a:rPr lang="en-US" sz="1100" b="0" i="0" kern="1200" dirty="0">
                <a:solidFill>
                  <a:schemeClr val="tx1"/>
                </a:solidFill>
                <a:effectLst/>
              </a:rPr>
              <a:t>Health Care Advocacy concluded that the most important principle</a:t>
            </a:r>
            <a:r>
              <a:rPr lang="en-US" sz="1100" b="0" i="0" kern="1200" baseline="0" dirty="0">
                <a:solidFill>
                  <a:schemeClr val="tx1"/>
                </a:solidFill>
                <a:effectLst/>
              </a:rPr>
              <a:t> to engaging consumers is supporting their ability </a:t>
            </a:r>
            <a:r>
              <a:rPr lang="en-US" sz="1100" b="1" i="0" kern="1200" dirty="0">
                <a:solidFill>
                  <a:schemeClr val="tx1"/>
                </a:solidFill>
                <a:effectLst/>
              </a:rPr>
              <a:t>understand</a:t>
            </a:r>
            <a:r>
              <a:rPr lang="en-US" sz="1100" b="0" i="0" kern="1200" dirty="0">
                <a:solidFill>
                  <a:schemeClr val="tx1"/>
                </a:solidFill>
                <a:effectLst/>
              </a:rPr>
              <a:t> and</a:t>
            </a:r>
            <a:r>
              <a:rPr lang="en-US" sz="1100" b="1" i="0" kern="1200" dirty="0">
                <a:solidFill>
                  <a:schemeClr val="tx1"/>
                </a:solidFill>
                <a:effectLst/>
              </a:rPr>
              <a:t> act </a:t>
            </a:r>
            <a:r>
              <a:rPr lang="en-US" sz="1100" b="0" i="0" kern="1200" dirty="0">
                <a:solidFill>
                  <a:schemeClr val="tx1"/>
                </a:solidFill>
                <a:effectLst/>
              </a:rPr>
              <a:t>on health information. Accolade is built on the </a:t>
            </a:r>
            <a:r>
              <a:rPr lang="en-US" sz="1100" b="0" i="0" kern="1200" baseline="0" dirty="0">
                <a:solidFill>
                  <a:schemeClr val="tx1"/>
                </a:solidFill>
                <a:effectLst/>
              </a:rPr>
              <a:t>principle of putting the member at the center of care, which is why the role of the Health Assistant is so broad &amp; so  vital</a:t>
            </a:r>
          </a:p>
          <a:p>
            <a:pPr marL="0" marR="0" lvl="0" indent="0" algn="l" defTabSz="1304925"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100" b="0" i="0" kern="1200" baseline="0" dirty="0">
              <a:solidFill>
                <a:schemeClr val="tx1"/>
              </a:solidFill>
              <a:effectLst/>
            </a:endParaRPr>
          </a:p>
          <a:p>
            <a:pPr marL="0" marR="0" lvl="0" indent="0" algn="l" defTabSz="1304925"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100" b="0" i="0" kern="1200" baseline="0" dirty="0">
                <a:solidFill>
                  <a:schemeClr val="tx1"/>
                </a:solidFill>
                <a:effectLst/>
              </a:rPr>
              <a:t>Your Accolade</a:t>
            </a:r>
            <a:r>
              <a:rPr lang="en-US" sz="1100" baseline="0" dirty="0"/>
              <a:t> platform provides a comprehensive view of each member by first ingesting, then integrating data that typically is not brought together, to build member profiles. Accolade’s front line care team review data on conditions,  medications the member is taking, self service provider searches to name a few.  We view claims so we understand how the member is using healthcare. And all this data is refreshed on a nightly basis &amp; up to date.  We use this data in really smart ways – creating a series of triggers and alerts to draw the Health Assistant’s attention to a variety of opportunities to personalize interactions.  Answering transactional questions and needs but with the ability to probe and assist further all for the purpose of creating a simpler healthcare experience for your members. </a:t>
            </a:r>
            <a:endParaRPr lang="en-US" sz="1100" b="1" dirty="0">
              <a:solidFill>
                <a:srgbClr val="FFFFFF"/>
              </a:solidFill>
            </a:endParaRPr>
          </a:p>
        </p:txBody>
      </p:sp>
    </p:spTree>
    <p:extLst>
      <p:ext uri="{BB962C8B-B14F-4D97-AF65-F5344CB8AC3E}">
        <p14:creationId xmlns:p14="http://schemas.microsoft.com/office/powerpoint/2010/main" val="410084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pPr/>
              <a:t>27</a:t>
            </a:fld>
            <a:endParaRPr lang="en-US"/>
          </a:p>
        </p:txBody>
      </p:sp>
    </p:spTree>
    <p:extLst>
      <p:ext uri="{BB962C8B-B14F-4D97-AF65-F5344CB8AC3E}">
        <p14:creationId xmlns:p14="http://schemas.microsoft.com/office/powerpoint/2010/main" val="114292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C4FCA7-0DF2-450D-B35E-798EEBD244B0}"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5117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BD64AE-44EC-41CC-A799-5268D9CEED5C}"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92641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F78A3-C69A-47CB-92CC-8216A1097087}"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843258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Rectangle 6"/>
          <p:cNvSpPr/>
          <p:nvPr userDrawn="1"/>
        </p:nvSpPr>
        <p:spPr>
          <a:xfrm>
            <a:off x="2" y="-30791"/>
            <a:ext cx="12358903" cy="693497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4000" dirty="0">
              <a:solidFill>
                <a:prstClr val="white"/>
              </a:solidFill>
            </a:endParaRPr>
          </a:p>
        </p:txBody>
      </p:sp>
      <p:sp>
        <p:nvSpPr>
          <p:cNvPr id="8" name="Title 1"/>
          <p:cNvSpPr>
            <a:spLocks noGrp="1"/>
          </p:cNvSpPr>
          <p:nvPr>
            <p:ph type="title" hasCustomPrompt="1"/>
          </p:nvPr>
        </p:nvSpPr>
        <p:spPr>
          <a:xfrm>
            <a:off x="609600" y="827405"/>
            <a:ext cx="10972800" cy="1143000"/>
          </a:xfrm>
        </p:spPr>
        <p:txBody>
          <a:bodyPr>
            <a:normAutofit/>
          </a:bodyPr>
          <a:lstStyle>
            <a:lvl1pPr algn="ctr">
              <a:defRPr sz="4000">
                <a:solidFill>
                  <a:srgbClr val="595959"/>
                </a:solidFill>
              </a:defRPr>
            </a:lvl1pPr>
          </a:lstStyle>
          <a:p>
            <a:r>
              <a:rPr lang="en-US" dirty="0"/>
              <a:t>Click to Edit Title</a:t>
            </a:r>
          </a:p>
        </p:txBody>
      </p:sp>
      <p:sp>
        <p:nvSpPr>
          <p:cNvPr id="10" name="Slide Number Placeholder 11"/>
          <p:cNvSpPr>
            <a:spLocks noGrp="1"/>
          </p:cNvSpPr>
          <p:nvPr>
            <p:ph type="sldNum" sz="quarter" idx="4"/>
          </p:nvPr>
        </p:nvSpPr>
        <p:spPr>
          <a:xfrm>
            <a:off x="11582400" y="6461541"/>
            <a:ext cx="481744" cy="366183"/>
          </a:xfrm>
          <a:prstGeom prst="rect">
            <a:avLst/>
          </a:prstGeom>
          <a:ln>
            <a:noFill/>
          </a:ln>
        </p:spPr>
        <p:txBody>
          <a:bodyPr vert="horz" lIns="91440" tIns="45720" rIns="91440" bIns="45720" rtlCol="0" anchor="ctr"/>
          <a:lstStyle>
            <a:lvl1pPr algn="r">
              <a:defRPr sz="800">
                <a:solidFill>
                  <a:srgbClr val="595959"/>
                </a:solidFill>
                <a:latin typeface="Century Gothic"/>
                <a:cs typeface="Century Gothic"/>
              </a:defRPr>
            </a:lvl1pPr>
          </a:lstStyle>
          <a:p>
            <a:fld id="{B3D87A09-FA4F-C841-A71E-05407FCA2FDC}" type="slidenum">
              <a:rPr lang="en-US" smtClean="0"/>
              <a:pPr/>
              <a:t>‹#›</a:t>
            </a:fld>
            <a:endParaRPr lang="en-US" dirty="0"/>
          </a:p>
        </p:txBody>
      </p:sp>
      <p:sp>
        <p:nvSpPr>
          <p:cNvPr id="3" name="Text Placeholder 2"/>
          <p:cNvSpPr>
            <a:spLocks noGrp="1"/>
          </p:cNvSpPr>
          <p:nvPr>
            <p:ph type="body" sz="quarter" idx="12"/>
          </p:nvPr>
        </p:nvSpPr>
        <p:spPr>
          <a:xfrm>
            <a:off x="1128186" y="2324482"/>
            <a:ext cx="9935633" cy="554567"/>
          </a:xfrm>
          <a:prstGeom prst="rect">
            <a:avLst/>
          </a:prstGeom>
        </p:spPr>
        <p:txBody>
          <a:bodyPr vert="horz"/>
          <a:lstStyle>
            <a:lvl1pPr marL="0" indent="0" algn="ctr">
              <a:buNone/>
              <a:defRPr sz="1600">
                <a:solidFill>
                  <a:srgbClr val="595959"/>
                </a:solidFill>
                <a:latin typeface="Century Gothic"/>
                <a:cs typeface="Century Gothic"/>
              </a:defRPr>
            </a:lvl1pPr>
          </a:lstStyle>
          <a:p>
            <a:pPr lvl="0"/>
            <a:r>
              <a:rPr lang="en-US" dirty="0"/>
              <a:t>Click to edit Master text style</a:t>
            </a:r>
          </a:p>
        </p:txBody>
      </p:sp>
      <p:sp>
        <p:nvSpPr>
          <p:cNvPr id="15" name="Text Placeholder 16"/>
          <p:cNvSpPr>
            <a:spLocks noGrp="1"/>
          </p:cNvSpPr>
          <p:nvPr>
            <p:ph type="body" sz="quarter" idx="11"/>
          </p:nvPr>
        </p:nvSpPr>
        <p:spPr>
          <a:xfrm>
            <a:off x="1129127" y="3197807"/>
            <a:ext cx="9934692" cy="2322045"/>
          </a:xfrm>
          <a:prstGeom prst="rect">
            <a:avLst/>
          </a:prstGeom>
        </p:spPr>
        <p:txBody>
          <a:bodyPr vert="horz"/>
          <a:lstStyle>
            <a:lvl1pPr>
              <a:lnSpc>
                <a:spcPct val="100000"/>
              </a:lnSpc>
              <a:buClr>
                <a:schemeClr val="accent6"/>
              </a:buClr>
              <a:defRPr sz="1600">
                <a:solidFill>
                  <a:srgbClr val="595959"/>
                </a:solidFill>
                <a:latin typeface="Century Gothic"/>
                <a:cs typeface="Century Gothic"/>
              </a:defRPr>
            </a:lvl1pPr>
            <a:lvl2pPr>
              <a:lnSpc>
                <a:spcPct val="100000"/>
              </a:lnSpc>
              <a:buClr>
                <a:schemeClr val="accent6"/>
              </a:buClr>
              <a:defRPr sz="1400">
                <a:solidFill>
                  <a:srgbClr val="595959"/>
                </a:solidFill>
                <a:latin typeface="Century Gothic"/>
                <a:cs typeface="Century Gothic"/>
              </a:defRPr>
            </a:lvl2pPr>
            <a:lvl3pPr>
              <a:lnSpc>
                <a:spcPct val="100000"/>
              </a:lnSpc>
              <a:buClr>
                <a:schemeClr val="accent6"/>
              </a:buClr>
              <a:defRPr sz="1200">
                <a:solidFill>
                  <a:srgbClr val="595959"/>
                </a:solidFill>
                <a:latin typeface="Century Gothic"/>
                <a:cs typeface="Century Gothic"/>
              </a:defRPr>
            </a:lvl3pPr>
            <a:lvl4pPr>
              <a:lnSpc>
                <a:spcPct val="100000"/>
              </a:lnSpc>
              <a:buClr>
                <a:schemeClr val="accent6"/>
              </a:buClr>
              <a:defRPr sz="1000">
                <a:solidFill>
                  <a:srgbClr val="595959"/>
                </a:solidFill>
                <a:latin typeface="Century Gothic"/>
                <a:cs typeface="Century Gothi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35247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4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471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9597CA-8D14-453E-B617-8C14A4A672FC}" type="datetime1">
              <a:rPr lang="en-US" smtClean="0">
                <a:solidFill>
                  <a:prstClr val="black">
                    <a:tint val="75000"/>
                  </a:prstClr>
                </a:solidFill>
              </a:rPr>
              <a:pPr/>
              <a:t>10/1/2024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82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8C48D-38DB-4D46-9EA7-94919BD78BD5}" type="datetime1">
              <a:rPr lang="en-US" smtClean="0">
                <a:solidFill>
                  <a:prstClr val="black">
                    <a:tint val="75000"/>
                  </a:prstClr>
                </a:solidFill>
              </a:rPr>
              <a:pPr/>
              <a:t>10/1/2024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5737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BC341E-C0C1-407E-91C5-22FF09B6BB6E}" type="datetime1">
              <a:rPr lang="en-US" smtClean="0">
                <a:solidFill>
                  <a:prstClr val="black">
                    <a:tint val="75000"/>
                  </a:prstClr>
                </a:solidFill>
              </a:rPr>
              <a:pPr/>
              <a:t>10/1/2024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821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93D6CD-3B73-4CED-8BBB-629E111AD569}" type="datetime1">
              <a:rPr lang="en-US" smtClean="0">
                <a:solidFill>
                  <a:prstClr val="black">
                    <a:tint val="75000"/>
                  </a:prstClr>
                </a:solidFill>
              </a:rPr>
              <a:pPr/>
              <a:t>10/1/2024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678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A411C-EE97-4DE1-B21A-5AD2BD4754AE}" type="datetime1">
              <a:rPr lang="en-US" smtClean="0">
                <a:solidFill>
                  <a:prstClr val="black">
                    <a:tint val="75000"/>
                  </a:prstClr>
                </a:solidFill>
              </a:rPr>
              <a:pPr/>
              <a:t>10/1/2024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6780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1718CA-4201-410C-BCF8-D2C8949AD496}" type="datetime1">
              <a:rPr lang="en-US" smtClean="0">
                <a:solidFill>
                  <a:prstClr val="black">
                    <a:tint val="75000"/>
                  </a:prstClr>
                </a:solidFill>
              </a:rPr>
              <a:pPr/>
              <a:t>10/1/2024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563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31194-732A-4CDB-86DC-363971E0928E}"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49864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EACED9-5B7F-48E3-8A5A-DB2654FB4CED}" type="datetime1">
              <a:rPr lang="en-US" smtClean="0">
                <a:solidFill>
                  <a:prstClr val="black">
                    <a:tint val="75000"/>
                  </a:prstClr>
                </a:solidFill>
              </a:rPr>
              <a:pPr/>
              <a:t>10/1/2024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2162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00AD88-24BE-42C4-9CD0-C00C6CF033B6}" type="datetime1">
              <a:rPr lang="en-US" smtClean="0">
                <a:solidFill>
                  <a:prstClr val="black">
                    <a:tint val="75000"/>
                  </a:prstClr>
                </a:solidFill>
              </a:rPr>
              <a:pPr/>
              <a:t>10/1/2024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4120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3F428C-8FAD-475E-82C3-C59BAC07318A}" type="datetime1">
              <a:rPr lang="en-US" smtClean="0">
                <a:solidFill>
                  <a:prstClr val="black">
                    <a:tint val="75000"/>
                  </a:prstClr>
                </a:solidFill>
              </a:rPr>
              <a:pPr/>
              <a:t>10/1/2024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7483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2584B5-F68C-4508-9B63-C3A8A82C4999}" type="datetime1">
              <a:rPr lang="en-US" smtClean="0">
                <a:solidFill>
                  <a:prstClr val="black">
                    <a:tint val="75000"/>
                  </a:prstClr>
                </a:solidFill>
              </a:rPr>
              <a:pPr/>
              <a:t>10/1/2024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3945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20BE-1448-49DC-ABCF-71F2849C9D99}" type="datetime1">
              <a:rPr lang="en-US" smtClean="0">
                <a:solidFill>
                  <a:prstClr val="black">
                    <a:tint val="75000"/>
                  </a:prstClr>
                </a:solidFill>
              </a:rPr>
              <a:pPr/>
              <a:t>10/1/2024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5231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Rectangle 6"/>
          <p:cNvSpPr/>
          <p:nvPr userDrawn="1"/>
        </p:nvSpPr>
        <p:spPr>
          <a:xfrm>
            <a:off x="2" y="-30791"/>
            <a:ext cx="12358903" cy="693497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4000" dirty="0">
              <a:solidFill>
                <a:prstClr val="white"/>
              </a:solidFill>
            </a:endParaRPr>
          </a:p>
        </p:txBody>
      </p:sp>
      <p:sp>
        <p:nvSpPr>
          <p:cNvPr id="8" name="Title 1"/>
          <p:cNvSpPr>
            <a:spLocks noGrp="1"/>
          </p:cNvSpPr>
          <p:nvPr>
            <p:ph type="title" hasCustomPrompt="1"/>
          </p:nvPr>
        </p:nvSpPr>
        <p:spPr>
          <a:xfrm>
            <a:off x="609600" y="827405"/>
            <a:ext cx="10972800" cy="1143000"/>
          </a:xfrm>
        </p:spPr>
        <p:txBody>
          <a:bodyPr>
            <a:normAutofit/>
          </a:bodyPr>
          <a:lstStyle>
            <a:lvl1pPr algn="ctr">
              <a:defRPr sz="4000">
                <a:solidFill>
                  <a:srgbClr val="595959"/>
                </a:solidFill>
              </a:defRPr>
            </a:lvl1pPr>
          </a:lstStyle>
          <a:p>
            <a:r>
              <a:rPr lang="en-US" dirty="0"/>
              <a:t>Click to Edit Title</a:t>
            </a:r>
          </a:p>
        </p:txBody>
      </p:sp>
      <p:sp>
        <p:nvSpPr>
          <p:cNvPr id="10" name="Slide Number Placeholder 11"/>
          <p:cNvSpPr>
            <a:spLocks noGrp="1"/>
          </p:cNvSpPr>
          <p:nvPr>
            <p:ph type="sldNum" sz="quarter" idx="4"/>
          </p:nvPr>
        </p:nvSpPr>
        <p:spPr>
          <a:xfrm>
            <a:off x="11582400" y="6461541"/>
            <a:ext cx="481744" cy="366183"/>
          </a:xfrm>
          <a:prstGeom prst="rect">
            <a:avLst/>
          </a:prstGeom>
          <a:ln>
            <a:noFill/>
          </a:ln>
        </p:spPr>
        <p:txBody>
          <a:bodyPr vert="horz" lIns="91440" tIns="45720" rIns="91440" bIns="45720" rtlCol="0" anchor="ctr"/>
          <a:lstStyle>
            <a:lvl1pPr algn="r">
              <a:defRPr sz="800">
                <a:solidFill>
                  <a:srgbClr val="595959"/>
                </a:solidFill>
                <a:latin typeface="Century Gothic"/>
                <a:cs typeface="Century Gothic"/>
              </a:defRPr>
            </a:lvl1pPr>
          </a:lstStyle>
          <a:p>
            <a:fld id="{B3D87A09-FA4F-C841-A71E-05407FCA2FDC}" type="slidenum">
              <a:rPr lang="en-US" smtClean="0"/>
              <a:pPr/>
              <a:t>‹#›</a:t>
            </a:fld>
            <a:endParaRPr lang="en-US" dirty="0"/>
          </a:p>
        </p:txBody>
      </p:sp>
      <p:sp>
        <p:nvSpPr>
          <p:cNvPr id="3" name="Text Placeholder 2"/>
          <p:cNvSpPr>
            <a:spLocks noGrp="1"/>
          </p:cNvSpPr>
          <p:nvPr>
            <p:ph type="body" sz="quarter" idx="12"/>
          </p:nvPr>
        </p:nvSpPr>
        <p:spPr>
          <a:xfrm>
            <a:off x="1128186" y="2324482"/>
            <a:ext cx="9935633" cy="554567"/>
          </a:xfrm>
          <a:prstGeom prst="rect">
            <a:avLst/>
          </a:prstGeom>
        </p:spPr>
        <p:txBody>
          <a:bodyPr vert="horz"/>
          <a:lstStyle>
            <a:lvl1pPr marL="0" indent="0" algn="ctr">
              <a:buNone/>
              <a:defRPr sz="1600">
                <a:solidFill>
                  <a:srgbClr val="595959"/>
                </a:solidFill>
                <a:latin typeface="Century Gothic"/>
                <a:cs typeface="Century Gothic"/>
              </a:defRPr>
            </a:lvl1pPr>
          </a:lstStyle>
          <a:p>
            <a:pPr lvl="0"/>
            <a:r>
              <a:rPr lang="en-US" dirty="0"/>
              <a:t>Click to edit Master text style</a:t>
            </a:r>
          </a:p>
        </p:txBody>
      </p:sp>
      <p:sp>
        <p:nvSpPr>
          <p:cNvPr id="15" name="Text Placeholder 16"/>
          <p:cNvSpPr>
            <a:spLocks noGrp="1"/>
          </p:cNvSpPr>
          <p:nvPr>
            <p:ph type="body" sz="quarter" idx="11"/>
          </p:nvPr>
        </p:nvSpPr>
        <p:spPr>
          <a:xfrm>
            <a:off x="1129127" y="3197807"/>
            <a:ext cx="9934692" cy="2322045"/>
          </a:xfrm>
          <a:prstGeom prst="rect">
            <a:avLst/>
          </a:prstGeom>
        </p:spPr>
        <p:txBody>
          <a:bodyPr vert="horz"/>
          <a:lstStyle>
            <a:lvl1pPr>
              <a:lnSpc>
                <a:spcPct val="100000"/>
              </a:lnSpc>
              <a:buClr>
                <a:schemeClr val="accent6"/>
              </a:buClr>
              <a:defRPr sz="1600">
                <a:solidFill>
                  <a:srgbClr val="595959"/>
                </a:solidFill>
                <a:latin typeface="Century Gothic"/>
                <a:cs typeface="Century Gothic"/>
              </a:defRPr>
            </a:lvl1pPr>
            <a:lvl2pPr>
              <a:lnSpc>
                <a:spcPct val="100000"/>
              </a:lnSpc>
              <a:buClr>
                <a:schemeClr val="accent6"/>
              </a:buClr>
              <a:defRPr sz="1400">
                <a:solidFill>
                  <a:srgbClr val="595959"/>
                </a:solidFill>
                <a:latin typeface="Century Gothic"/>
                <a:cs typeface="Century Gothic"/>
              </a:defRPr>
            </a:lvl2pPr>
            <a:lvl3pPr>
              <a:lnSpc>
                <a:spcPct val="100000"/>
              </a:lnSpc>
              <a:buClr>
                <a:schemeClr val="accent6"/>
              </a:buClr>
              <a:defRPr sz="1200">
                <a:solidFill>
                  <a:srgbClr val="595959"/>
                </a:solidFill>
                <a:latin typeface="Century Gothic"/>
                <a:cs typeface="Century Gothic"/>
              </a:defRPr>
            </a:lvl3pPr>
            <a:lvl4pPr>
              <a:lnSpc>
                <a:spcPct val="100000"/>
              </a:lnSpc>
              <a:buClr>
                <a:schemeClr val="accent6"/>
              </a:buClr>
              <a:defRPr sz="1000">
                <a:solidFill>
                  <a:srgbClr val="595959"/>
                </a:solidFill>
                <a:latin typeface="Century Gothic"/>
                <a:cs typeface="Century Gothi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38919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general bulle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35451" y="1605794"/>
            <a:ext cx="11080751" cy="4975225"/>
          </a:xfrm>
          <a:prstGeom prst="rect">
            <a:avLst/>
          </a:prstGeom>
        </p:spPr>
        <p:txBody>
          <a:bodyPr vert="horz"/>
          <a:lstStyle>
            <a:lvl1pPr>
              <a:defRPr sz="2400"/>
            </a:lvl1pPr>
            <a:lvl2pPr>
              <a:defRPr sz="2200"/>
            </a:lvl2pPr>
            <a:lvl3pPr>
              <a:defRPr sz="2000"/>
            </a:lvl3pPr>
            <a:lvl4pPr>
              <a:defRPr sz="1800"/>
            </a:lvl4pPr>
            <a:lvl5pPr marL="2000250" indent="-17145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0769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5" name="Rectangle 4"/>
          <p:cNvSpPr/>
          <p:nvPr userDrawn="1"/>
        </p:nvSpPr>
        <p:spPr>
          <a:xfrm>
            <a:off x="0" y="6532564"/>
            <a:ext cx="12192000" cy="3317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0767" y="6069013"/>
            <a:ext cx="224155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26753" y="928129"/>
            <a:ext cx="10598311" cy="1470025"/>
          </a:xfrm>
        </p:spPr>
        <p:txBody>
          <a:bodyPr anchor="t">
            <a:normAutofit/>
          </a:bodyPr>
          <a:lstStyle>
            <a:lvl1pPr algn="l">
              <a:defRPr sz="4000" b="0" i="0">
                <a:solidFill>
                  <a:schemeClr val="accent1"/>
                </a:solidFill>
                <a:latin typeface="UHC Sans Light"/>
                <a:cs typeface="UHC Sans Light"/>
              </a:defRPr>
            </a:lvl1pPr>
          </a:lstStyle>
          <a:p>
            <a:r>
              <a:rPr lang="en-US" dirty="0"/>
              <a:t>Click to edit Master title style</a:t>
            </a:r>
          </a:p>
        </p:txBody>
      </p:sp>
      <p:sp>
        <p:nvSpPr>
          <p:cNvPr id="10" name="Text Placeholder 7"/>
          <p:cNvSpPr>
            <a:spLocks noGrp="1"/>
          </p:cNvSpPr>
          <p:nvPr>
            <p:ph type="body" sz="quarter" idx="13"/>
          </p:nvPr>
        </p:nvSpPr>
        <p:spPr>
          <a:xfrm>
            <a:off x="426753" y="400838"/>
            <a:ext cx="6635751" cy="285457"/>
          </a:xfrm>
        </p:spPr>
        <p:txBody>
          <a:bodyPr>
            <a:normAutofit/>
          </a:bodyPr>
          <a:lstStyle>
            <a:lvl1pPr marL="0" indent="0" algn="l">
              <a:buNone/>
              <a:defRPr sz="1200" b="0" i="0" baseline="0">
                <a:solidFill>
                  <a:srgbClr val="003DA1"/>
                </a:solidFill>
                <a:latin typeface="UHC Sans Light"/>
                <a:cs typeface="UHC Sans Light"/>
              </a:defRPr>
            </a:lvl1pPr>
          </a:lstStyle>
          <a:p>
            <a:pPr lvl="0"/>
            <a:r>
              <a:rPr lang="en-US"/>
              <a:t>Click to edit Master text styles</a:t>
            </a:r>
          </a:p>
        </p:txBody>
      </p:sp>
      <p:sp>
        <p:nvSpPr>
          <p:cNvPr id="7" name="Subtitle 2"/>
          <p:cNvSpPr>
            <a:spLocks noGrp="1"/>
          </p:cNvSpPr>
          <p:nvPr>
            <p:ph type="subTitle" idx="1"/>
          </p:nvPr>
        </p:nvSpPr>
        <p:spPr>
          <a:xfrm>
            <a:off x="426752" y="2628744"/>
            <a:ext cx="8534400" cy="1752600"/>
          </a:xfrm>
        </p:spPr>
        <p:txBody>
          <a:bodyPr>
            <a:normAutofit/>
          </a:bodyPr>
          <a:lstStyle>
            <a:lvl1pPr marL="0" indent="0" algn="l">
              <a:buNone/>
              <a:defRPr sz="1500" b="0" i="0">
                <a:solidFill>
                  <a:schemeClr val="tx1"/>
                </a:solidFill>
                <a:latin typeface="UHC Sans Regular"/>
                <a:cs typeface="UHC 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p:cNvSpPr>
            <a:spLocks noGrp="1"/>
          </p:cNvSpPr>
          <p:nvPr>
            <p:ph type="ftr" sz="quarter" idx="14"/>
          </p:nvPr>
        </p:nvSpPr>
        <p:spPr>
          <a:xfrm>
            <a:off x="4976285" y="6411914"/>
            <a:ext cx="6786033" cy="365125"/>
          </a:xfrm>
        </p:spPr>
        <p:txBody>
          <a:bodyPr anchor="b"/>
          <a:lstStyle>
            <a:lvl1pPr algn="r">
              <a:defRPr sz="700" b="0" i="0">
                <a:solidFill>
                  <a:schemeClr val="bg1"/>
                </a:solidFill>
                <a:latin typeface="UHC Sans Light"/>
                <a:cs typeface="UHC Sans Light"/>
              </a:defRPr>
            </a:lvl1pPr>
          </a:lstStyle>
          <a:p>
            <a:pPr>
              <a:defRPr/>
            </a:pPr>
            <a:endParaRPr lang="en-US">
              <a:solidFill>
                <a:prstClr val="white"/>
              </a:solidFill>
            </a:endParaRPr>
          </a:p>
        </p:txBody>
      </p:sp>
    </p:spTree>
    <p:extLst>
      <p:ext uri="{BB962C8B-B14F-4D97-AF65-F5344CB8AC3E}">
        <p14:creationId xmlns:p14="http://schemas.microsoft.com/office/powerpoint/2010/main" val="1941952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4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167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89A52D-4839-41ED-A857-8C37BCA57CAB}"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3153555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10A6E-3053-407B-B03D-7C3A90C07311}"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57282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89A52D-4839-41ED-A857-8C37BCA57CAB}"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744215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89A52D-4839-41ED-A857-8C37BCA57CAB}"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4167786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89A52D-4839-41ED-A857-8C37BCA57CAB}"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844000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89A52D-4839-41ED-A857-8C37BCA57CAB}"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555206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89A52D-4839-41ED-A857-8C37BCA57CAB}"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1970043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89A52D-4839-41ED-A857-8C37BCA57CAB}"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1618155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89A52D-4839-41ED-A857-8C37BCA57CAB}"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3348275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89A52D-4839-41ED-A857-8C37BCA57CAB}"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941776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89A52D-4839-41ED-A857-8C37BCA57CAB}"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476528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89A52D-4839-41ED-A857-8C37BCA57CAB}"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61514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6FB8CC-D6B5-4134-9098-51735B0A61A0}" type="datetime1">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297946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6_Section Header">
    <p:spTree>
      <p:nvGrpSpPr>
        <p:cNvPr id="1" name=""/>
        <p:cNvGrpSpPr/>
        <p:nvPr/>
      </p:nvGrpSpPr>
      <p:grpSpPr>
        <a:xfrm>
          <a:off x="0" y="0"/>
          <a:ext cx="0" cy="0"/>
          <a:chOff x="0" y="0"/>
          <a:chExt cx="0" cy="0"/>
        </a:xfrm>
      </p:grpSpPr>
      <p:sp>
        <p:nvSpPr>
          <p:cNvPr id="5" name="Rectangle 4"/>
          <p:cNvSpPr/>
          <p:nvPr/>
        </p:nvSpPr>
        <p:spPr>
          <a:xfrm>
            <a:off x="0" y="2"/>
            <a:ext cx="12192000" cy="17383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7711019" y="2108200"/>
            <a:ext cx="4480983" cy="4749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7" name="Footer Placeholder 4"/>
          <p:cNvSpPr txBox="1">
            <a:spLocks/>
          </p:cNvSpPr>
          <p:nvPr/>
        </p:nvSpPr>
        <p:spPr>
          <a:xfrm>
            <a:off x="427569" y="6356353"/>
            <a:ext cx="6786033" cy="365125"/>
          </a:xfrm>
          <a:prstGeom prst="rect">
            <a:avLst/>
          </a:prstGeom>
        </p:spPr>
        <p:txBody>
          <a:bodyPr anchor="b"/>
          <a:lstStyle>
            <a:defPPr>
              <a:defRPr lang="en-US"/>
            </a:defPPr>
            <a:lvl1pPr marL="0" algn="r" defTabSz="457200" rtl="0" eaLnBrk="1" latinLnBrk="0" hangingPunct="1">
              <a:defRPr sz="700" b="0" i="0" kern="1200">
                <a:solidFill>
                  <a:schemeClr val="tx1">
                    <a:tint val="75000"/>
                  </a:schemeClr>
                </a:solidFill>
                <a:latin typeface="UHC Sans Light"/>
                <a:ea typeface="+mn-ea"/>
                <a:cs typeface="UHC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525" dirty="0">
                <a:solidFill>
                  <a:prstClr val="black">
                    <a:tint val="75000"/>
                  </a:prstClr>
                </a:solidFill>
              </a:rPr>
              <a:t>Proprietary Information of UnitedHealth Group.  Do not distribute or reproduce without express permission of UnitedHealth Group.</a:t>
            </a:r>
          </a:p>
        </p:txBody>
      </p:sp>
      <p:pic>
        <p:nvPicPr>
          <p:cNvPr id="1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0769" y="6288088"/>
            <a:ext cx="2241551"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26752" y="918337"/>
            <a:ext cx="10475709" cy="820589"/>
          </a:xfrm>
        </p:spPr>
        <p:txBody>
          <a:bodyPr anchor="t">
            <a:normAutofit/>
          </a:bodyPr>
          <a:lstStyle>
            <a:lvl1pPr algn="l">
              <a:defRPr sz="3000" b="0" i="0">
                <a:solidFill>
                  <a:schemeClr val="bg1"/>
                </a:solidFill>
                <a:latin typeface="UHC Sans Light"/>
                <a:cs typeface="UHC Sans Light"/>
              </a:defRPr>
            </a:lvl1pPr>
          </a:lstStyle>
          <a:p>
            <a:r>
              <a:rPr lang="en-US"/>
              <a:t>Click to edit Master title style</a:t>
            </a:r>
            <a:endParaRPr lang="en-US" dirty="0"/>
          </a:p>
        </p:txBody>
      </p:sp>
      <p:sp>
        <p:nvSpPr>
          <p:cNvPr id="9" name="Subtitle 2"/>
          <p:cNvSpPr>
            <a:spLocks noGrp="1"/>
          </p:cNvSpPr>
          <p:nvPr>
            <p:ph type="subTitle" idx="1"/>
          </p:nvPr>
        </p:nvSpPr>
        <p:spPr>
          <a:xfrm>
            <a:off x="426754" y="2108044"/>
            <a:ext cx="5070068" cy="1752600"/>
          </a:xfrm>
        </p:spPr>
        <p:txBody>
          <a:bodyPr>
            <a:normAutofit/>
          </a:bodyPr>
          <a:lstStyle>
            <a:lvl1pPr marL="0" indent="0" algn="l">
              <a:buNone/>
              <a:defRPr sz="1125" b="0" i="0">
                <a:solidFill>
                  <a:schemeClr val="tx1"/>
                </a:solidFill>
                <a:latin typeface="UHC Sans Regular"/>
                <a:cs typeface="UHC Sans Regular"/>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Text Placeholder 7"/>
          <p:cNvSpPr>
            <a:spLocks noGrp="1"/>
          </p:cNvSpPr>
          <p:nvPr>
            <p:ph type="body" sz="quarter" idx="13"/>
          </p:nvPr>
        </p:nvSpPr>
        <p:spPr>
          <a:xfrm>
            <a:off x="426754" y="400840"/>
            <a:ext cx="6635751" cy="285457"/>
          </a:xfrm>
        </p:spPr>
        <p:txBody>
          <a:bodyPr>
            <a:normAutofit/>
          </a:bodyPr>
          <a:lstStyle>
            <a:lvl1pPr marL="0" indent="0" algn="l">
              <a:buNone/>
              <a:defRPr sz="900" b="0" i="0" baseline="0">
                <a:solidFill>
                  <a:srgbClr val="F2F2F2"/>
                </a:solidFill>
                <a:latin typeface="UHC Sans Light"/>
                <a:cs typeface="UHC Sans Light"/>
              </a:defRPr>
            </a:lvl1pPr>
          </a:lstStyle>
          <a:p>
            <a:pPr lvl="0"/>
            <a:r>
              <a:rPr lang="en-US"/>
              <a:t>Click to edit Master text styles</a:t>
            </a:r>
          </a:p>
        </p:txBody>
      </p:sp>
    </p:spTree>
    <p:extLst>
      <p:ext uri="{BB962C8B-B14F-4D97-AF65-F5344CB8AC3E}">
        <p14:creationId xmlns:p14="http://schemas.microsoft.com/office/powerpoint/2010/main" val="1845192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4_Section Header">
    <p:spTree>
      <p:nvGrpSpPr>
        <p:cNvPr id="1" name=""/>
        <p:cNvGrpSpPr/>
        <p:nvPr/>
      </p:nvGrpSpPr>
      <p:grpSpPr>
        <a:xfrm>
          <a:off x="0" y="0"/>
          <a:ext cx="0" cy="0"/>
          <a:chOff x="0" y="0"/>
          <a:chExt cx="0" cy="0"/>
        </a:xfrm>
      </p:grpSpPr>
      <p:sp>
        <p:nvSpPr>
          <p:cNvPr id="5" name="Rectangle 4"/>
          <p:cNvSpPr/>
          <p:nvPr/>
        </p:nvSpPr>
        <p:spPr>
          <a:xfrm>
            <a:off x="0" y="6532566"/>
            <a:ext cx="12192000" cy="3317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0769" y="6069013"/>
            <a:ext cx="224155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26754" y="928131"/>
            <a:ext cx="10598311" cy="1470025"/>
          </a:xfrm>
        </p:spPr>
        <p:txBody>
          <a:bodyPr anchor="t">
            <a:normAutofit/>
          </a:bodyPr>
          <a:lstStyle>
            <a:lvl1pPr algn="l">
              <a:defRPr sz="3000" b="0" i="0">
                <a:solidFill>
                  <a:schemeClr val="accent1"/>
                </a:solidFill>
                <a:latin typeface="UHC Sans Light"/>
                <a:cs typeface="UHC Sans Light"/>
              </a:defRPr>
            </a:lvl1pPr>
          </a:lstStyle>
          <a:p>
            <a:r>
              <a:rPr lang="en-US"/>
              <a:t>Click to edit Master title style</a:t>
            </a:r>
            <a:endParaRPr lang="en-US" dirty="0"/>
          </a:p>
        </p:txBody>
      </p:sp>
      <p:sp>
        <p:nvSpPr>
          <p:cNvPr id="10" name="Text Placeholder 7"/>
          <p:cNvSpPr>
            <a:spLocks noGrp="1"/>
          </p:cNvSpPr>
          <p:nvPr>
            <p:ph type="body" sz="quarter" idx="13"/>
          </p:nvPr>
        </p:nvSpPr>
        <p:spPr>
          <a:xfrm>
            <a:off x="426754" y="400840"/>
            <a:ext cx="6635751" cy="285457"/>
          </a:xfrm>
        </p:spPr>
        <p:txBody>
          <a:bodyPr>
            <a:normAutofit/>
          </a:bodyPr>
          <a:lstStyle>
            <a:lvl1pPr marL="0" indent="0" algn="l">
              <a:buNone/>
              <a:defRPr sz="900" b="0" i="0" baseline="0">
                <a:solidFill>
                  <a:srgbClr val="003DA1"/>
                </a:solidFill>
                <a:latin typeface="UHC Sans Light"/>
                <a:cs typeface="UHC Sans Light"/>
              </a:defRPr>
            </a:lvl1pPr>
          </a:lstStyle>
          <a:p>
            <a:pPr lvl="0"/>
            <a:r>
              <a:rPr lang="en-US"/>
              <a:t>Click to edit Master text styles</a:t>
            </a:r>
          </a:p>
        </p:txBody>
      </p:sp>
      <p:sp>
        <p:nvSpPr>
          <p:cNvPr id="7" name="Subtitle 2"/>
          <p:cNvSpPr>
            <a:spLocks noGrp="1"/>
          </p:cNvSpPr>
          <p:nvPr>
            <p:ph type="subTitle" idx="1"/>
          </p:nvPr>
        </p:nvSpPr>
        <p:spPr>
          <a:xfrm>
            <a:off x="426752" y="2628744"/>
            <a:ext cx="8534400" cy="1752600"/>
          </a:xfrm>
        </p:spPr>
        <p:txBody>
          <a:bodyPr>
            <a:normAutofit/>
          </a:bodyPr>
          <a:lstStyle>
            <a:lvl1pPr marL="0" indent="0" algn="l">
              <a:buNone/>
              <a:defRPr sz="1125" b="0" i="0">
                <a:solidFill>
                  <a:schemeClr val="tx1"/>
                </a:solidFill>
                <a:latin typeface="UHC Sans Regular"/>
                <a:cs typeface="UHC Sans Regular"/>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p:cNvSpPr>
            <a:spLocks noGrp="1"/>
          </p:cNvSpPr>
          <p:nvPr>
            <p:ph type="ftr" sz="quarter" idx="14"/>
          </p:nvPr>
        </p:nvSpPr>
        <p:spPr>
          <a:xfrm>
            <a:off x="4976286" y="6411916"/>
            <a:ext cx="6786033" cy="365125"/>
          </a:xfrm>
        </p:spPr>
        <p:txBody>
          <a:bodyPr anchor="b"/>
          <a:lstStyle>
            <a:lvl1pPr algn="r">
              <a:defRPr sz="525" b="0" i="0">
                <a:solidFill>
                  <a:schemeClr val="bg1"/>
                </a:solidFill>
                <a:latin typeface="UHC Sans Light"/>
                <a:cs typeface="UHC Sans Light"/>
              </a:defRPr>
            </a:lvl1pPr>
          </a:lstStyle>
          <a:p>
            <a:endParaRPr lang="en-US"/>
          </a:p>
        </p:txBody>
      </p:sp>
    </p:spTree>
    <p:extLst>
      <p:ext uri="{BB962C8B-B14F-4D97-AF65-F5344CB8AC3E}">
        <p14:creationId xmlns:p14="http://schemas.microsoft.com/office/powerpoint/2010/main" val="2708579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pic>
        <p:nvPicPr>
          <p:cNvPr id="4" name="Shape 89"/>
          <p:cNvPicPr preferRelativeResize="0"/>
          <p:nvPr/>
        </p:nvPicPr>
        <p:blipFill rotWithShape="1">
          <a:blip r:embed="rId2" cstate="print">
            <a:extLst>
              <a:ext uri="{28A0092B-C50C-407E-A947-70E740481C1C}">
                <a14:useLocalDpi xmlns:a14="http://schemas.microsoft.com/office/drawing/2010/main" val="0"/>
              </a:ext>
            </a:extLst>
          </a:blip>
          <a:srcRect r="7454" b="8108"/>
          <a:stretch/>
        </p:blipFill>
        <p:spPr>
          <a:xfrm>
            <a:off x="-46178" y="0"/>
            <a:ext cx="12274179" cy="6908800"/>
          </a:xfrm>
          <a:prstGeom prst="rect">
            <a:avLst/>
          </a:prstGeom>
          <a:noFill/>
          <a:ln>
            <a:noFill/>
          </a:ln>
        </p:spPr>
      </p:pic>
      <p:sp>
        <p:nvSpPr>
          <p:cNvPr id="5" name="Shape 90"/>
          <p:cNvSpPr/>
          <p:nvPr/>
        </p:nvSpPr>
        <p:spPr>
          <a:xfrm>
            <a:off x="-46179" y="-10432"/>
            <a:ext cx="12274179" cy="6908800"/>
          </a:xfrm>
          <a:prstGeom prst="rect">
            <a:avLst/>
          </a:prstGeom>
          <a:solidFill>
            <a:schemeClr val="bg1">
              <a:alpha val="79620"/>
            </a:schemeClr>
          </a:solidFill>
          <a:ln>
            <a:noFill/>
          </a:ln>
        </p:spPr>
        <p:txBody>
          <a:bodyPr lIns="68569" tIns="68569" rIns="68569" bIns="68569" anchor="ctr" anchorCtr="0">
            <a:noAutofit/>
          </a:bodyPr>
          <a:lstStyle/>
          <a:p>
            <a:pPr algn="r" defTabSz="342900"/>
            <a:endParaRPr sz="1350" b="1" dirty="0">
              <a:solidFill>
                <a:prstClr val="black"/>
              </a:solidFill>
            </a:endParaRPr>
          </a:p>
        </p:txBody>
      </p:sp>
      <p:sp>
        <p:nvSpPr>
          <p:cNvPr id="2" name="Title 1"/>
          <p:cNvSpPr>
            <a:spLocks noGrp="1"/>
          </p:cNvSpPr>
          <p:nvPr>
            <p:ph type="title" hasCustomPrompt="1"/>
          </p:nvPr>
        </p:nvSpPr>
        <p:spPr>
          <a:xfrm>
            <a:off x="609600" y="2168619"/>
            <a:ext cx="10972800" cy="1143000"/>
          </a:xfrm>
        </p:spPr>
        <p:txBody>
          <a:bodyPr anchor="b">
            <a:normAutofit/>
          </a:bodyPr>
          <a:lstStyle>
            <a:lvl1pPr algn="r">
              <a:defRPr sz="3000"/>
            </a:lvl1pPr>
          </a:lstStyle>
          <a:p>
            <a:r>
              <a:rPr lang="en-US" dirty="0"/>
              <a:t>Click to Edit Title</a:t>
            </a:r>
          </a:p>
        </p:txBody>
      </p:sp>
      <p:sp>
        <p:nvSpPr>
          <p:cNvPr id="7" name="Text Placeholder 7"/>
          <p:cNvSpPr>
            <a:spLocks noGrp="1"/>
          </p:cNvSpPr>
          <p:nvPr>
            <p:ph type="body" sz="quarter" idx="11"/>
          </p:nvPr>
        </p:nvSpPr>
        <p:spPr>
          <a:xfrm>
            <a:off x="609600" y="3548810"/>
            <a:ext cx="10972800" cy="1517651"/>
          </a:xfrm>
          <a:prstGeom prst="rect">
            <a:avLst/>
          </a:prstGeom>
        </p:spPr>
        <p:txBody>
          <a:bodyPr vert="horz"/>
          <a:lstStyle>
            <a:lvl1pPr marL="0" indent="0" algn="r">
              <a:buNone/>
              <a:defRPr sz="1650" b="0" i="0">
                <a:solidFill>
                  <a:srgbClr val="FFFFFF"/>
                </a:solidFill>
                <a:latin typeface="Century Gothic"/>
                <a:cs typeface="Century Gothic"/>
              </a:defRPr>
            </a:lvl1pPr>
          </a:lstStyle>
          <a:p>
            <a:pPr lvl="0"/>
            <a:r>
              <a:rPr lang="en-US"/>
              <a:t>Click to edit Master text styles</a:t>
            </a:r>
          </a:p>
        </p:txBody>
      </p:sp>
      <p:cxnSp>
        <p:nvCxnSpPr>
          <p:cNvPr id="8" name="Straight Connector 7"/>
          <p:cNvCxnSpPr/>
          <p:nvPr/>
        </p:nvCxnSpPr>
        <p:spPr>
          <a:xfrm>
            <a:off x="3" y="3429000"/>
            <a:ext cx="12227999" cy="14968"/>
          </a:xfrm>
          <a:prstGeom prst="line">
            <a:avLst/>
          </a:prstGeom>
          <a:ln w="6350" cmpd="sng">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sp>
        <p:nvSpPr>
          <p:cNvPr id="12" name="Slide Number Placeholder 11"/>
          <p:cNvSpPr>
            <a:spLocks noGrp="1"/>
          </p:cNvSpPr>
          <p:nvPr>
            <p:ph type="sldNum" sz="quarter" idx="4"/>
          </p:nvPr>
        </p:nvSpPr>
        <p:spPr>
          <a:xfrm>
            <a:off x="609600" y="6402534"/>
            <a:ext cx="2844800" cy="366183"/>
          </a:xfrm>
          <a:prstGeom prst="rect">
            <a:avLst/>
          </a:prstGeom>
        </p:spPr>
        <p:txBody>
          <a:bodyPr vert="horz" lIns="91440" tIns="45720" rIns="91440" bIns="45720" rtlCol="0" anchor="ctr"/>
          <a:lstStyle>
            <a:lvl1pPr algn="l">
              <a:defRPr sz="600">
                <a:solidFill>
                  <a:srgbClr val="595959"/>
                </a:solidFill>
                <a:latin typeface="Century Gothic"/>
                <a:cs typeface="Century Gothic"/>
              </a:defRPr>
            </a:lvl1pPr>
          </a:lstStyle>
          <a:p>
            <a:fld id="{A4D754CC-6008-44CE-B9DA-AB7F94E10F23}" type="slidenum">
              <a:rPr lang="en-US" smtClean="0"/>
              <a:t>‹#›</a:t>
            </a:fld>
            <a:endParaRPr lang="en-US"/>
          </a:p>
        </p:txBody>
      </p:sp>
      <p:pic>
        <p:nvPicPr>
          <p:cNvPr id="9" name="Shape 94"/>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10238264" y="6116943"/>
            <a:ext cx="1459829" cy="478821"/>
          </a:xfrm>
          <a:prstGeom prst="rect">
            <a:avLst/>
          </a:prstGeom>
          <a:noFill/>
          <a:ln>
            <a:noFill/>
          </a:ln>
        </p:spPr>
      </p:pic>
    </p:spTree>
    <p:extLst>
      <p:ext uri="{BB962C8B-B14F-4D97-AF65-F5344CB8AC3E}">
        <p14:creationId xmlns:p14="http://schemas.microsoft.com/office/powerpoint/2010/main" val="378328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3_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904347" y="6321552"/>
            <a:ext cx="4383311" cy="310896"/>
          </a:xfrm>
          <a:prstGeom prst="rect">
            <a:avLst/>
          </a:prstGeom>
        </p:spPr>
        <p:txBody>
          <a:bodyPr lIns="81628" tIns="40814" rIns="81628" bIns="40814" anchor="ctr"/>
          <a:lstStyle>
            <a:lvl1pPr algn="ctr">
              <a:defRPr sz="750">
                <a:solidFill>
                  <a:schemeClr val="accent1"/>
                </a:solidFill>
                <a:latin typeface="+mn-lt"/>
              </a:defRPr>
            </a:lvl1pPr>
          </a:lstStyle>
          <a:p>
            <a:endParaRPr lang="en-US"/>
          </a:p>
        </p:txBody>
      </p:sp>
      <p:sp>
        <p:nvSpPr>
          <p:cNvPr id="6" name="Slide Number Placeholder 5"/>
          <p:cNvSpPr>
            <a:spLocks noGrp="1"/>
          </p:cNvSpPr>
          <p:nvPr>
            <p:ph type="sldNum" sz="quarter" idx="4"/>
          </p:nvPr>
        </p:nvSpPr>
        <p:spPr>
          <a:xfrm>
            <a:off x="11170556" y="6321552"/>
            <a:ext cx="711200" cy="310896"/>
          </a:xfrm>
          <a:prstGeom prst="rect">
            <a:avLst/>
          </a:prstGeom>
        </p:spPr>
        <p:txBody>
          <a:bodyPr lIns="81628" tIns="40814" rIns="81628" bIns="40814" anchor="ctr"/>
          <a:lstStyle>
            <a:lvl1pPr algn="r">
              <a:defRPr sz="1200">
                <a:solidFill>
                  <a:schemeClr val="accent1"/>
                </a:solidFill>
                <a:latin typeface="+mn-lt"/>
              </a:defRPr>
            </a:lvl1pPr>
          </a:lstStyle>
          <a:p>
            <a:fld id="{A4D754CC-6008-44CE-B9DA-AB7F94E10F23}" type="slidenum">
              <a:rPr lang="en-US" smtClean="0"/>
              <a:t>‹#›</a:t>
            </a:fld>
            <a:endParaRPr lang="en-US"/>
          </a:p>
        </p:txBody>
      </p:sp>
    </p:spTree>
    <p:extLst>
      <p:ext uri="{BB962C8B-B14F-4D97-AF65-F5344CB8AC3E}">
        <p14:creationId xmlns:p14="http://schemas.microsoft.com/office/powerpoint/2010/main" val="3137705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4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900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65760" y="353987"/>
            <a:ext cx="11054080" cy="975024"/>
          </a:xfrm>
          <a:prstGeom prst="rect">
            <a:avLst/>
          </a:prstGeom>
        </p:spPr>
        <p:txBody>
          <a:bodyPr vert="horz" lIns="91440" tIns="45720" rIns="91440" bIns="45720" rtlCol="0" anchor="t" anchorCtr="0">
            <a:noAutofit/>
          </a:bodyPr>
          <a:lstStyle>
            <a:lvl1pPr>
              <a:defRPr sz="3200" b="0" i="0">
                <a:latin typeface="Calibri Light" charset="0"/>
              </a:defRPr>
            </a:lvl1pPr>
          </a:lstStyle>
          <a:p>
            <a:r>
              <a:rPr lang="en-US"/>
              <a:t>Click to edit Master title style</a:t>
            </a:r>
          </a:p>
        </p:txBody>
      </p:sp>
      <p:sp>
        <p:nvSpPr>
          <p:cNvPr id="2" name="Slide Number Placeholder 1">
            <a:extLst>
              <a:ext uri="{FF2B5EF4-FFF2-40B4-BE49-F238E27FC236}">
                <a16:creationId xmlns:a16="http://schemas.microsoft.com/office/drawing/2014/main" id="{ABFF5889-7853-4102-BCCB-44817E16C6BF}"/>
              </a:ext>
            </a:extLst>
          </p:cNvPr>
          <p:cNvSpPr>
            <a:spLocks noGrp="1"/>
          </p:cNvSpPr>
          <p:nvPr>
            <p:ph type="sldNum" sz="quarter" idx="10"/>
          </p:nvPr>
        </p:nvSpPr>
        <p:spPr/>
        <p:txBody>
          <a:bodyPr/>
          <a:lstStyle/>
          <a:p>
            <a:fld id="{C954CD8F-8127-4940-9BBC-DD50066780F9}" type="slidenum">
              <a:rPr lang="en-US" smtClean="0"/>
              <a:pPr/>
              <a:t>‹#›</a:t>
            </a:fld>
            <a:endParaRPr lang="en-US"/>
          </a:p>
        </p:txBody>
      </p:sp>
    </p:spTree>
    <p:extLst>
      <p:ext uri="{BB962C8B-B14F-4D97-AF65-F5344CB8AC3E}">
        <p14:creationId xmlns:p14="http://schemas.microsoft.com/office/powerpoint/2010/main" val="3479365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911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88720" y="174308"/>
            <a:ext cx="981456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47463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general bulle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35453" y="1605796"/>
            <a:ext cx="11080751" cy="4975225"/>
          </a:xfrm>
          <a:prstGeom prst="rect">
            <a:avLst/>
          </a:prstGeom>
        </p:spPr>
        <p:txBody>
          <a:bodyPr vert="horz"/>
          <a:lstStyle>
            <a:lvl1pPr>
              <a:defRPr sz="1800"/>
            </a:lvl1pPr>
            <a:lvl2pPr>
              <a:defRPr sz="1650"/>
            </a:lvl2pPr>
            <a:lvl3pPr>
              <a:defRPr sz="1500"/>
            </a:lvl3pPr>
            <a:lvl4pPr>
              <a:defRPr sz="1350"/>
            </a:lvl4pPr>
            <a:lvl5pPr marL="1500188" indent="-12858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4375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29544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7B581-336A-405A-BB72-E520DF5AB6B0}" type="datetime1">
              <a:rPr lang="en-US" smtClean="0"/>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807486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
        <p:nvSpPr>
          <p:cNvPr id="3" name="Text Placeholder 5">
            <a:extLst>
              <a:ext uri="{FF2B5EF4-FFF2-40B4-BE49-F238E27FC236}">
                <a16:creationId xmlns:a16="http://schemas.microsoft.com/office/drawing/2014/main" id="{94B3D620-41BC-C349-B796-23CD4AB3FE8B}"/>
              </a:ext>
            </a:extLst>
          </p:cNvPr>
          <p:cNvSpPr>
            <a:spLocks noGrp="1"/>
          </p:cNvSpPr>
          <p:nvPr>
            <p:ph type="body" sz="quarter" idx="12" hasCustomPrompt="1"/>
          </p:nvPr>
        </p:nvSpPr>
        <p:spPr>
          <a:xfrm>
            <a:off x="609599" y="5715003"/>
            <a:ext cx="10972800" cy="164148"/>
          </a:xfrm>
          <a:prstGeom prst="rect">
            <a:avLst/>
          </a:prstGeom>
        </p:spPr>
        <p:txBody>
          <a:bodyPr/>
          <a:lstStyle>
            <a:lvl1pPr marL="0" indent="0">
              <a:buNone/>
              <a:defRPr sz="1067" i="1"/>
            </a:lvl1pPr>
          </a:lstStyle>
          <a:p>
            <a:pPr lvl="0"/>
            <a:r>
              <a:rPr lang="en-US"/>
              <a:t>Click to edit footer</a:t>
            </a:r>
          </a:p>
        </p:txBody>
      </p:sp>
    </p:spTree>
    <p:extLst>
      <p:ext uri="{BB962C8B-B14F-4D97-AF65-F5344CB8AC3E}">
        <p14:creationId xmlns:p14="http://schemas.microsoft.com/office/powerpoint/2010/main" val="831115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0" y="1549529"/>
            <a:ext cx="10972800" cy="841256"/>
          </a:xfrm>
          <a:prstGeom prst="rect">
            <a:avLst/>
          </a:prstGeom>
        </p:spPr>
        <p:txBody>
          <a:bodyPr rtlCol="0"/>
          <a:lstStyle>
            <a:lvl1pPr>
              <a:lnSpc>
                <a:spcPct val="100000"/>
              </a:lnSpc>
              <a:spcAft>
                <a:spcPts val="400"/>
              </a:spcAft>
              <a:buFont typeface="System Font Regular"/>
              <a:buChar char="—"/>
              <a:defRPr sz="1600"/>
            </a:lvl1pPr>
            <a:lvl2pPr>
              <a:lnSpc>
                <a:spcPct val="100000"/>
              </a:lnSpc>
              <a:spcAft>
                <a:spcPts val="400"/>
              </a:spcAft>
              <a:buFont typeface="Arial" panose="020B0604020202020204" pitchFamily="34" charset="0"/>
              <a:buChar char="•"/>
              <a:defRPr sz="1600"/>
            </a:lvl2pPr>
            <a:lvl3pPr>
              <a:lnSpc>
                <a:spcPct val="100000"/>
              </a:lnSpc>
              <a:spcAft>
                <a:spcPts val="400"/>
              </a:spcAft>
              <a:buFont typeface="Courier New" panose="02070309020205020404" pitchFamily="49" charset="0"/>
              <a:buChar char="o"/>
              <a:defRPr sz="1600"/>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0" y="457202"/>
            <a:ext cx="10972800" cy="730332"/>
          </a:xfrm>
        </p:spPr>
        <p:txBody>
          <a:bodyPr/>
          <a:lstStyle>
            <a:lvl1pPr>
              <a:lnSpc>
                <a:spcPct val="100000"/>
              </a:lnSpc>
              <a:defRPr/>
            </a:lvl1pPr>
          </a:lstStyle>
          <a:p>
            <a:r>
              <a:rPr lang="en-US"/>
              <a:t>Click to edit Master title style</a:t>
            </a:r>
          </a:p>
        </p:txBody>
      </p:sp>
      <p:sp>
        <p:nvSpPr>
          <p:cNvPr id="4" name="Text Placeholder 5">
            <a:extLst>
              <a:ext uri="{FF2B5EF4-FFF2-40B4-BE49-F238E27FC236}">
                <a16:creationId xmlns:a16="http://schemas.microsoft.com/office/drawing/2014/main" id="{6C9E702B-FE47-684C-A715-5A28D63C1C0C}"/>
              </a:ext>
            </a:extLst>
          </p:cNvPr>
          <p:cNvSpPr>
            <a:spLocks noGrp="1"/>
          </p:cNvSpPr>
          <p:nvPr>
            <p:ph type="body" sz="quarter" idx="12" hasCustomPrompt="1"/>
          </p:nvPr>
        </p:nvSpPr>
        <p:spPr>
          <a:xfrm>
            <a:off x="609599" y="5715003"/>
            <a:ext cx="10972800" cy="164148"/>
          </a:xfrm>
        </p:spPr>
        <p:txBody>
          <a:bodyPr/>
          <a:lstStyle>
            <a:lvl1pPr marL="0" indent="0">
              <a:buNone/>
              <a:defRPr sz="1067" i="1"/>
            </a:lvl1pPr>
          </a:lstStyle>
          <a:p>
            <a:pPr lvl="0"/>
            <a:r>
              <a:rPr lang="en-US"/>
              <a:t>Click to edit footer</a:t>
            </a:r>
          </a:p>
        </p:txBody>
      </p:sp>
    </p:spTree>
    <p:extLst>
      <p:ext uri="{BB962C8B-B14F-4D97-AF65-F5344CB8AC3E}">
        <p14:creationId xmlns:p14="http://schemas.microsoft.com/office/powerpoint/2010/main" val="20104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49975CE-EE67-7845-8C0C-80B136D4AD15}"/>
              </a:ext>
            </a:extLst>
          </p:cNvPr>
          <p:cNvSpPr>
            <a:spLocks noGrp="1"/>
          </p:cNvSpPr>
          <p:nvPr>
            <p:ph idx="11"/>
          </p:nvPr>
        </p:nvSpPr>
        <p:spPr>
          <a:xfrm>
            <a:off x="609606" y="1559039"/>
            <a:ext cx="5153519" cy="738664"/>
          </a:xfrm>
          <a:prstGeom prst="rect">
            <a:avLst/>
          </a:prstGeom>
        </p:spPr>
        <p:txBody>
          <a:bodyPr rtlCol="0">
            <a:spAutoFit/>
          </a:bodyPr>
          <a:lstStyle>
            <a:lvl1pPr marL="0" indent="0">
              <a:lnSpc>
                <a:spcPct val="100000"/>
              </a:lnSpc>
              <a:spcAft>
                <a:spcPts val="800"/>
              </a:spcAft>
              <a:buNone/>
              <a:defRPr sz="1800"/>
            </a:lvl1pPr>
            <a:lvl2pPr marL="457189" indent="0">
              <a:spcAft>
                <a:spcPts val="800"/>
              </a:spcAft>
              <a:buNone/>
              <a:defRPr sz="3000"/>
            </a:lvl2pPr>
            <a:lvl3pPr marL="914377" indent="0">
              <a:spcAft>
                <a:spcPts val="800"/>
              </a:spcAft>
              <a:buNone/>
              <a:defRPr sz="3000"/>
            </a:lvl3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2" name="Title 1"/>
          <p:cNvSpPr>
            <a:spLocks noGrp="1"/>
          </p:cNvSpPr>
          <p:nvPr>
            <p:ph type="title"/>
          </p:nvPr>
        </p:nvSpPr>
        <p:spPr>
          <a:xfrm>
            <a:off x="609606" y="457202"/>
            <a:ext cx="5153519" cy="1101837"/>
          </a:xfrm>
        </p:spPr>
        <p:txBody>
          <a:bodyPr/>
          <a:lstStyle>
            <a:lvl1pPr>
              <a:lnSpc>
                <a:spcPct val="100000"/>
              </a:lnSpc>
              <a:defRPr/>
            </a:lvl1pPr>
          </a:lstStyle>
          <a:p>
            <a:r>
              <a:rPr lang="en-US"/>
              <a:t>Click to edit Master title style</a:t>
            </a:r>
          </a:p>
        </p:txBody>
      </p:sp>
      <p:sp>
        <p:nvSpPr>
          <p:cNvPr id="5" name="Content Placeholder 2"/>
          <p:cNvSpPr>
            <a:spLocks noGrp="1"/>
          </p:cNvSpPr>
          <p:nvPr>
            <p:ph idx="1"/>
          </p:nvPr>
        </p:nvSpPr>
        <p:spPr>
          <a:xfrm>
            <a:off x="6652339" y="457200"/>
            <a:ext cx="4930061" cy="738664"/>
          </a:xfrm>
        </p:spPr>
        <p:txBody>
          <a:bodyPr/>
          <a:lstStyle>
            <a:lvl1pPr marL="342891" marR="0" indent="-342891" algn="l" defTabSz="457189" rtl="0" eaLnBrk="1" fontAlgn="auto" latinLnBrk="0" hangingPunct="1">
              <a:lnSpc>
                <a:spcPct val="100000"/>
              </a:lnSpc>
              <a:spcBef>
                <a:spcPts val="0"/>
              </a:spcBef>
              <a:spcAft>
                <a:spcPts val="0"/>
              </a:spcAft>
              <a:buClrTx/>
              <a:buSzTx/>
              <a:buFont typeface="System Font Regular"/>
              <a:buChar char="—"/>
              <a:tabLst/>
              <a:defRPr sz="1200" b="0">
                <a:solidFill>
                  <a:schemeClr val="tx1"/>
                </a:solidFill>
                <a:latin typeface="+mn-lt"/>
              </a:defRPr>
            </a:lvl1pPr>
            <a:lvl2pPr marL="742932" marR="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sz="1400" b="0">
                <a:solidFill>
                  <a:schemeClr val="tx1"/>
                </a:solidFill>
              </a:defRPr>
            </a:lvl2pPr>
            <a:lvl3pPr marL="1142971" marR="0"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solidFill>
                  <a:schemeClr val="tx1"/>
                </a:solidFill>
              </a:defRPr>
            </a:lvl3pPr>
            <a:lvl4pPr marL="571486" indent="-225420">
              <a:lnSpc>
                <a:spcPct val="100000"/>
              </a:lnSpc>
              <a:buFont typeface="Arial" panose="020B0604020202020204" pitchFamily="34" charset="0"/>
              <a:buChar char="•"/>
              <a:defRPr sz="1200">
                <a:solidFill>
                  <a:schemeClr val="bg1"/>
                </a:solidFill>
                <a:latin typeface="+mn-lt"/>
              </a:defRPr>
            </a:lvl4pPr>
            <a:lvl5pPr marL="917552" indent="-231769">
              <a:buFont typeface="Arial" panose="020B0604020202020204" pitchFamily="34" charset="0"/>
              <a:buChar char="•"/>
              <a:defRPr/>
            </a:lvl5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6" name="Text Placeholder 5">
            <a:extLst>
              <a:ext uri="{FF2B5EF4-FFF2-40B4-BE49-F238E27FC236}">
                <a16:creationId xmlns:a16="http://schemas.microsoft.com/office/drawing/2014/main" id="{7F365ECE-A550-1D48-9A88-A921199C6921}"/>
              </a:ext>
            </a:extLst>
          </p:cNvPr>
          <p:cNvSpPr>
            <a:spLocks noGrp="1"/>
          </p:cNvSpPr>
          <p:nvPr>
            <p:ph type="body" sz="quarter" idx="12" hasCustomPrompt="1"/>
          </p:nvPr>
        </p:nvSpPr>
        <p:spPr>
          <a:xfrm>
            <a:off x="609599" y="5715003"/>
            <a:ext cx="10972800" cy="164148"/>
          </a:xfrm>
        </p:spPr>
        <p:txBody>
          <a:bodyPr/>
          <a:lstStyle>
            <a:lvl1pPr marL="0" indent="0">
              <a:buNone/>
              <a:defRPr sz="1067" i="1"/>
            </a:lvl1pPr>
          </a:lstStyle>
          <a:p>
            <a:pPr lvl="0"/>
            <a:r>
              <a:rPr lang="en-US"/>
              <a:t>Click to edit footer</a:t>
            </a:r>
          </a:p>
        </p:txBody>
      </p:sp>
    </p:spTree>
    <p:extLst>
      <p:ext uri="{BB962C8B-B14F-4D97-AF65-F5344CB8AC3E}">
        <p14:creationId xmlns:p14="http://schemas.microsoft.com/office/powerpoint/2010/main" val="2001655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genda slide - 2">
    <p:bg>
      <p:bgPr>
        <a:solidFill>
          <a:schemeClr val="tx2"/>
        </a:solidFill>
        <a:effectLst/>
      </p:bgPr>
    </p:bg>
    <p:spTree>
      <p:nvGrpSpPr>
        <p:cNvPr id="1" name=""/>
        <p:cNvGrpSpPr/>
        <p:nvPr/>
      </p:nvGrpSpPr>
      <p:grpSpPr>
        <a:xfrm>
          <a:off x="0" y="0"/>
          <a:ext cx="0" cy="0"/>
          <a:chOff x="0" y="0"/>
          <a:chExt cx="0" cy="0"/>
        </a:xfrm>
      </p:grpSpPr>
      <p:pic>
        <p:nvPicPr>
          <p:cNvPr id="17" name="Picture 1">
            <a:extLst>
              <a:ext uri="{FF2B5EF4-FFF2-40B4-BE49-F238E27FC236}">
                <a16:creationId xmlns:a16="http://schemas.microsoft.com/office/drawing/2014/main" id="{6721D96E-44A0-A44A-ABE9-BC95E9429F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26" t="743" r="45007" b="924"/>
          <a:stretch/>
        </p:blipFill>
        <p:spPr>
          <a:xfrm>
            <a:off x="6992787" y="0"/>
            <a:ext cx="5199213" cy="6858000"/>
          </a:xfrm>
          <a:prstGeom prst="rect">
            <a:avLst/>
          </a:prstGeom>
          <a:ln w="12700" cap="flat">
            <a:noFill/>
            <a:miter lim="400000"/>
          </a:ln>
          <a:effectLst/>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1" y="0"/>
            <a:ext cx="8599583"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4" name="Rectangle 3">
            <a:extLst>
              <a:ext uri="{FF2B5EF4-FFF2-40B4-BE49-F238E27FC236}">
                <a16:creationId xmlns:a16="http://schemas.microsoft.com/office/drawing/2014/main" id="{EE8CEC1A-E974-4548-AB5D-286152AA328D}"/>
              </a:ext>
            </a:extLst>
          </p:cNvPr>
          <p:cNvSpPr/>
          <p:nvPr userDrawn="1"/>
        </p:nvSpPr>
        <p:spPr>
          <a:xfrm>
            <a:off x="5885259" y="3285372"/>
            <a:ext cx="184731" cy="461665"/>
          </a:xfrm>
          <a:prstGeom prst="rect">
            <a:avLst/>
          </a:prstGeom>
        </p:spPr>
        <p:txBody>
          <a:bodyPr wrap="none">
            <a:spAutoFit/>
          </a:bodyPr>
          <a:lstStyle/>
          <a:p>
            <a:endParaRPr lang="en-US" sz="2400"/>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8" name="TextBox 17">
            <a:extLst>
              <a:ext uri="{FF2B5EF4-FFF2-40B4-BE49-F238E27FC236}">
                <a16:creationId xmlns:a16="http://schemas.microsoft.com/office/drawing/2014/main" id="{83561E0D-C3DF-9B49-97A5-3EA03E9B4C1F}"/>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r>
              <a:rPr lang="en-US" sz="1067">
                <a:solidFill>
                  <a:srgbClr val="1D1918"/>
                </a:solidFill>
                <a:cs typeface="FS Thrive Elliot Regular" charset="0"/>
              </a:rPr>
              <a:t>| Healthcare Navigation</a:t>
            </a:r>
          </a:p>
        </p:txBody>
      </p:sp>
    </p:spTree>
    <p:extLst>
      <p:ext uri="{BB962C8B-B14F-4D97-AF65-F5344CB8AC3E}">
        <p14:creationId xmlns:p14="http://schemas.microsoft.com/office/powerpoint/2010/main" val="16103714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Agenda slide - 2">
    <p:bg>
      <p:bgPr>
        <a:solidFill>
          <a:schemeClr val="tx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9C03F7A-E7F7-264A-846B-ADCB3957A70E}"/>
              </a:ext>
            </a:extLst>
          </p:cNvPr>
          <p:cNvPicPr>
            <a:picLocks noChangeAspect="1"/>
          </p:cNvPicPr>
          <p:nvPr userDrawn="1"/>
        </p:nvPicPr>
        <p:blipFill rotWithShape="1">
          <a:blip r:embed="rId2"/>
          <a:srcRect l="57420" t="5873" r="2747" b="6017"/>
          <a:stretch/>
        </p:blipFill>
        <p:spPr>
          <a:xfrm flipH="1">
            <a:off x="7337799" y="0"/>
            <a:ext cx="4901637" cy="6858000"/>
          </a:xfrm>
          <a:prstGeom prst="rect">
            <a:avLst/>
          </a:prstGeom>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7" name="TextBox 16">
            <a:extLst>
              <a:ext uri="{FF2B5EF4-FFF2-40B4-BE49-F238E27FC236}">
                <a16:creationId xmlns:a16="http://schemas.microsoft.com/office/drawing/2014/main" id="{56340DF9-790C-C04D-9912-CAFAD03E7ED1}"/>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r>
              <a:rPr lang="en-US" sz="1067">
                <a:solidFill>
                  <a:srgbClr val="1D1918"/>
                </a:solidFill>
                <a:cs typeface="FS Thrive Elliot Regular" charset="0"/>
              </a:rPr>
              <a:t>| Healthcare Navigation</a:t>
            </a:r>
          </a:p>
        </p:txBody>
      </p:sp>
    </p:spTree>
    <p:extLst>
      <p:ext uri="{BB962C8B-B14F-4D97-AF65-F5344CB8AC3E}">
        <p14:creationId xmlns:p14="http://schemas.microsoft.com/office/powerpoint/2010/main" val="3918765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Agenda slide - 2">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1075E99-A8FD-8048-A3F9-BCC850D45570}"/>
              </a:ext>
            </a:extLst>
          </p:cNvPr>
          <p:cNvPicPr>
            <a:picLocks noChangeAspect="1"/>
          </p:cNvPicPr>
          <p:nvPr userDrawn="1"/>
        </p:nvPicPr>
        <p:blipFill rotWithShape="1">
          <a:blip r:embed="rId2"/>
          <a:srcRect l="61889" t="5520" r="2071" b="16705"/>
          <a:stretch/>
        </p:blipFill>
        <p:spPr>
          <a:xfrm flipH="1">
            <a:off x="7352905" y="-4270"/>
            <a:ext cx="4850611" cy="6862271"/>
          </a:xfrm>
          <a:prstGeom prst="rect">
            <a:avLst/>
          </a:prstGeom>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8" name="TextBox 17">
            <a:extLst>
              <a:ext uri="{FF2B5EF4-FFF2-40B4-BE49-F238E27FC236}">
                <a16:creationId xmlns:a16="http://schemas.microsoft.com/office/drawing/2014/main" id="{93C12CEE-57BF-EC40-BCA2-6B4AEA8F1B64}"/>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a:t>
            </a:r>
            <a:endParaRPr lang="en-US" sz="1067">
              <a:solidFill>
                <a:srgbClr val="1D1918"/>
              </a:solidFill>
              <a:cs typeface="FS Thrive Elliot Regular" charset="0"/>
            </a:endParaRPr>
          </a:p>
        </p:txBody>
      </p:sp>
    </p:spTree>
    <p:extLst>
      <p:ext uri="{BB962C8B-B14F-4D97-AF65-F5344CB8AC3E}">
        <p14:creationId xmlns:p14="http://schemas.microsoft.com/office/powerpoint/2010/main" val="143365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Agenda slide - 2">
    <p:bg>
      <p:bgPr>
        <a:solidFill>
          <a:schemeClr val="tx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C25C46A-8605-D64D-8874-451CEFAFC00F}"/>
              </a:ext>
            </a:extLst>
          </p:cNvPr>
          <p:cNvPicPr>
            <a:picLocks noChangeAspect="1"/>
          </p:cNvPicPr>
          <p:nvPr userDrawn="1"/>
        </p:nvPicPr>
        <p:blipFill rotWithShape="1">
          <a:blip r:embed="rId2"/>
          <a:srcRect l="55881" t="5434" r="8079" b="16207"/>
          <a:stretch/>
        </p:blipFill>
        <p:spPr>
          <a:xfrm flipH="1">
            <a:off x="7392609" y="-1"/>
            <a:ext cx="4811448" cy="6858001"/>
          </a:xfrm>
          <a:prstGeom prst="rect">
            <a:avLst/>
          </a:prstGeom>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7" name="TextBox 16">
            <a:extLst>
              <a:ext uri="{FF2B5EF4-FFF2-40B4-BE49-F238E27FC236}">
                <a16:creationId xmlns:a16="http://schemas.microsoft.com/office/drawing/2014/main" id="{F2209698-75C0-174C-8743-DA84CFCF52D9}"/>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a:t>
            </a:r>
            <a:endParaRPr lang="en-US" sz="1067">
              <a:solidFill>
                <a:srgbClr val="1D1918"/>
              </a:solidFill>
              <a:cs typeface="FS Thrive Elliot Regular" charset="0"/>
            </a:endParaRPr>
          </a:p>
        </p:txBody>
      </p:sp>
    </p:spTree>
    <p:extLst>
      <p:ext uri="{BB962C8B-B14F-4D97-AF65-F5344CB8AC3E}">
        <p14:creationId xmlns:p14="http://schemas.microsoft.com/office/powerpoint/2010/main" val="904399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Agenda slide - 2">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80C6A01-0DEC-F548-8CFF-31343E46C8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613"/>
          <a:stretch/>
        </p:blipFill>
        <p:spPr>
          <a:xfrm>
            <a:off x="4317166" y="-1000370"/>
            <a:ext cx="7874833" cy="7858369"/>
          </a:xfrm>
          <a:prstGeom prst="rect">
            <a:avLst/>
          </a:prstGeom>
        </p:spPr>
      </p:pic>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grpSp>
        <p:nvGrpSpPr>
          <p:cNvPr id="19" name="Group 1">
            <a:extLst>
              <a:ext uri="{FF2B5EF4-FFF2-40B4-BE49-F238E27FC236}">
                <a16:creationId xmlns:a16="http://schemas.microsoft.com/office/drawing/2014/main" id="{6DB19D4D-EDAE-1847-B3AA-B2FB8BC342E9}"/>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20" name="Freeform 19">
              <a:extLst>
                <a:ext uri="{FF2B5EF4-FFF2-40B4-BE49-F238E27FC236}">
                  <a16:creationId xmlns:a16="http://schemas.microsoft.com/office/drawing/2014/main" id="{EA7738A3-09AD-9F4C-9706-BF5979A6F1E8}"/>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2">
              <a:extLst>
                <a:ext uri="{FF2B5EF4-FFF2-40B4-BE49-F238E27FC236}">
                  <a16:creationId xmlns:a16="http://schemas.microsoft.com/office/drawing/2014/main" id="{8F65813E-2B56-C441-A06C-242ABD0440BD}"/>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3">
              <a:extLst>
                <a:ext uri="{FF2B5EF4-FFF2-40B4-BE49-F238E27FC236}">
                  <a16:creationId xmlns:a16="http://schemas.microsoft.com/office/drawing/2014/main" id="{F7CF795D-C7AF-0A47-8476-E80C111DAC60}"/>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4">
              <a:extLst>
                <a:ext uri="{FF2B5EF4-FFF2-40B4-BE49-F238E27FC236}">
                  <a16:creationId xmlns:a16="http://schemas.microsoft.com/office/drawing/2014/main" id="{9C3D819D-259C-6A4F-BA24-4E9CDC2D9B60}"/>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5">
              <a:extLst>
                <a:ext uri="{FF2B5EF4-FFF2-40B4-BE49-F238E27FC236}">
                  <a16:creationId xmlns:a16="http://schemas.microsoft.com/office/drawing/2014/main" id="{E47C90F1-7765-1441-8AE9-29423B64C64F}"/>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6">
              <a:extLst>
                <a:ext uri="{FF2B5EF4-FFF2-40B4-BE49-F238E27FC236}">
                  <a16:creationId xmlns:a16="http://schemas.microsoft.com/office/drawing/2014/main" id="{5F58CA58-48AD-894F-99E6-721B160A50B9}"/>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7">
              <a:extLst>
                <a:ext uri="{FF2B5EF4-FFF2-40B4-BE49-F238E27FC236}">
                  <a16:creationId xmlns:a16="http://schemas.microsoft.com/office/drawing/2014/main" id="{5C67B9E3-C734-B84E-9AF1-4377F46A0D18}"/>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7" name="Freeform 8">
              <a:extLst>
                <a:ext uri="{FF2B5EF4-FFF2-40B4-BE49-F238E27FC236}">
                  <a16:creationId xmlns:a16="http://schemas.microsoft.com/office/drawing/2014/main" id="{0ADB67FC-2491-3B46-BE38-92204B04F021}"/>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8" name="TextBox 17">
            <a:extLst>
              <a:ext uri="{FF2B5EF4-FFF2-40B4-BE49-F238E27FC236}">
                <a16:creationId xmlns:a16="http://schemas.microsoft.com/office/drawing/2014/main" id="{B74DCE6B-E89A-5740-8503-CBEF545AF762}"/>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r>
              <a:rPr lang="en-US" sz="1067">
                <a:solidFill>
                  <a:srgbClr val="1D1918"/>
                </a:solidFill>
                <a:cs typeface="FS Thrive Elliot Regular" charset="0"/>
              </a:rPr>
              <a:t>| Healthcare Navigation</a:t>
            </a:r>
          </a:p>
        </p:txBody>
      </p:sp>
    </p:spTree>
    <p:extLst>
      <p:ext uri="{BB962C8B-B14F-4D97-AF65-F5344CB8AC3E}">
        <p14:creationId xmlns:p14="http://schemas.microsoft.com/office/powerpoint/2010/main" val="1177697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Layou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3F0FD9-DC8E-D649-B167-53C0E8B31A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613"/>
          <a:stretch/>
        </p:blipFill>
        <p:spPr>
          <a:xfrm>
            <a:off x="7936580" y="-573543"/>
            <a:ext cx="4267200" cy="4258277"/>
          </a:xfrm>
          <a:prstGeom prst="rect">
            <a:avLst/>
          </a:prstGeom>
        </p:spPr>
      </p:pic>
      <p:sp>
        <p:nvSpPr>
          <p:cNvPr id="8" name="Rectangle 7">
            <a:extLst>
              <a:ext uri="{FF2B5EF4-FFF2-40B4-BE49-F238E27FC236}">
                <a16:creationId xmlns:a16="http://schemas.microsoft.com/office/drawing/2014/main" id="{C58B2C4C-1B22-FD49-9E4C-2F51B72EDAA8}"/>
              </a:ext>
            </a:extLst>
          </p:cNvPr>
          <p:cNvSpPr/>
          <p:nvPr userDrawn="1"/>
        </p:nvSpPr>
        <p:spPr>
          <a:xfrm>
            <a:off x="7936581" y="3679901"/>
            <a:ext cx="4267201" cy="31780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FS Thrive Elliot Regular"/>
            </a:endParaRPr>
          </a:p>
        </p:txBody>
      </p:sp>
      <p:sp>
        <p:nvSpPr>
          <p:cNvPr id="9" name="Content Placeholder 2">
            <a:extLst>
              <a:ext uri="{FF2B5EF4-FFF2-40B4-BE49-F238E27FC236}">
                <a16:creationId xmlns:a16="http://schemas.microsoft.com/office/drawing/2014/main" id="{6E90B5E5-1440-6549-8371-80A58C96768B}"/>
              </a:ext>
            </a:extLst>
          </p:cNvPr>
          <p:cNvSpPr>
            <a:spLocks noGrp="1"/>
          </p:cNvSpPr>
          <p:nvPr>
            <p:ph idx="1" hasCustomPrompt="1"/>
          </p:nvPr>
        </p:nvSpPr>
        <p:spPr>
          <a:xfrm>
            <a:off x="8525173" y="4267908"/>
            <a:ext cx="3044459" cy="1477328"/>
          </a:xfrm>
          <a:prstGeom prst="rect">
            <a:avLst/>
          </a:prstGeom>
        </p:spPr>
        <p:txBody>
          <a:bodyPr/>
          <a:lstStyle>
            <a:lvl1pPr marL="0" marR="0" indent="0" algn="l" defTabSz="457189" rtl="0" eaLnBrk="1" fontAlgn="auto" latinLnBrk="0" hangingPunct="1">
              <a:lnSpc>
                <a:spcPct val="100000"/>
              </a:lnSpc>
              <a:spcBef>
                <a:spcPts val="0"/>
              </a:spcBef>
              <a:spcAft>
                <a:spcPts val="0"/>
              </a:spcAft>
              <a:buClrTx/>
              <a:buSzTx/>
              <a:buFont typeface="System Font Regular"/>
              <a:buNone/>
              <a:tabLst/>
              <a:defRPr sz="1600">
                <a:solidFill>
                  <a:schemeClr val="bg1"/>
                </a:solidFill>
              </a:defRPr>
            </a:lvl1pPr>
            <a:lvl2pPr>
              <a:defRPr sz="1600"/>
            </a:lvl2pPr>
          </a:lstStyle>
          <a:p>
            <a:pPr marL="0" marR="0" lvl="0" indent="0" algn="l" defTabSz="457189" rtl="0" eaLnBrk="1" fontAlgn="auto" latinLnBrk="0" hangingPunct="1">
              <a:lnSpc>
                <a:spcPct val="100000"/>
              </a:lnSpc>
              <a:spcBef>
                <a:spcPts val="0"/>
              </a:spcBef>
              <a:spcAft>
                <a:spcPts val="0"/>
              </a:spcAft>
              <a:buClrTx/>
              <a:buSzTx/>
              <a:buFont typeface="System Font Regular"/>
              <a:buNone/>
              <a:tabLst/>
              <a:defRPr/>
            </a:pPr>
            <a:r>
              <a:rPr lang="en-US"/>
              <a:t>This is a quote. Aenean </a:t>
            </a:r>
            <a:r>
              <a:rPr lang="en-US" err="1"/>
              <a:t>eu</a:t>
            </a:r>
            <a:r>
              <a:rPr lang="en-US"/>
              <a:t> </a:t>
            </a:r>
            <a:r>
              <a:rPr lang="en-US" err="1"/>
              <a:t>leo</a:t>
            </a:r>
            <a:r>
              <a:rPr lang="en-US"/>
              <a:t> </a:t>
            </a:r>
            <a:r>
              <a:rPr lang="en-US" err="1"/>
              <a:t>quam</a:t>
            </a:r>
            <a:r>
              <a:rPr lang="en-US"/>
              <a:t>. </a:t>
            </a:r>
            <a:r>
              <a:rPr lang="en-US" err="1"/>
              <a:t>Pellentesque</a:t>
            </a:r>
            <a:r>
              <a:rPr lang="en-US"/>
              <a:t> </a:t>
            </a:r>
            <a:r>
              <a:rPr lang="en-US" err="1"/>
              <a:t>ornare</a:t>
            </a:r>
            <a:r>
              <a:rPr lang="en-US"/>
              <a:t> </a:t>
            </a:r>
            <a:r>
              <a:rPr lang="en-US" err="1"/>
              <a:t>sem</a:t>
            </a:r>
            <a:r>
              <a:rPr lang="en-US"/>
              <a:t> lacinia </a:t>
            </a:r>
            <a:r>
              <a:rPr lang="en-US" err="1"/>
              <a:t>quam</a:t>
            </a:r>
            <a:r>
              <a:rPr lang="en-US"/>
              <a:t> </a:t>
            </a:r>
            <a:r>
              <a:rPr lang="en-US" err="1"/>
              <a:t>venenatis</a:t>
            </a:r>
            <a:r>
              <a:rPr lang="en-US"/>
              <a:t> vestibulum. </a:t>
            </a:r>
          </a:p>
          <a:p>
            <a:pPr marL="0" marR="0" lvl="0" indent="0" algn="l" defTabSz="457189" rtl="0" eaLnBrk="1" fontAlgn="auto" latinLnBrk="0" hangingPunct="1">
              <a:lnSpc>
                <a:spcPct val="100000"/>
              </a:lnSpc>
              <a:spcBef>
                <a:spcPts val="0"/>
              </a:spcBef>
              <a:spcAft>
                <a:spcPts val="0"/>
              </a:spcAft>
              <a:buClrTx/>
              <a:buSzTx/>
              <a:buFont typeface="System Font Regular"/>
              <a:buNone/>
              <a:tabLst/>
              <a:defRPr/>
            </a:pPr>
            <a:endParaRPr lang="en-US" b="0"/>
          </a:p>
          <a:p>
            <a:pPr marL="0" marR="0" lvl="0" indent="0" algn="l" defTabSz="457189" rtl="0" eaLnBrk="1" fontAlgn="auto" latinLnBrk="0" hangingPunct="1">
              <a:lnSpc>
                <a:spcPct val="100000"/>
              </a:lnSpc>
              <a:spcBef>
                <a:spcPts val="0"/>
              </a:spcBef>
              <a:spcAft>
                <a:spcPts val="0"/>
              </a:spcAft>
              <a:buClrTx/>
              <a:buSzTx/>
              <a:buFont typeface="System Font Regular"/>
              <a:buNone/>
              <a:tabLst/>
              <a:defRPr/>
            </a:pPr>
            <a:r>
              <a:rPr lang="en-US" b="0"/>
              <a:t>— Quote attribution</a:t>
            </a:r>
          </a:p>
        </p:txBody>
      </p:sp>
      <p:sp>
        <p:nvSpPr>
          <p:cNvPr id="7" name="Text Placeholder 2">
            <a:extLst>
              <a:ext uri="{FF2B5EF4-FFF2-40B4-BE49-F238E27FC236}">
                <a16:creationId xmlns:a16="http://schemas.microsoft.com/office/drawing/2014/main" id="{949975CE-EE67-7845-8C0C-80B136D4AD15}"/>
              </a:ext>
            </a:extLst>
          </p:cNvPr>
          <p:cNvSpPr>
            <a:spLocks noGrp="1"/>
          </p:cNvSpPr>
          <p:nvPr>
            <p:ph idx="11"/>
          </p:nvPr>
        </p:nvSpPr>
        <p:spPr>
          <a:xfrm>
            <a:off x="609600" y="1551200"/>
            <a:ext cx="6556917" cy="738664"/>
          </a:xfrm>
          <a:prstGeom prst="rect">
            <a:avLst/>
          </a:prstGeom>
        </p:spPr>
        <p:txBody>
          <a:bodyPr wrap="square" rtlCol="0">
            <a:spAutoFit/>
          </a:bodyPr>
          <a:lstStyle>
            <a:lvl1pPr marL="0" indent="0">
              <a:lnSpc>
                <a:spcPct val="100000"/>
              </a:lnSpc>
              <a:spcAft>
                <a:spcPts val="800"/>
              </a:spcAft>
              <a:buNone/>
              <a:defRPr sz="1600"/>
            </a:lvl1pPr>
            <a:lvl2pPr marL="457189" indent="0">
              <a:spcAft>
                <a:spcPts val="800"/>
              </a:spcAft>
              <a:buNone/>
              <a:defRPr sz="3000"/>
            </a:lvl2pPr>
            <a:lvl3pPr marL="914377" indent="0">
              <a:spcAft>
                <a:spcPts val="800"/>
              </a:spcAft>
              <a:buNone/>
              <a:defRPr sz="3000"/>
            </a:lvl3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2" name="Title 1"/>
          <p:cNvSpPr>
            <a:spLocks noGrp="1"/>
          </p:cNvSpPr>
          <p:nvPr>
            <p:ph type="title"/>
          </p:nvPr>
        </p:nvSpPr>
        <p:spPr>
          <a:xfrm>
            <a:off x="609600" y="457202"/>
            <a:ext cx="6556917" cy="730332"/>
          </a:xfrm>
        </p:spPr>
        <p:txBody>
          <a:bodyPr/>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7F365ECE-A550-1D48-9A88-A921199C6921}"/>
              </a:ext>
            </a:extLst>
          </p:cNvPr>
          <p:cNvSpPr>
            <a:spLocks noGrp="1"/>
          </p:cNvSpPr>
          <p:nvPr>
            <p:ph type="body" sz="quarter" idx="12" hasCustomPrompt="1"/>
          </p:nvPr>
        </p:nvSpPr>
        <p:spPr>
          <a:xfrm>
            <a:off x="609603" y="5715003"/>
            <a:ext cx="6051396" cy="164148"/>
          </a:xfrm>
          <a:prstGeom prst="rect">
            <a:avLst/>
          </a:prstGeom>
        </p:spPr>
        <p:txBody>
          <a:bodyPr/>
          <a:lstStyle>
            <a:lvl1pPr marL="0" indent="0">
              <a:buNone/>
              <a:defRPr sz="1067" i="1"/>
            </a:lvl1pPr>
          </a:lstStyle>
          <a:p>
            <a:pPr lvl="0"/>
            <a:r>
              <a:rPr lang="en-US"/>
              <a:t>Click to edit footer</a:t>
            </a:r>
          </a:p>
        </p:txBody>
      </p:sp>
      <p:grpSp>
        <p:nvGrpSpPr>
          <p:cNvPr id="20" name="Group 1">
            <a:extLst>
              <a:ext uri="{FF2B5EF4-FFF2-40B4-BE49-F238E27FC236}">
                <a16:creationId xmlns:a16="http://schemas.microsoft.com/office/drawing/2014/main" id="{943F8A71-03DC-1C42-8BD0-10ED0BFEFCFF}"/>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21" name="Freeform 20">
              <a:extLst>
                <a:ext uri="{FF2B5EF4-FFF2-40B4-BE49-F238E27FC236}">
                  <a16:creationId xmlns:a16="http://schemas.microsoft.com/office/drawing/2014/main" id="{74FFCF69-C26E-1648-A699-44900FF3F890}"/>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2">
              <a:extLst>
                <a:ext uri="{FF2B5EF4-FFF2-40B4-BE49-F238E27FC236}">
                  <a16:creationId xmlns:a16="http://schemas.microsoft.com/office/drawing/2014/main" id="{09904F1F-E6EF-DC4D-9AD1-292FC76CA643}"/>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3">
              <a:extLst>
                <a:ext uri="{FF2B5EF4-FFF2-40B4-BE49-F238E27FC236}">
                  <a16:creationId xmlns:a16="http://schemas.microsoft.com/office/drawing/2014/main" id="{670FFA65-5AEC-C64F-8E39-A6D66A6269FE}"/>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4">
              <a:extLst>
                <a:ext uri="{FF2B5EF4-FFF2-40B4-BE49-F238E27FC236}">
                  <a16:creationId xmlns:a16="http://schemas.microsoft.com/office/drawing/2014/main" id="{499ABBD8-9E11-7543-B1C3-DB1A87727887}"/>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5">
              <a:extLst>
                <a:ext uri="{FF2B5EF4-FFF2-40B4-BE49-F238E27FC236}">
                  <a16:creationId xmlns:a16="http://schemas.microsoft.com/office/drawing/2014/main" id="{F69A7A2A-B938-6D41-8FAC-9C33E8FB0FFE}"/>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6">
              <a:extLst>
                <a:ext uri="{FF2B5EF4-FFF2-40B4-BE49-F238E27FC236}">
                  <a16:creationId xmlns:a16="http://schemas.microsoft.com/office/drawing/2014/main" id="{83F5114E-819B-DB44-B14C-E169E2384548}"/>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7" name="Freeform 7">
              <a:extLst>
                <a:ext uri="{FF2B5EF4-FFF2-40B4-BE49-F238E27FC236}">
                  <a16:creationId xmlns:a16="http://schemas.microsoft.com/office/drawing/2014/main" id="{CF76BF7E-D166-4340-9FBC-FC3344A3FE63}"/>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8" name="Freeform 8">
              <a:extLst>
                <a:ext uri="{FF2B5EF4-FFF2-40B4-BE49-F238E27FC236}">
                  <a16:creationId xmlns:a16="http://schemas.microsoft.com/office/drawing/2014/main" id="{6D03219D-65F1-C248-A993-C008432B481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9" name="Graphic 9">
            <a:extLst>
              <a:ext uri="{FF2B5EF4-FFF2-40B4-BE49-F238E27FC236}">
                <a16:creationId xmlns:a16="http://schemas.microsoft.com/office/drawing/2014/main" id="{72A1ADBD-657A-ED4A-8DD1-5209A0D54B90}"/>
              </a:ext>
            </a:extLst>
          </p:cNvPr>
          <p:cNvSpPr>
            <a:spLocks noChangeAspect="1"/>
          </p:cNvSpPr>
          <p:nvPr userDrawn="1"/>
        </p:nvSpPr>
        <p:spPr>
          <a:xfrm>
            <a:off x="8472611" y="3269336"/>
            <a:ext cx="1023523" cy="801307"/>
          </a:xfrm>
          <a:custGeom>
            <a:avLst/>
            <a:gdLst>
              <a:gd name="connsiteX0" fmla="*/ 0 w 3527298"/>
              <a:gd name="connsiteY0" fmla="*/ 1825562 h 2761487"/>
              <a:gd name="connsiteX1" fmla="*/ 1129379 w 3527298"/>
              <a:gd name="connsiteY1" fmla="*/ 0 h 2761487"/>
              <a:gd name="connsiteX2" fmla="*/ 1523905 w 3527298"/>
              <a:gd name="connsiteY2" fmla="*/ 518255 h 2761487"/>
              <a:gd name="connsiteX3" fmla="*/ 966978 w 3527298"/>
              <a:gd name="connsiteY3" fmla="*/ 1206627 h 2761487"/>
              <a:gd name="connsiteX4" fmla="*/ 1608963 w 3527298"/>
              <a:gd name="connsiteY4" fmla="*/ 1957007 h 2761487"/>
              <a:gd name="connsiteX5" fmla="*/ 804482 w 3527298"/>
              <a:gd name="connsiteY5" fmla="*/ 2761488 h 2761487"/>
              <a:gd name="connsiteX6" fmla="*/ 0 w 3527298"/>
              <a:gd name="connsiteY6" fmla="*/ 1825562 h 2761487"/>
              <a:gd name="connsiteX7" fmla="*/ 1918430 w 3527298"/>
              <a:gd name="connsiteY7" fmla="*/ 1825562 h 2761487"/>
              <a:gd name="connsiteX8" fmla="*/ 3047714 w 3527298"/>
              <a:gd name="connsiteY8" fmla="*/ 0 h 2761487"/>
              <a:gd name="connsiteX9" fmla="*/ 3442240 w 3527298"/>
              <a:gd name="connsiteY9" fmla="*/ 518255 h 2761487"/>
              <a:gd name="connsiteX10" fmla="*/ 2885313 w 3527298"/>
              <a:gd name="connsiteY10" fmla="*/ 1206627 h 2761487"/>
              <a:gd name="connsiteX11" fmla="*/ 3527298 w 3527298"/>
              <a:gd name="connsiteY11" fmla="*/ 1957007 h 2761487"/>
              <a:gd name="connsiteX12" fmla="*/ 2722817 w 3527298"/>
              <a:gd name="connsiteY12" fmla="*/ 2761488 h 2761487"/>
              <a:gd name="connsiteX13" fmla="*/ 1918430 w 3527298"/>
              <a:gd name="connsiteY13" fmla="*/ 1825562 h 276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7298" h="2761487">
                <a:moveTo>
                  <a:pt x="0" y="1825562"/>
                </a:moveTo>
                <a:cubicBezTo>
                  <a:pt x="0" y="1106138"/>
                  <a:pt x="409956" y="440912"/>
                  <a:pt x="1129379" y="0"/>
                </a:cubicBezTo>
                <a:lnTo>
                  <a:pt x="1523905" y="518255"/>
                </a:lnTo>
                <a:cubicBezTo>
                  <a:pt x="1268635" y="734854"/>
                  <a:pt x="1075277" y="974598"/>
                  <a:pt x="966978" y="1206627"/>
                </a:cubicBezTo>
                <a:cubicBezTo>
                  <a:pt x="1353693" y="1268540"/>
                  <a:pt x="1608963" y="1562481"/>
                  <a:pt x="1608963" y="1957007"/>
                </a:cubicBezTo>
                <a:cubicBezTo>
                  <a:pt x="1608963" y="2413349"/>
                  <a:pt x="1276350" y="2761488"/>
                  <a:pt x="804482" y="2761488"/>
                </a:cubicBezTo>
                <a:cubicBezTo>
                  <a:pt x="324898" y="2761488"/>
                  <a:pt x="0" y="2374678"/>
                  <a:pt x="0" y="1825562"/>
                </a:cubicBezTo>
                <a:close/>
                <a:moveTo>
                  <a:pt x="1918430" y="1825562"/>
                </a:moveTo>
                <a:cubicBezTo>
                  <a:pt x="1918430" y="1106138"/>
                  <a:pt x="2328386" y="440912"/>
                  <a:pt x="3047714" y="0"/>
                </a:cubicBezTo>
                <a:lnTo>
                  <a:pt x="3442240" y="518255"/>
                </a:lnTo>
                <a:cubicBezTo>
                  <a:pt x="3186970" y="734854"/>
                  <a:pt x="2993612" y="974598"/>
                  <a:pt x="2885313" y="1206627"/>
                </a:cubicBezTo>
                <a:cubicBezTo>
                  <a:pt x="3272123" y="1268540"/>
                  <a:pt x="3527298" y="1562481"/>
                  <a:pt x="3527298" y="1957007"/>
                </a:cubicBezTo>
                <a:cubicBezTo>
                  <a:pt x="3527298" y="2413349"/>
                  <a:pt x="3194685" y="2761488"/>
                  <a:pt x="2722817" y="2761488"/>
                </a:cubicBezTo>
                <a:cubicBezTo>
                  <a:pt x="2243233" y="2761488"/>
                  <a:pt x="1918430" y="2374678"/>
                  <a:pt x="1918430" y="1825562"/>
                </a:cubicBezTo>
                <a:close/>
              </a:path>
            </a:pathLst>
          </a:custGeom>
          <a:solidFill>
            <a:schemeClr val="bg2"/>
          </a:solidFill>
          <a:ln w="9525" cap="flat">
            <a:noFill/>
            <a:prstDash val="solid"/>
            <a:miter/>
          </a:ln>
        </p:spPr>
        <p:txBody>
          <a:bodyPr rtlCol="0" anchor="ctr"/>
          <a:lstStyle/>
          <a:p>
            <a:endParaRPr lang="en-US" sz="2400"/>
          </a:p>
        </p:txBody>
      </p:sp>
    </p:spTree>
    <p:extLst>
      <p:ext uri="{BB962C8B-B14F-4D97-AF65-F5344CB8AC3E}">
        <p14:creationId xmlns:p14="http://schemas.microsoft.com/office/powerpoint/2010/main" val="1063889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Layou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8B2C4C-1B22-FD49-9E4C-2F51B72EDAA8}"/>
              </a:ext>
            </a:extLst>
          </p:cNvPr>
          <p:cNvSpPr/>
          <p:nvPr userDrawn="1"/>
        </p:nvSpPr>
        <p:spPr>
          <a:xfrm>
            <a:off x="7936581" y="0"/>
            <a:ext cx="426720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FS Thrive Elliot Regular"/>
            </a:endParaRPr>
          </a:p>
        </p:txBody>
      </p:sp>
      <p:sp>
        <p:nvSpPr>
          <p:cNvPr id="9" name="Content Placeholder 2">
            <a:extLst>
              <a:ext uri="{FF2B5EF4-FFF2-40B4-BE49-F238E27FC236}">
                <a16:creationId xmlns:a16="http://schemas.microsoft.com/office/drawing/2014/main" id="{6E90B5E5-1440-6549-8371-80A58C96768B}"/>
              </a:ext>
            </a:extLst>
          </p:cNvPr>
          <p:cNvSpPr>
            <a:spLocks noGrp="1"/>
          </p:cNvSpPr>
          <p:nvPr>
            <p:ph idx="1"/>
          </p:nvPr>
        </p:nvSpPr>
        <p:spPr>
          <a:xfrm>
            <a:off x="8525173" y="1551199"/>
            <a:ext cx="3044459" cy="984885"/>
          </a:xfrm>
          <a:prstGeom prst="rect">
            <a:avLst/>
          </a:prstGeom>
        </p:spPr>
        <p:txBody>
          <a:bodyPr/>
          <a:lstStyle>
            <a:lvl1pPr marL="0" marR="0" indent="0" algn="l" defTabSz="457189" rtl="0" eaLnBrk="1" fontAlgn="auto" latinLnBrk="0" hangingPunct="1">
              <a:lnSpc>
                <a:spcPct val="100000"/>
              </a:lnSpc>
              <a:spcBef>
                <a:spcPts val="0"/>
              </a:spcBef>
              <a:spcAft>
                <a:spcPts val="0"/>
              </a:spcAft>
              <a:buClrTx/>
              <a:buSzTx/>
              <a:buFont typeface="System Font Regular"/>
              <a:buChar char="—"/>
              <a:tabLst/>
              <a:defRPr sz="1600">
                <a:solidFill>
                  <a:schemeClr val="bg1"/>
                </a:solidFill>
              </a:defRPr>
            </a:lvl1pPr>
            <a:lvl2pPr defTabSz="213355">
              <a:defRPr sz="1600">
                <a:solidFill>
                  <a:schemeClr val="bg1"/>
                </a:solidFill>
              </a:defRPr>
            </a:lvl2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FFFFFF"/>
                </a:solidFill>
                <a:effectLst/>
                <a:uLnTx/>
                <a:uFillTx/>
                <a:latin typeface="+mn-l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mn-l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FFFFFF"/>
                </a:solidFill>
                <a:effectLst/>
                <a:uLnTx/>
                <a:uFillTx/>
                <a:latin typeface="+mn-lt"/>
                <a:ea typeface="+mn-ea"/>
              </a:rPr>
              <a:t>Third level</a:t>
            </a:r>
          </a:p>
        </p:txBody>
      </p:sp>
      <p:sp>
        <p:nvSpPr>
          <p:cNvPr id="7" name="Text Placeholder 2">
            <a:extLst>
              <a:ext uri="{FF2B5EF4-FFF2-40B4-BE49-F238E27FC236}">
                <a16:creationId xmlns:a16="http://schemas.microsoft.com/office/drawing/2014/main" id="{949975CE-EE67-7845-8C0C-80B136D4AD15}"/>
              </a:ext>
            </a:extLst>
          </p:cNvPr>
          <p:cNvSpPr>
            <a:spLocks noGrp="1"/>
          </p:cNvSpPr>
          <p:nvPr>
            <p:ph idx="11"/>
          </p:nvPr>
        </p:nvSpPr>
        <p:spPr>
          <a:xfrm>
            <a:off x="609600" y="1551200"/>
            <a:ext cx="6556917" cy="738664"/>
          </a:xfrm>
          <a:prstGeom prst="rect">
            <a:avLst/>
          </a:prstGeom>
        </p:spPr>
        <p:txBody>
          <a:bodyPr wrap="square" rtlCol="0">
            <a:spAutoFit/>
          </a:bodyPr>
          <a:lstStyle>
            <a:lvl1pPr marL="0" indent="0">
              <a:lnSpc>
                <a:spcPct val="100000"/>
              </a:lnSpc>
              <a:spcAft>
                <a:spcPts val="800"/>
              </a:spcAft>
              <a:buNone/>
              <a:defRPr sz="1600"/>
            </a:lvl1pPr>
            <a:lvl2pPr marL="457189" indent="0">
              <a:spcAft>
                <a:spcPts val="800"/>
              </a:spcAft>
              <a:buNone/>
              <a:defRPr sz="3000"/>
            </a:lvl2pPr>
            <a:lvl3pPr marL="914377" indent="0">
              <a:spcAft>
                <a:spcPts val="800"/>
              </a:spcAft>
              <a:buNone/>
              <a:defRPr sz="3000"/>
            </a:lvl3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2" name="Title 1"/>
          <p:cNvSpPr>
            <a:spLocks noGrp="1"/>
          </p:cNvSpPr>
          <p:nvPr>
            <p:ph type="title"/>
          </p:nvPr>
        </p:nvSpPr>
        <p:spPr>
          <a:xfrm>
            <a:off x="609600" y="457202"/>
            <a:ext cx="6556917" cy="730332"/>
          </a:xfrm>
        </p:spPr>
        <p:txBody>
          <a:bodyPr/>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7F365ECE-A550-1D48-9A88-A921199C6921}"/>
              </a:ext>
            </a:extLst>
          </p:cNvPr>
          <p:cNvSpPr>
            <a:spLocks noGrp="1"/>
          </p:cNvSpPr>
          <p:nvPr>
            <p:ph type="body" sz="quarter" idx="12" hasCustomPrompt="1"/>
          </p:nvPr>
        </p:nvSpPr>
        <p:spPr>
          <a:xfrm>
            <a:off x="609603" y="5715003"/>
            <a:ext cx="6051396" cy="164148"/>
          </a:xfrm>
          <a:prstGeom prst="rect">
            <a:avLst/>
          </a:prstGeom>
        </p:spPr>
        <p:txBody>
          <a:bodyPr/>
          <a:lstStyle>
            <a:lvl1pPr marL="0" indent="0">
              <a:buNone/>
              <a:defRPr sz="1067" i="1"/>
            </a:lvl1pPr>
          </a:lstStyle>
          <a:p>
            <a:pPr lvl="0"/>
            <a:r>
              <a:rPr lang="en-US"/>
              <a:t>Click to edit footer</a:t>
            </a:r>
          </a:p>
        </p:txBody>
      </p:sp>
      <p:grpSp>
        <p:nvGrpSpPr>
          <p:cNvPr id="20" name="Group 1">
            <a:extLst>
              <a:ext uri="{FF2B5EF4-FFF2-40B4-BE49-F238E27FC236}">
                <a16:creationId xmlns:a16="http://schemas.microsoft.com/office/drawing/2014/main" id="{943F8A71-03DC-1C42-8BD0-10ED0BFEFCFF}"/>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21" name="Freeform 20">
              <a:extLst>
                <a:ext uri="{FF2B5EF4-FFF2-40B4-BE49-F238E27FC236}">
                  <a16:creationId xmlns:a16="http://schemas.microsoft.com/office/drawing/2014/main" id="{74FFCF69-C26E-1648-A699-44900FF3F890}"/>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2">
              <a:extLst>
                <a:ext uri="{FF2B5EF4-FFF2-40B4-BE49-F238E27FC236}">
                  <a16:creationId xmlns:a16="http://schemas.microsoft.com/office/drawing/2014/main" id="{09904F1F-E6EF-DC4D-9AD1-292FC76CA643}"/>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3">
              <a:extLst>
                <a:ext uri="{FF2B5EF4-FFF2-40B4-BE49-F238E27FC236}">
                  <a16:creationId xmlns:a16="http://schemas.microsoft.com/office/drawing/2014/main" id="{670FFA65-5AEC-C64F-8E39-A6D66A6269FE}"/>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4">
              <a:extLst>
                <a:ext uri="{FF2B5EF4-FFF2-40B4-BE49-F238E27FC236}">
                  <a16:creationId xmlns:a16="http://schemas.microsoft.com/office/drawing/2014/main" id="{499ABBD8-9E11-7543-B1C3-DB1A87727887}"/>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5">
              <a:extLst>
                <a:ext uri="{FF2B5EF4-FFF2-40B4-BE49-F238E27FC236}">
                  <a16:creationId xmlns:a16="http://schemas.microsoft.com/office/drawing/2014/main" id="{F69A7A2A-B938-6D41-8FAC-9C33E8FB0FFE}"/>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6">
              <a:extLst>
                <a:ext uri="{FF2B5EF4-FFF2-40B4-BE49-F238E27FC236}">
                  <a16:creationId xmlns:a16="http://schemas.microsoft.com/office/drawing/2014/main" id="{83F5114E-819B-DB44-B14C-E169E2384548}"/>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7" name="Freeform 7">
              <a:extLst>
                <a:ext uri="{FF2B5EF4-FFF2-40B4-BE49-F238E27FC236}">
                  <a16:creationId xmlns:a16="http://schemas.microsoft.com/office/drawing/2014/main" id="{CF76BF7E-D166-4340-9FBC-FC3344A3FE63}"/>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8" name="Freeform 8">
              <a:extLst>
                <a:ext uri="{FF2B5EF4-FFF2-40B4-BE49-F238E27FC236}">
                  <a16:creationId xmlns:a16="http://schemas.microsoft.com/office/drawing/2014/main" id="{6D03219D-65F1-C248-A993-C008432B481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Tree>
    <p:extLst>
      <p:ext uri="{BB962C8B-B14F-4D97-AF65-F5344CB8AC3E}">
        <p14:creationId xmlns:p14="http://schemas.microsoft.com/office/powerpoint/2010/main" val="785418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AB171C-C8A3-4AA5-A294-52CED07337FF}" type="datetime1">
              <a:rPr lang="en-US" smtClean="0"/>
              <a:t>10/1/2024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20977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Layout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147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Divider slide - 1">
    <p:bg>
      <p:bgPr>
        <a:solidFill>
          <a:schemeClr val="tx2"/>
        </a:solidFill>
        <a:effectLst/>
      </p:bgPr>
    </p:bg>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AB9852BB-93D0-1E4A-9BBA-BD4542012AAB}"/>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19" name="Freeform 18">
              <a:extLst>
                <a:ext uri="{FF2B5EF4-FFF2-40B4-BE49-F238E27FC236}">
                  <a16:creationId xmlns:a16="http://schemas.microsoft.com/office/drawing/2014/main" id="{0056B04B-F3F4-E743-97BA-AD5B34573A62}"/>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F070EC74-C1FC-C947-86A6-5C18428BBDF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6B01077D-21CC-C24C-8615-89C03C23F8A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3F3CDEFC-35B9-CF47-BF56-ED8A215BAE9B}"/>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0C740CCA-ADDA-B74D-8C74-315FED23912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7CC40FA9-49D4-614D-9AB4-07B8C7005AF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A6F30847-E09F-B742-B394-CEC34594D8FE}"/>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E36A5BE2-CFAF-C248-A3A8-74743F3B0DC9}"/>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7" name="Freeform 16">
            <a:extLst>
              <a:ext uri="{FF2B5EF4-FFF2-40B4-BE49-F238E27FC236}">
                <a16:creationId xmlns:a16="http://schemas.microsoft.com/office/drawing/2014/main" id="{7F731CE7-4A66-694A-A1D9-F931DB8031F2}"/>
              </a:ext>
            </a:extLst>
          </p:cNvPr>
          <p:cNvSpPr>
            <a:spLocks noChangeAspect="1"/>
          </p:cNvSpPr>
          <p:nvPr userDrawn="1"/>
        </p:nvSpPr>
        <p:spPr>
          <a:xfrm>
            <a:off x="6585003" y="1569750"/>
            <a:ext cx="5898888" cy="5312513"/>
          </a:xfrm>
          <a:custGeom>
            <a:avLst/>
            <a:gdLst>
              <a:gd name="connsiteX0" fmla="*/ 4424166 w 4424166"/>
              <a:gd name="connsiteY0" fmla="*/ 2206766 h 3984385"/>
              <a:gd name="connsiteX1" fmla="*/ 4424166 w 4424166"/>
              <a:gd name="connsiteY1" fmla="*/ 3984385 h 3984385"/>
              <a:gd name="connsiteX2" fmla="*/ 2243936 w 4424166"/>
              <a:gd name="connsiteY2" fmla="*/ 3984385 h 3984385"/>
              <a:gd name="connsiteX3" fmla="*/ 2246333 w 4424166"/>
              <a:gd name="connsiteY3" fmla="*/ 3968795 h 3984385"/>
              <a:gd name="connsiteX4" fmla="*/ 4196879 w 4424166"/>
              <a:gd name="connsiteY4" fmla="*/ 2218159 h 3984385"/>
              <a:gd name="connsiteX5" fmla="*/ 4424166 w 4424166"/>
              <a:gd name="connsiteY5" fmla="*/ 1103549 h 3984385"/>
              <a:gd name="connsiteX6" fmla="*/ 4424166 w 4424166"/>
              <a:gd name="connsiteY6" fmla="*/ 1654996 h 3984385"/>
              <a:gd name="connsiteX7" fmla="*/ 4140049 w 4424166"/>
              <a:gd name="connsiteY7" fmla="*/ 1669237 h 3984385"/>
              <a:gd name="connsiteX8" fmla="*/ 1701792 w 4424166"/>
              <a:gd name="connsiteY8" fmla="*/ 3857593 h 3984385"/>
              <a:gd name="connsiteX9" fmla="*/ 1682299 w 4424166"/>
              <a:gd name="connsiteY9" fmla="*/ 3984385 h 3984385"/>
              <a:gd name="connsiteX10" fmla="*/ 1120996 w 4424166"/>
              <a:gd name="connsiteY10" fmla="*/ 3984385 h 3984385"/>
              <a:gd name="connsiteX11" fmla="*/ 1157575 w 4424166"/>
              <a:gd name="connsiteY11" fmla="*/ 3746458 h 3984385"/>
              <a:gd name="connsiteX12" fmla="*/ 4252583 w 4424166"/>
              <a:gd name="connsiteY12" fmla="*/ 1107856 h 3984385"/>
              <a:gd name="connsiteX13" fmla="*/ 4424166 w 4424166"/>
              <a:gd name="connsiteY13" fmla="*/ 0 h 3984385"/>
              <a:gd name="connsiteX14" fmla="*/ 4424166 w 4424166"/>
              <a:gd name="connsiteY14" fmla="*/ 551774 h 3984385"/>
              <a:gd name="connsiteX15" fmla="*/ 4223980 w 4424166"/>
              <a:gd name="connsiteY15" fmla="*/ 556799 h 3984385"/>
              <a:gd name="connsiteX16" fmla="*/ 613038 w 4424166"/>
              <a:gd name="connsiteY16" fmla="*/ 3635256 h 3984385"/>
              <a:gd name="connsiteX17" fmla="*/ 559362 w 4424166"/>
              <a:gd name="connsiteY17" fmla="*/ 3984385 h 3984385"/>
              <a:gd name="connsiteX18" fmla="*/ 0 w 4424166"/>
              <a:gd name="connsiteY18" fmla="*/ 3984385 h 3984385"/>
              <a:gd name="connsiteX19" fmla="*/ 1125 w 4424166"/>
              <a:gd name="connsiteY19" fmla="*/ 3962277 h 3984385"/>
              <a:gd name="connsiteX20" fmla="*/ 4195378 w 4424166"/>
              <a:gd name="connsiteY20" fmla="*/ 5743 h 39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4166" h="3984385">
                <a:moveTo>
                  <a:pt x="4424166" y="2206766"/>
                </a:moveTo>
                <a:lnTo>
                  <a:pt x="4424166" y="3984385"/>
                </a:lnTo>
                <a:lnTo>
                  <a:pt x="2243936" y="3984385"/>
                </a:lnTo>
                <a:lnTo>
                  <a:pt x="2246333" y="3968795"/>
                </a:lnTo>
                <a:cubicBezTo>
                  <a:pt x="2438813" y="3035036"/>
                  <a:pt x="3225380" y="2316100"/>
                  <a:pt x="4196879" y="2218159"/>
                </a:cubicBezTo>
                <a:close/>
                <a:moveTo>
                  <a:pt x="4424166" y="1103549"/>
                </a:moveTo>
                <a:lnTo>
                  <a:pt x="4424166" y="1654996"/>
                </a:lnTo>
                <a:lnTo>
                  <a:pt x="4140049" y="1669237"/>
                </a:lnTo>
                <a:cubicBezTo>
                  <a:pt x="2925639" y="1791667"/>
                  <a:pt x="1942400" y="2690360"/>
                  <a:pt x="1701792" y="3857593"/>
                </a:cubicBezTo>
                <a:lnTo>
                  <a:pt x="1682299" y="3984385"/>
                </a:lnTo>
                <a:lnTo>
                  <a:pt x="1120996" y="3984385"/>
                </a:lnTo>
                <a:lnTo>
                  <a:pt x="1157575" y="3746458"/>
                </a:lnTo>
                <a:cubicBezTo>
                  <a:pt x="1457385" y="2292021"/>
                  <a:pt x="2718145" y="1185069"/>
                  <a:pt x="4252583" y="1107856"/>
                </a:cubicBezTo>
                <a:close/>
                <a:moveTo>
                  <a:pt x="4424166" y="0"/>
                </a:moveTo>
                <a:lnTo>
                  <a:pt x="4424166" y="551774"/>
                </a:lnTo>
                <a:lnTo>
                  <a:pt x="4223980" y="556799"/>
                </a:lnTo>
                <a:cubicBezTo>
                  <a:pt x="2433752" y="646883"/>
                  <a:pt x="962826" y="1938364"/>
                  <a:pt x="613038" y="3635256"/>
                </a:cubicBezTo>
                <a:lnTo>
                  <a:pt x="559362" y="3984385"/>
                </a:lnTo>
                <a:lnTo>
                  <a:pt x="0" y="3984385"/>
                </a:lnTo>
                <a:lnTo>
                  <a:pt x="1125" y="3962277"/>
                </a:lnTo>
                <a:cubicBezTo>
                  <a:pt x="221215" y="1810909"/>
                  <a:pt x="1997802" y="116325"/>
                  <a:pt x="4195378" y="5743"/>
                </a:cubicBezTo>
                <a:close/>
              </a:path>
            </a:pathLst>
          </a:custGeom>
          <a:noFill/>
          <a:ln w="12700" cap="rnd">
            <a:solidFill>
              <a:schemeClr val="tx2">
                <a:lumMod val="10000"/>
                <a:lumOff val="90000"/>
              </a:schemeClr>
            </a:solidFill>
            <a:prstDash val="solid"/>
            <a:miter/>
          </a:ln>
        </p:spPr>
        <p:txBody>
          <a:bodyPr wrap="square"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S Thrive Elliot"/>
              <a:ea typeface="+mn-ea"/>
              <a:cs typeface="+mn-cs"/>
            </a:endParaRPr>
          </a:p>
        </p:txBody>
      </p:sp>
      <p:sp>
        <p:nvSpPr>
          <p:cNvPr id="27" name="Title 1">
            <a:extLst>
              <a:ext uri="{FF2B5EF4-FFF2-40B4-BE49-F238E27FC236}">
                <a16:creationId xmlns:a16="http://schemas.microsoft.com/office/drawing/2014/main" id="{F430F365-C805-E14A-8BF5-B7F3E2C0A166}"/>
              </a:ext>
            </a:extLst>
          </p:cNvPr>
          <p:cNvSpPr>
            <a:spLocks noGrp="1"/>
          </p:cNvSpPr>
          <p:nvPr>
            <p:ph type="ctrTitle" hasCustomPrompt="1"/>
          </p:nvPr>
        </p:nvSpPr>
        <p:spPr>
          <a:xfrm>
            <a:off x="609601" y="457204"/>
            <a:ext cx="5486399" cy="1231107"/>
          </a:xfrm>
          <a:ln>
            <a:noFill/>
          </a:ln>
        </p:spPr>
        <p:txBody>
          <a:bodyPr wrap="square" anchor="t">
            <a:spAutoFit/>
          </a:bodyPr>
          <a:lstStyle>
            <a:lvl1pPr>
              <a:lnSpc>
                <a:spcPct val="100000"/>
              </a:lnSpc>
              <a:defRPr sz="4000" baseline="0">
                <a:solidFill>
                  <a:schemeClr val="bg2"/>
                </a:solidFill>
              </a:defRPr>
            </a:lvl1pPr>
          </a:lstStyle>
          <a:p>
            <a:r>
              <a:rPr lang="en-US"/>
              <a:t>Here is a 30pt section divider headline</a:t>
            </a:r>
          </a:p>
        </p:txBody>
      </p:sp>
      <p:sp>
        <p:nvSpPr>
          <p:cNvPr id="14" name="TextBox 13">
            <a:extLst>
              <a:ext uri="{FF2B5EF4-FFF2-40B4-BE49-F238E27FC236}">
                <a16:creationId xmlns:a16="http://schemas.microsoft.com/office/drawing/2014/main" id="{436C7E4B-C483-8E4A-AA39-EA6309598BFE}"/>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bg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bg1"/>
              </a:solidFill>
              <a:latin typeface="+mn-lt"/>
              <a:cs typeface="FS Thrive Elliot Regular"/>
            </a:endParaRPr>
          </a:p>
        </p:txBody>
      </p:sp>
    </p:spTree>
    <p:extLst>
      <p:ext uri="{BB962C8B-B14F-4D97-AF65-F5344CB8AC3E}">
        <p14:creationId xmlns:p14="http://schemas.microsoft.com/office/powerpoint/2010/main" val="3210712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Agenda slide - 1">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2EDAE2-AA55-C946-A07C-39B209A4D48D}"/>
              </a:ext>
            </a:extLst>
          </p:cNvPr>
          <p:cNvSpPr/>
          <p:nvPr userDrawn="1"/>
        </p:nvSpPr>
        <p:spPr>
          <a:xfrm>
            <a:off x="9424760" y="0"/>
            <a:ext cx="276724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16" name="Freeform 15">
            <a:extLst>
              <a:ext uri="{FF2B5EF4-FFF2-40B4-BE49-F238E27FC236}">
                <a16:creationId xmlns:a16="http://schemas.microsoft.com/office/drawing/2014/main" id="{170F3E4E-A90D-9C49-8A7A-34E7DB7197BF}"/>
              </a:ext>
            </a:extLst>
          </p:cNvPr>
          <p:cNvSpPr/>
          <p:nvPr userDrawn="1"/>
        </p:nvSpPr>
        <p:spPr>
          <a:xfrm>
            <a:off x="2" y="0"/>
            <a:ext cx="9424757" cy="6858000"/>
          </a:xfrm>
          <a:custGeom>
            <a:avLst/>
            <a:gdLst>
              <a:gd name="connsiteX0" fmla="*/ 0 w 7393956"/>
              <a:gd name="connsiteY0" fmla="*/ 0 h 5143500"/>
              <a:gd name="connsiteX1" fmla="*/ 6506492 w 7393956"/>
              <a:gd name="connsiteY1" fmla="*/ 0 h 5143500"/>
              <a:gd name="connsiteX2" fmla="*/ 6528104 w 7393956"/>
              <a:gd name="connsiteY2" fmla="*/ 29400 h 5143500"/>
              <a:gd name="connsiteX3" fmla="*/ 6549483 w 7393956"/>
              <a:gd name="connsiteY3" fmla="*/ 58980 h 5143500"/>
              <a:gd name="connsiteX4" fmla="*/ 6570630 w 7393956"/>
              <a:gd name="connsiteY4" fmla="*/ 88738 h 5143500"/>
              <a:gd name="connsiteX5" fmla="*/ 6591542 w 7393956"/>
              <a:gd name="connsiteY5" fmla="*/ 118673 h 5143500"/>
              <a:gd name="connsiteX6" fmla="*/ 6612217 w 7393956"/>
              <a:gd name="connsiteY6" fmla="*/ 148782 h 5143500"/>
              <a:gd name="connsiteX7" fmla="*/ 6632656 w 7393956"/>
              <a:gd name="connsiteY7" fmla="*/ 179066 h 5143500"/>
              <a:gd name="connsiteX8" fmla="*/ 6652856 w 7393956"/>
              <a:gd name="connsiteY8" fmla="*/ 209522 h 5143500"/>
              <a:gd name="connsiteX9" fmla="*/ 6672816 w 7393956"/>
              <a:gd name="connsiteY9" fmla="*/ 240150 h 5143500"/>
              <a:gd name="connsiteX10" fmla="*/ 6692535 w 7393956"/>
              <a:gd name="connsiteY10" fmla="*/ 270947 h 5143500"/>
              <a:gd name="connsiteX11" fmla="*/ 6712011 w 7393956"/>
              <a:gd name="connsiteY11" fmla="*/ 301913 h 5143500"/>
              <a:gd name="connsiteX12" fmla="*/ 6731243 w 7393956"/>
              <a:gd name="connsiteY12" fmla="*/ 333047 h 5143500"/>
              <a:gd name="connsiteX13" fmla="*/ 6750229 w 7393956"/>
              <a:gd name="connsiteY13" fmla="*/ 364346 h 5143500"/>
              <a:gd name="connsiteX14" fmla="*/ 6768969 w 7393956"/>
              <a:gd name="connsiteY14" fmla="*/ 395810 h 5143500"/>
              <a:gd name="connsiteX15" fmla="*/ 6787461 w 7393956"/>
              <a:gd name="connsiteY15" fmla="*/ 427437 h 5143500"/>
              <a:gd name="connsiteX16" fmla="*/ 6805704 w 7393956"/>
              <a:gd name="connsiteY16" fmla="*/ 459227 h 5143500"/>
              <a:gd name="connsiteX17" fmla="*/ 6823697 w 7393956"/>
              <a:gd name="connsiteY17" fmla="*/ 491176 h 5143500"/>
              <a:gd name="connsiteX18" fmla="*/ 6841437 w 7393956"/>
              <a:gd name="connsiteY18" fmla="*/ 523285 h 5143500"/>
              <a:gd name="connsiteX19" fmla="*/ 6858923 w 7393956"/>
              <a:gd name="connsiteY19" fmla="*/ 555552 h 5143500"/>
              <a:gd name="connsiteX20" fmla="*/ 6876155 w 7393956"/>
              <a:gd name="connsiteY20" fmla="*/ 587975 h 5143500"/>
              <a:gd name="connsiteX21" fmla="*/ 6893131 w 7393956"/>
              <a:gd name="connsiteY21" fmla="*/ 620555 h 5143500"/>
              <a:gd name="connsiteX22" fmla="*/ 6909849 w 7393956"/>
              <a:gd name="connsiteY22" fmla="*/ 653287 h 5143500"/>
              <a:gd name="connsiteX23" fmla="*/ 6926309 w 7393956"/>
              <a:gd name="connsiteY23" fmla="*/ 686172 h 5143500"/>
              <a:gd name="connsiteX24" fmla="*/ 6942509 w 7393956"/>
              <a:gd name="connsiteY24" fmla="*/ 719209 h 5143500"/>
              <a:gd name="connsiteX25" fmla="*/ 6958446 w 7393956"/>
              <a:gd name="connsiteY25" fmla="*/ 752396 h 5143500"/>
              <a:gd name="connsiteX26" fmla="*/ 6974123 w 7393956"/>
              <a:gd name="connsiteY26" fmla="*/ 785731 h 5143500"/>
              <a:gd name="connsiteX27" fmla="*/ 6989534 w 7393956"/>
              <a:gd name="connsiteY27" fmla="*/ 819213 h 5143500"/>
              <a:gd name="connsiteX28" fmla="*/ 7004679 w 7393956"/>
              <a:gd name="connsiteY28" fmla="*/ 852841 h 5143500"/>
              <a:gd name="connsiteX29" fmla="*/ 7019559 w 7393956"/>
              <a:gd name="connsiteY29" fmla="*/ 886614 h 5143500"/>
              <a:gd name="connsiteX30" fmla="*/ 7034170 w 7393956"/>
              <a:gd name="connsiteY30" fmla="*/ 920530 h 5143500"/>
              <a:gd name="connsiteX31" fmla="*/ 7048512 w 7393956"/>
              <a:gd name="connsiteY31" fmla="*/ 954588 h 5143500"/>
              <a:gd name="connsiteX32" fmla="*/ 7062582 w 7393956"/>
              <a:gd name="connsiteY32" fmla="*/ 988787 h 5143500"/>
              <a:gd name="connsiteX33" fmla="*/ 7076382 w 7393956"/>
              <a:gd name="connsiteY33" fmla="*/ 1023125 h 5143500"/>
              <a:gd name="connsiteX34" fmla="*/ 7089907 w 7393956"/>
              <a:gd name="connsiteY34" fmla="*/ 1057601 h 5143500"/>
              <a:gd name="connsiteX35" fmla="*/ 7103157 w 7393956"/>
              <a:gd name="connsiteY35" fmla="*/ 1092212 h 5143500"/>
              <a:gd name="connsiteX36" fmla="*/ 7116132 w 7393956"/>
              <a:gd name="connsiteY36" fmla="*/ 1126961 h 5143500"/>
              <a:gd name="connsiteX37" fmla="*/ 7128829 w 7393956"/>
              <a:gd name="connsiteY37" fmla="*/ 1161842 h 5143500"/>
              <a:gd name="connsiteX38" fmla="*/ 7141247 w 7393956"/>
              <a:gd name="connsiteY38" fmla="*/ 1196856 h 5143500"/>
              <a:gd name="connsiteX39" fmla="*/ 7153385 w 7393956"/>
              <a:gd name="connsiteY39" fmla="*/ 1232001 h 5143500"/>
              <a:gd name="connsiteX40" fmla="*/ 7165241 w 7393956"/>
              <a:gd name="connsiteY40" fmla="*/ 1267277 h 5143500"/>
              <a:gd name="connsiteX41" fmla="*/ 7176815 w 7393956"/>
              <a:gd name="connsiteY41" fmla="*/ 1302680 h 5143500"/>
              <a:gd name="connsiteX42" fmla="*/ 7188104 w 7393956"/>
              <a:gd name="connsiteY42" fmla="*/ 1338211 h 5143500"/>
              <a:gd name="connsiteX43" fmla="*/ 7199108 w 7393956"/>
              <a:gd name="connsiteY43" fmla="*/ 1373868 h 5143500"/>
              <a:gd name="connsiteX44" fmla="*/ 7209824 w 7393956"/>
              <a:gd name="connsiteY44" fmla="*/ 1409650 h 5143500"/>
              <a:gd name="connsiteX45" fmla="*/ 7220253 w 7393956"/>
              <a:gd name="connsiteY45" fmla="*/ 1445555 h 5143500"/>
              <a:gd name="connsiteX46" fmla="*/ 7230393 w 7393956"/>
              <a:gd name="connsiteY46" fmla="*/ 1481581 h 5143500"/>
              <a:gd name="connsiteX47" fmla="*/ 7240241 w 7393956"/>
              <a:gd name="connsiteY47" fmla="*/ 1517729 h 5143500"/>
              <a:gd name="connsiteX48" fmla="*/ 7249797 w 7393956"/>
              <a:gd name="connsiteY48" fmla="*/ 1553995 h 5143500"/>
              <a:gd name="connsiteX49" fmla="*/ 7259060 w 7393956"/>
              <a:gd name="connsiteY49" fmla="*/ 1590379 h 5143500"/>
              <a:gd name="connsiteX50" fmla="*/ 7268028 w 7393956"/>
              <a:gd name="connsiteY50" fmla="*/ 1626880 h 5143500"/>
              <a:gd name="connsiteX51" fmla="*/ 7276699 w 7393956"/>
              <a:gd name="connsiteY51" fmla="*/ 1663496 h 5143500"/>
              <a:gd name="connsiteX52" fmla="*/ 7285073 w 7393956"/>
              <a:gd name="connsiteY52" fmla="*/ 1700226 h 5143500"/>
              <a:gd name="connsiteX53" fmla="*/ 7293148 w 7393956"/>
              <a:gd name="connsiteY53" fmla="*/ 1737068 h 5143500"/>
              <a:gd name="connsiteX54" fmla="*/ 7300923 w 7393956"/>
              <a:gd name="connsiteY54" fmla="*/ 1774022 h 5143500"/>
              <a:gd name="connsiteX55" fmla="*/ 7308396 w 7393956"/>
              <a:gd name="connsiteY55" fmla="*/ 1811087 h 5143500"/>
              <a:gd name="connsiteX56" fmla="*/ 7315566 w 7393956"/>
              <a:gd name="connsiteY56" fmla="*/ 1848259 h 5143500"/>
              <a:gd name="connsiteX57" fmla="*/ 7322432 w 7393956"/>
              <a:gd name="connsiteY57" fmla="*/ 1885538 h 5143500"/>
              <a:gd name="connsiteX58" fmla="*/ 7328992 w 7393956"/>
              <a:gd name="connsiteY58" fmla="*/ 1922924 h 5143500"/>
              <a:gd name="connsiteX59" fmla="*/ 7335246 w 7393956"/>
              <a:gd name="connsiteY59" fmla="*/ 1960413 h 5143500"/>
              <a:gd name="connsiteX60" fmla="*/ 7341190 w 7393956"/>
              <a:gd name="connsiteY60" fmla="*/ 1998006 h 5143500"/>
              <a:gd name="connsiteX61" fmla="*/ 7346826 w 7393956"/>
              <a:gd name="connsiteY61" fmla="*/ 2035701 h 5143500"/>
              <a:gd name="connsiteX62" fmla="*/ 7352151 w 7393956"/>
              <a:gd name="connsiteY62" fmla="*/ 2073497 h 5143500"/>
              <a:gd name="connsiteX63" fmla="*/ 7357163 w 7393956"/>
              <a:gd name="connsiteY63" fmla="*/ 2111392 h 5143500"/>
              <a:gd name="connsiteX64" fmla="*/ 7361861 w 7393956"/>
              <a:gd name="connsiteY64" fmla="*/ 2149385 h 5143500"/>
              <a:gd name="connsiteX65" fmla="*/ 7366244 w 7393956"/>
              <a:gd name="connsiteY65" fmla="*/ 2187474 h 5143500"/>
              <a:gd name="connsiteX66" fmla="*/ 7370312 w 7393956"/>
              <a:gd name="connsiteY66" fmla="*/ 2225658 h 5143500"/>
              <a:gd name="connsiteX67" fmla="*/ 7374061 w 7393956"/>
              <a:gd name="connsiteY67" fmla="*/ 2263937 h 5143500"/>
              <a:gd name="connsiteX68" fmla="*/ 7377492 w 7393956"/>
              <a:gd name="connsiteY68" fmla="*/ 2302307 h 5143500"/>
              <a:gd name="connsiteX69" fmla="*/ 7380602 w 7393956"/>
              <a:gd name="connsiteY69" fmla="*/ 2340770 h 5143500"/>
              <a:gd name="connsiteX70" fmla="*/ 7383390 w 7393956"/>
              <a:gd name="connsiteY70" fmla="*/ 2379321 h 5143500"/>
              <a:gd name="connsiteX71" fmla="*/ 7385855 w 7393956"/>
              <a:gd name="connsiteY71" fmla="*/ 2417962 h 5143500"/>
              <a:gd name="connsiteX72" fmla="*/ 7387996 w 7393956"/>
              <a:gd name="connsiteY72" fmla="*/ 2456690 h 5143500"/>
              <a:gd name="connsiteX73" fmla="*/ 7389812 w 7393956"/>
              <a:gd name="connsiteY73" fmla="*/ 2495503 h 5143500"/>
              <a:gd name="connsiteX74" fmla="*/ 7391300 w 7393956"/>
              <a:gd name="connsiteY74" fmla="*/ 2534401 h 5143500"/>
              <a:gd name="connsiteX75" fmla="*/ 7392460 w 7393956"/>
              <a:gd name="connsiteY75" fmla="*/ 2573382 h 5143500"/>
              <a:gd name="connsiteX76" fmla="*/ 7393290 w 7393956"/>
              <a:gd name="connsiteY76" fmla="*/ 2612446 h 5143500"/>
              <a:gd name="connsiteX77" fmla="*/ 7393789 w 7393956"/>
              <a:gd name="connsiteY77" fmla="*/ 2651589 h 5143500"/>
              <a:gd name="connsiteX78" fmla="*/ 7393956 w 7393956"/>
              <a:gd name="connsiteY78" fmla="*/ 2690813 h 5143500"/>
              <a:gd name="connsiteX79" fmla="*/ 7393789 w 7393956"/>
              <a:gd name="connsiteY79" fmla="*/ 2730072 h 5143500"/>
              <a:gd name="connsiteX80" fmla="*/ 7393289 w 7393956"/>
              <a:gd name="connsiteY80" fmla="*/ 2769253 h 5143500"/>
              <a:gd name="connsiteX81" fmla="*/ 7392457 w 7393956"/>
              <a:gd name="connsiteY81" fmla="*/ 2808353 h 5143500"/>
              <a:gd name="connsiteX82" fmla="*/ 7391295 w 7393956"/>
              <a:gd name="connsiteY82" fmla="*/ 2847371 h 5143500"/>
              <a:gd name="connsiteX83" fmla="*/ 7389804 w 7393956"/>
              <a:gd name="connsiteY83" fmla="*/ 2886306 h 5143500"/>
              <a:gd name="connsiteX84" fmla="*/ 7387985 w 7393956"/>
              <a:gd name="connsiteY84" fmla="*/ 2925156 h 5143500"/>
              <a:gd name="connsiteX85" fmla="*/ 7385840 w 7393956"/>
              <a:gd name="connsiteY85" fmla="*/ 2963920 h 5143500"/>
              <a:gd name="connsiteX86" fmla="*/ 7383370 w 7393956"/>
              <a:gd name="connsiteY86" fmla="*/ 3002596 h 5143500"/>
              <a:gd name="connsiteX87" fmla="*/ 7380576 w 7393956"/>
              <a:gd name="connsiteY87" fmla="*/ 3041184 h 5143500"/>
              <a:gd name="connsiteX88" fmla="*/ 7377460 w 7393956"/>
              <a:gd name="connsiteY88" fmla="*/ 3079682 h 5143500"/>
              <a:gd name="connsiteX89" fmla="*/ 7374023 w 7393956"/>
              <a:gd name="connsiteY89" fmla="*/ 3118088 h 5143500"/>
              <a:gd name="connsiteX90" fmla="*/ 7370266 w 7393956"/>
              <a:gd name="connsiteY90" fmla="*/ 3156402 h 5143500"/>
              <a:gd name="connsiteX91" fmla="*/ 7366191 w 7393956"/>
              <a:gd name="connsiteY91" fmla="*/ 3194621 h 5143500"/>
              <a:gd name="connsiteX92" fmla="*/ 7361800 w 7393956"/>
              <a:gd name="connsiteY92" fmla="*/ 3232745 h 5143500"/>
              <a:gd name="connsiteX93" fmla="*/ 7357092 w 7393956"/>
              <a:gd name="connsiteY93" fmla="*/ 3270773 h 5143500"/>
              <a:gd name="connsiteX94" fmla="*/ 7352071 w 7393956"/>
              <a:gd name="connsiteY94" fmla="*/ 3308702 h 5143500"/>
              <a:gd name="connsiteX95" fmla="*/ 7346736 w 7393956"/>
              <a:gd name="connsiteY95" fmla="*/ 3346532 h 5143500"/>
              <a:gd name="connsiteX96" fmla="*/ 7341090 w 7393956"/>
              <a:gd name="connsiteY96" fmla="*/ 3384261 h 5143500"/>
              <a:gd name="connsiteX97" fmla="*/ 7335134 w 7393956"/>
              <a:gd name="connsiteY97" fmla="*/ 3421889 h 5143500"/>
              <a:gd name="connsiteX98" fmla="*/ 7328869 w 7393956"/>
              <a:gd name="connsiteY98" fmla="*/ 3459412 h 5143500"/>
              <a:gd name="connsiteX99" fmla="*/ 7322296 w 7393956"/>
              <a:gd name="connsiteY99" fmla="*/ 3496831 h 5143500"/>
              <a:gd name="connsiteX100" fmla="*/ 7315417 w 7393956"/>
              <a:gd name="connsiteY100" fmla="*/ 3534144 h 5143500"/>
              <a:gd name="connsiteX101" fmla="*/ 7308233 w 7393956"/>
              <a:gd name="connsiteY101" fmla="*/ 3571349 h 5143500"/>
              <a:gd name="connsiteX102" fmla="*/ 7300746 w 7393956"/>
              <a:gd name="connsiteY102" fmla="*/ 3608446 h 5143500"/>
              <a:gd name="connsiteX103" fmla="*/ 7292957 w 7393956"/>
              <a:gd name="connsiteY103" fmla="*/ 3645432 h 5143500"/>
              <a:gd name="connsiteX104" fmla="*/ 7284867 w 7393956"/>
              <a:gd name="connsiteY104" fmla="*/ 3682307 h 5143500"/>
              <a:gd name="connsiteX105" fmla="*/ 7276477 w 7393956"/>
              <a:gd name="connsiteY105" fmla="*/ 3719069 h 5143500"/>
              <a:gd name="connsiteX106" fmla="*/ 7267790 w 7393956"/>
              <a:gd name="connsiteY106" fmla="*/ 3755717 h 5143500"/>
              <a:gd name="connsiteX107" fmla="*/ 7258806 w 7393956"/>
              <a:gd name="connsiteY107" fmla="*/ 3792250 h 5143500"/>
              <a:gd name="connsiteX108" fmla="*/ 7249526 w 7393956"/>
              <a:gd name="connsiteY108" fmla="*/ 3828665 h 5143500"/>
              <a:gd name="connsiteX109" fmla="*/ 7239952 w 7393956"/>
              <a:gd name="connsiteY109" fmla="*/ 3864963 h 5143500"/>
              <a:gd name="connsiteX110" fmla="*/ 7230086 w 7393956"/>
              <a:gd name="connsiteY110" fmla="*/ 3901141 h 5143500"/>
              <a:gd name="connsiteX111" fmla="*/ 7219928 w 7393956"/>
              <a:gd name="connsiteY111" fmla="*/ 3937198 h 5143500"/>
              <a:gd name="connsiteX112" fmla="*/ 7209480 w 7393956"/>
              <a:gd name="connsiteY112" fmla="*/ 3973133 h 5143500"/>
              <a:gd name="connsiteX113" fmla="*/ 7198743 w 7393956"/>
              <a:gd name="connsiteY113" fmla="*/ 4008945 h 5143500"/>
              <a:gd name="connsiteX114" fmla="*/ 7187719 w 7393956"/>
              <a:gd name="connsiteY114" fmla="*/ 4044632 h 5143500"/>
              <a:gd name="connsiteX115" fmla="*/ 7176409 w 7393956"/>
              <a:gd name="connsiteY115" fmla="*/ 4080192 h 5143500"/>
              <a:gd name="connsiteX116" fmla="*/ 7164815 w 7393956"/>
              <a:gd name="connsiteY116" fmla="*/ 4115625 h 5143500"/>
              <a:gd name="connsiteX117" fmla="*/ 7152936 w 7393956"/>
              <a:gd name="connsiteY117" fmla="*/ 4150929 h 5143500"/>
              <a:gd name="connsiteX118" fmla="*/ 7140777 w 7393956"/>
              <a:gd name="connsiteY118" fmla="*/ 4186103 h 5143500"/>
              <a:gd name="connsiteX119" fmla="*/ 7128336 w 7393956"/>
              <a:gd name="connsiteY119" fmla="*/ 4221146 h 5143500"/>
              <a:gd name="connsiteX120" fmla="*/ 7115616 w 7393956"/>
              <a:gd name="connsiteY120" fmla="*/ 4256055 h 5143500"/>
              <a:gd name="connsiteX121" fmla="*/ 7102619 w 7393956"/>
              <a:gd name="connsiteY121" fmla="*/ 4290830 h 5143500"/>
              <a:gd name="connsiteX122" fmla="*/ 7089344 w 7393956"/>
              <a:gd name="connsiteY122" fmla="*/ 4325471 h 5143500"/>
              <a:gd name="connsiteX123" fmla="*/ 7075794 w 7393956"/>
              <a:gd name="connsiteY123" fmla="*/ 4359974 h 5143500"/>
              <a:gd name="connsiteX124" fmla="*/ 7061971 w 7393956"/>
              <a:gd name="connsiteY124" fmla="*/ 4394338 h 5143500"/>
              <a:gd name="connsiteX125" fmla="*/ 7047875 w 7393956"/>
              <a:gd name="connsiteY125" fmla="*/ 4428563 h 5143500"/>
              <a:gd name="connsiteX126" fmla="*/ 7033508 w 7393956"/>
              <a:gd name="connsiteY126" fmla="*/ 4462647 h 5143500"/>
              <a:gd name="connsiteX127" fmla="*/ 7018870 w 7393956"/>
              <a:gd name="connsiteY127" fmla="*/ 4496589 h 5143500"/>
              <a:gd name="connsiteX128" fmla="*/ 7003965 w 7393956"/>
              <a:gd name="connsiteY128" fmla="*/ 4530388 h 5143500"/>
              <a:gd name="connsiteX129" fmla="*/ 6988792 w 7393956"/>
              <a:gd name="connsiteY129" fmla="*/ 4564041 h 5143500"/>
              <a:gd name="connsiteX130" fmla="*/ 6973353 w 7393956"/>
              <a:gd name="connsiteY130" fmla="*/ 4597549 h 5143500"/>
              <a:gd name="connsiteX131" fmla="*/ 6957650 w 7393956"/>
              <a:gd name="connsiteY131" fmla="*/ 4630908 h 5143500"/>
              <a:gd name="connsiteX132" fmla="*/ 6941684 w 7393956"/>
              <a:gd name="connsiteY132" fmla="*/ 4664119 h 5143500"/>
              <a:gd name="connsiteX133" fmla="*/ 6925455 w 7393956"/>
              <a:gd name="connsiteY133" fmla="*/ 4697180 h 5143500"/>
              <a:gd name="connsiteX134" fmla="*/ 6908967 w 7393956"/>
              <a:gd name="connsiteY134" fmla="*/ 4730089 h 5143500"/>
              <a:gd name="connsiteX135" fmla="*/ 6892220 w 7393956"/>
              <a:gd name="connsiteY135" fmla="*/ 4762844 h 5143500"/>
              <a:gd name="connsiteX136" fmla="*/ 6875214 w 7393956"/>
              <a:gd name="connsiteY136" fmla="*/ 4795446 h 5143500"/>
              <a:gd name="connsiteX137" fmla="*/ 6857952 w 7393956"/>
              <a:gd name="connsiteY137" fmla="*/ 4827893 h 5143500"/>
              <a:gd name="connsiteX138" fmla="*/ 6840435 w 7393956"/>
              <a:gd name="connsiteY138" fmla="*/ 4860182 h 5143500"/>
              <a:gd name="connsiteX139" fmla="*/ 6822664 w 7393956"/>
              <a:gd name="connsiteY139" fmla="*/ 4892312 h 5143500"/>
              <a:gd name="connsiteX140" fmla="*/ 6804641 w 7393956"/>
              <a:gd name="connsiteY140" fmla="*/ 4924283 h 5143500"/>
              <a:gd name="connsiteX141" fmla="*/ 6786367 w 7393956"/>
              <a:gd name="connsiteY141" fmla="*/ 4956094 h 5143500"/>
              <a:gd name="connsiteX142" fmla="*/ 6767843 w 7393956"/>
              <a:gd name="connsiteY142" fmla="*/ 4987742 h 5143500"/>
              <a:gd name="connsiteX143" fmla="*/ 6749071 w 7393956"/>
              <a:gd name="connsiteY143" fmla="*/ 5019226 h 5143500"/>
              <a:gd name="connsiteX144" fmla="*/ 6730051 w 7393956"/>
              <a:gd name="connsiteY144" fmla="*/ 5050545 h 5143500"/>
              <a:gd name="connsiteX145" fmla="*/ 6710787 w 7393956"/>
              <a:gd name="connsiteY145" fmla="*/ 5081698 h 5143500"/>
              <a:gd name="connsiteX146" fmla="*/ 6691277 w 7393956"/>
              <a:gd name="connsiteY146" fmla="*/ 5112683 h 5143500"/>
              <a:gd name="connsiteX147" fmla="*/ 6671525 w 7393956"/>
              <a:gd name="connsiteY147" fmla="*/ 5143500 h 5143500"/>
              <a:gd name="connsiteX148" fmla="*/ 0 w 7393956"/>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393956" h="5143500">
                <a:moveTo>
                  <a:pt x="0" y="0"/>
                </a:moveTo>
                <a:lnTo>
                  <a:pt x="6506492" y="0"/>
                </a:lnTo>
                <a:lnTo>
                  <a:pt x="6528104" y="29400"/>
                </a:lnTo>
                <a:lnTo>
                  <a:pt x="6549483" y="58980"/>
                </a:lnTo>
                <a:lnTo>
                  <a:pt x="6570630" y="88738"/>
                </a:lnTo>
                <a:lnTo>
                  <a:pt x="6591542" y="118673"/>
                </a:lnTo>
                <a:lnTo>
                  <a:pt x="6612217" y="148782"/>
                </a:lnTo>
                <a:lnTo>
                  <a:pt x="6632656" y="179066"/>
                </a:lnTo>
                <a:lnTo>
                  <a:pt x="6652856" y="209522"/>
                </a:lnTo>
                <a:lnTo>
                  <a:pt x="6672816" y="240150"/>
                </a:lnTo>
                <a:lnTo>
                  <a:pt x="6692535" y="270947"/>
                </a:lnTo>
                <a:lnTo>
                  <a:pt x="6712011" y="301913"/>
                </a:lnTo>
                <a:lnTo>
                  <a:pt x="6731243" y="333047"/>
                </a:lnTo>
                <a:lnTo>
                  <a:pt x="6750229" y="364346"/>
                </a:lnTo>
                <a:lnTo>
                  <a:pt x="6768969" y="395810"/>
                </a:lnTo>
                <a:lnTo>
                  <a:pt x="6787461" y="427437"/>
                </a:lnTo>
                <a:lnTo>
                  <a:pt x="6805704" y="459227"/>
                </a:lnTo>
                <a:lnTo>
                  <a:pt x="6823697" y="491176"/>
                </a:lnTo>
                <a:lnTo>
                  <a:pt x="6841437" y="523285"/>
                </a:lnTo>
                <a:lnTo>
                  <a:pt x="6858923" y="555552"/>
                </a:lnTo>
                <a:lnTo>
                  <a:pt x="6876155" y="587975"/>
                </a:lnTo>
                <a:lnTo>
                  <a:pt x="6893131" y="620555"/>
                </a:lnTo>
                <a:lnTo>
                  <a:pt x="6909849" y="653287"/>
                </a:lnTo>
                <a:lnTo>
                  <a:pt x="6926309" y="686172"/>
                </a:lnTo>
                <a:lnTo>
                  <a:pt x="6942509" y="719209"/>
                </a:lnTo>
                <a:lnTo>
                  <a:pt x="6958446" y="752396"/>
                </a:lnTo>
                <a:lnTo>
                  <a:pt x="6974123" y="785731"/>
                </a:lnTo>
                <a:lnTo>
                  <a:pt x="6989534" y="819213"/>
                </a:lnTo>
                <a:lnTo>
                  <a:pt x="7004679" y="852841"/>
                </a:lnTo>
                <a:lnTo>
                  <a:pt x="7019559" y="886614"/>
                </a:lnTo>
                <a:lnTo>
                  <a:pt x="7034170" y="920530"/>
                </a:lnTo>
                <a:lnTo>
                  <a:pt x="7048512" y="954588"/>
                </a:lnTo>
                <a:lnTo>
                  <a:pt x="7062582" y="988787"/>
                </a:lnTo>
                <a:lnTo>
                  <a:pt x="7076382" y="1023125"/>
                </a:lnTo>
                <a:lnTo>
                  <a:pt x="7089907" y="1057601"/>
                </a:lnTo>
                <a:lnTo>
                  <a:pt x="7103157" y="1092212"/>
                </a:lnTo>
                <a:lnTo>
                  <a:pt x="7116132" y="1126961"/>
                </a:lnTo>
                <a:lnTo>
                  <a:pt x="7128829" y="1161842"/>
                </a:lnTo>
                <a:lnTo>
                  <a:pt x="7141247" y="1196856"/>
                </a:lnTo>
                <a:lnTo>
                  <a:pt x="7153385" y="1232001"/>
                </a:lnTo>
                <a:lnTo>
                  <a:pt x="7165241" y="1267277"/>
                </a:lnTo>
                <a:lnTo>
                  <a:pt x="7176815" y="1302680"/>
                </a:lnTo>
                <a:lnTo>
                  <a:pt x="7188104" y="1338211"/>
                </a:lnTo>
                <a:lnTo>
                  <a:pt x="7199108" y="1373868"/>
                </a:lnTo>
                <a:lnTo>
                  <a:pt x="7209824" y="1409650"/>
                </a:lnTo>
                <a:lnTo>
                  <a:pt x="7220253" y="1445555"/>
                </a:lnTo>
                <a:lnTo>
                  <a:pt x="7230393" y="1481581"/>
                </a:lnTo>
                <a:lnTo>
                  <a:pt x="7240241" y="1517729"/>
                </a:lnTo>
                <a:lnTo>
                  <a:pt x="7249797" y="1553995"/>
                </a:lnTo>
                <a:lnTo>
                  <a:pt x="7259060" y="1590379"/>
                </a:lnTo>
                <a:lnTo>
                  <a:pt x="7268028" y="1626880"/>
                </a:lnTo>
                <a:lnTo>
                  <a:pt x="7276699" y="1663496"/>
                </a:lnTo>
                <a:lnTo>
                  <a:pt x="7285073" y="1700226"/>
                </a:lnTo>
                <a:lnTo>
                  <a:pt x="7293148" y="1737068"/>
                </a:lnTo>
                <a:lnTo>
                  <a:pt x="7300923" y="1774022"/>
                </a:lnTo>
                <a:lnTo>
                  <a:pt x="7308396" y="1811087"/>
                </a:lnTo>
                <a:lnTo>
                  <a:pt x="7315566" y="1848259"/>
                </a:lnTo>
                <a:lnTo>
                  <a:pt x="7322432" y="1885538"/>
                </a:lnTo>
                <a:lnTo>
                  <a:pt x="7328992" y="1922924"/>
                </a:lnTo>
                <a:lnTo>
                  <a:pt x="7335246" y="1960413"/>
                </a:lnTo>
                <a:lnTo>
                  <a:pt x="7341190" y="1998006"/>
                </a:lnTo>
                <a:lnTo>
                  <a:pt x="7346826" y="2035701"/>
                </a:lnTo>
                <a:lnTo>
                  <a:pt x="7352151" y="2073497"/>
                </a:lnTo>
                <a:lnTo>
                  <a:pt x="7357163" y="2111392"/>
                </a:lnTo>
                <a:lnTo>
                  <a:pt x="7361861" y="2149385"/>
                </a:lnTo>
                <a:lnTo>
                  <a:pt x="7366244" y="2187474"/>
                </a:lnTo>
                <a:lnTo>
                  <a:pt x="7370312" y="2225658"/>
                </a:lnTo>
                <a:lnTo>
                  <a:pt x="7374061" y="2263937"/>
                </a:lnTo>
                <a:lnTo>
                  <a:pt x="7377492" y="2302307"/>
                </a:lnTo>
                <a:lnTo>
                  <a:pt x="7380602" y="2340770"/>
                </a:lnTo>
                <a:lnTo>
                  <a:pt x="7383390" y="2379321"/>
                </a:lnTo>
                <a:lnTo>
                  <a:pt x="7385855" y="2417962"/>
                </a:lnTo>
                <a:lnTo>
                  <a:pt x="7387996" y="2456690"/>
                </a:lnTo>
                <a:lnTo>
                  <a:pt x="7389812" y="2495503"/>
                </a:lnTo>
                <a:lnTo>
                  <a:pt x="7391300" y="2534401"/>
                </a:lnTo>
                <a:lnTo>
                  <a:pt x="7392460" y="2573382"/>
                </a:lnTo>
                <a:lnTo>
                  <a:pt x="7393290" y="2612446"/>
                </a:lnTo>
                <a:lnTo>
                  <a:pt x="7393789" y="2651589"/>
                </a:lnTo>
                <a:lnTo>
                  <a:pt x="7393956" y="2690813"/>
                </a:lnTo>
                <a:lnTo>
                  <a:pt x="7393789" y="2730072"/>
                </a:lnTo>
                <a:lnTo>
                  <a:pt x="7393289" y="2769253"/>
                </a:lnTo>
                <a:lnTo>
                  <a:pt x="7392457" y="2808353"/>
                </a:lnTo>
                <a:lnTo>
                  <a:pt x="7391295" y="2847371"/>
                </a:lnTo>
                <a:lnTo>
                  <a:pt x="7389804" y="2886306"/>
                </a:lnTo>
                <a:lnTo>
                  <a:pt x="7387985" y="2925156"/>
                </a:lnTo>
                <a:lnTo>
                  <a:pt x="7385840" y="2963920"/>
                </a:lnTo>
                <a:lnTo>
                  <a:pt x="7383370" y="3002596"/>
                </a:lnTo>
                <a:lnTo>
                  <a:pt x="7380576" y="3041184"/>
                </a:lnTo>
                <a:lnTo>
                  <a:pt x="7377460" y="3079682"/>
                </a:lnTo>
                <a:lnTo>
                  <a:pt x="7374023" y="3118088"/>
                </a:lnTo>
                <a:lnTo>
                  <a:pt x="7370266" y="3156402"/>
                </a:lnTo>
                <a:lnTo>
                  <a:pt x="7366191" y="3194621"/>
                </a:lnTo>
                <a:lnTo>
                  <a:pt x="7361800" y="3232745"/>
                </a:lnTo>
                <a:lnTo>
                  <a:pt x="7357092" y="3270773"/>
                </a:lnTo>
                <a:lnTo>
                  <a:pt x="7352071" y="3308702"/>
                </a:lnTo>
                <a:lnTo>
                  <a:pt x="7346736" y="3346532"/>
                </a:lnTo>
                <a:lnTo>
                  <a:pt x="7341090" y="3384261"/>
                </a:lnTo>
                <a:lnTo>
                  <a:pt x="7335134" y="3421889"/>
                </a:lnTo>
                <a:lnTo>
                  <a:pt x="7328869" y="3459412"/>
                </a:lnTo>
                <a:lnTo>
                  <a:pt x="7322296" y="3496831"/>
                </a:lnTo>
                <a:lnTo>
                  <a:pt x="7315417" y="3534144"/>
                </a:lnTo>
                <a:lnTo>
                  <a:pt x="7308233" y="3571349"/>
                </a:lnTo>
                <a:lnTo>
                  <a:pt x="7300746" y="3608446"/>
                </a:lnTo>
                <a:lnTo>
                  <a:pt x="7292957" y="3645432"/>
                </a:lnTo>
                <a:lnTo>
                  <a:pt x="7284867" y="3682307"/>
                </a:lnTo>
                <a:lnTo>
                  <a:pt x="7276477" y="3719069"/>
                </a:lnTo>
                <a:lnTo>
                  <a:pt x="7267790" y="3755717"/>
                </a:lnTo>
                <a:lnTo>
                  <a:pt x="7258806" y="3792250"/>
                </a:lnTo>
                <a:lnTo>
                  <a:pt x="7249526" y="3828665"/>
                </a:lnTo>
                <a:lnTo>
                  <a:pt x="7239952" y="3864963"/>
                </a:lnTo>
                <a:lnTo>
                  <a:pt x="7230086" y="3901141"/>
                </a:lnTo>
                <a:lnTo>
                  <a:pt x="7219928" y="3937198"/>
                </a:lnTo>
                <a:lnTo>
                  <a:pt x="7209480" y="3973133"/>
                </a:lnTo>
                <a:lnTo>
                  <a:pt x="7198743" y="4008945"/>
                </a:lnTo>
                <a:lnTo>
                  <a:pt x="7187719" y="4044632"/>
                </a:lnTo>
                <a:lnTo>
                  <a:pt x="7176409" y="4080192"/>
                </a:lnTo>
                <a:lnTo>
                  <a:pt x="7164815" y="4115625"/>
                </a:lnTo>
                <a:lnTo>
                  <a:pt x="7152936" y="4150929"/>
                </a:lnTo>
                <a:lnTo>
                  <a:pt x="7140777" y="4186103"/>
                </a:lnTo>
                <a:lnTo>
                  <a:pt x="7128336" y="4221146"/>
                </a:lnTo>
                <a:lnTo>
                  <a:pt x="7115616" y="4256055"/>
                </a:lnTo>
                <a:lnTo>
                  <a:pt x="7102619" y="4290830"/>
                </a:lnTo>
                <a:lnTo>
                  <a:pt x="7089344" y="4325471"/>
                </a:lnTo>
                <a:lnTo>
                  <a:pt x="7075794" y="4359974"/>
                </a:lnTo>
                <a:lnTo>
                  <a:pt x="7061971" y="4394338"/>
                </a:lnTo>
                <a:lnTo>
                  <a:pt x="7047875" y="4428563"/>
                </a:lnTo>
                <a:lnTo>
                  <a:pt x="7033508" y="4462647"/>
                </a:lnTo>
                <a:lnTo>
                  <a:pt x="7018870" y="4496589"/>
                </a:lnTo>
                <a:lnTo>
                  <a:pt x="7003965" y="4530388"/>
                </a:lnTo>
                <a:lnTo>
                  <a:pt x="6988792" y="4564041"/>
                </a:lnTo>
                <a:lnTo>
                  <a:pt x="6973353" y="4597549"/>
                </a:lnTo>
                <a:lnTo>
                  <a:pt x="6957650" y="4630908"/>
                </a:lnTo>
                <a:lnTo>
                  <a:pt x="6941684" y="4664119"/>
                </a:lnTo>
                <a:lnTo>
                  <a:pt x="6925455" y="4697180"/>
                </a:lnTo>
                <a:lnTo>
                  <a:pt x="6908967" y="4730089"/>
                </a:lnTo>
                <a:lnTo>
                  <a:pt x="6892220" y="4762844"/>
                </a:lnTo>
                <a:lnTo>
                  <a:pt x="6875214" y="4795446"/>
                </a:lnTo>
                <a:lnTo>
                  <a:pt x="6857952" y="4827893"/>
                </a:lnTo>
                <a:lnTo>
                  <a:pt x="6840435" y="4860182"/>
                </a:lnTo>
                <a:lnTo>
                  <a:pt x="6822664" y="4892312"/>
                </a:lnTo>
                <a:lnTo>
                  <a:pt x="6804641" y="4924283"/>
                </a:lnTo>
                <a:lnTo>
                  <a:pt x="6786367" y="4956094"/>
                </a:lnTo>
                <a:lnTo>
                  <a:pt x="6767843" y="4987742"/>
                </a:lnTo>
                <a:lnTo>
                  <a:pt x="6749071" y="5019226"/>
                </a:lnTo>
                <a:lnTo>
                  <a:pt x="6730051" y="5050545"/>
                </a:lnTo>
                <a:lnTo>
                  <a:pt x="6710787" y="5081698"/>
                </a:lnTo>
                <a:lnTo>
                  <a:pt x="6691277" y="5112683"/>
                </a:lnTo>
                <a:lnTo>
                  <a:pt x="6671525" y="5143500"/>
                </a:lnTo>
                <a:lnTo>
                  <a:pt x="0" y="514350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chemeClr val="bg2"/>
                </a:solidFill>
              </a:defRPr>
            </a:lvl1pPr>
          </a:lstStyle>
          <a:p>
            <a:r>
              <a:rPr lang="en-US"/>
              <a:t>Click to edit Master title style</a:t>
            </a:r>
          </a:p>
        </p:txBody>
      </p:sp>
      <p:sp>
        <p:nvSpPr>
          <p:cNvPr id="7" name="object 4">
            <a:extLst>
              <a:ext uri="{FF2B5EF4-FFF2-40B4-BE49-F238E27FC236}">
                <a16:creationId xmlns:a16="http://schemas.microsoft.com/office/drawing/2014/main" id="{9064E082-64B8-D444-9588-C3B795B80A76}"/>
              </a:ext>
            </a:extLst>
          </p:cNvPr>
          <p:cNvSpPr/>
          <p:nvPr userDrawn="1"/>
        </p:nvSpPr>
        <p:spPr>
          <a:xfrm>
            <a:off x="5138137"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bg1"/>
          </a:solidFill>
        </p:spPr>
        <p:txBody>
          <a:bodyPr wrap="square" lIns="0" tIns="0" rIns="0" bIns="0" rtlCol="0"/>
          <a:lstStyle/>
          <a:p>
            <a:endParaRPr sz="1800">
              <a:latin typeface="FS Thrive Elliot Regular"/>
            </a:endParaRPr>
          </a:p>
        </p:txBody>
      </p:sp>
      <p:grpSp>
        <p:nvGrpSpPr>
          <p:cNvPr id="18" name="Group 1">
            <a:extLst>
              <a:ext uri="{FF2B5EF4-FFF2-40B4-BE49-F238E27FC236}">
                <a16:creationId xmlns:a16="http://schemas.microsoft.com/office/drawing/2014/main" id="{AB9852BB-93D0-1E4A-9BBA-BD4542012AAB}"/>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19" name="Freeform 18">
              <a:extLst>
                <a:ext uri="{FF2B5EF4-FFF2-40B4-BE49-F238E27FC236}">
                  <a16:creationId xmlns:a16="http://schemas.microsoft.com/office/drawing/2014/main" id="{0056B04B-F3F4-E743-97BA-AD5B34573A62}"/>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F070EC74-C1FC-C947-86A6-5C18428BBDF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6B01077D-21CC-C24C-8615-89C03C23F8A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3F3CDEFC-35B9-CF47-BF56-ED8A215BAE9B}"/>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0C740CCA-ADDA-B74D-8C74-315FED23912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7CC40FA9-49D4-614D-9AB4-07B8C7005AF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A6F30847-E09F-B742-B394-CEC34594D8FE}"/>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E36A5BE2-CFAF-C248-A3A8-74743F3B0DC9}"/>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7" name="TextBox 16">
            <a:extLst>
              <a:ext uri="{FF2B5EF4-FFF2-40B4-BE49-F238E27FC236}">
                <a16:creationId xmlns:a16="http://schemas.microsoft.com/office/drawing/2014/main" id="{5AEAEC6B-C5B5-7A46-9417-E3996E4F2809}"/>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bg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bg1"/>
              </a:solidFill>
              <a:latin typeface="+mn-lt"/>
              <a:cs typeface="FS Thrive Elliot Regular"/>
            </a:endParaRPr>
          </a:p>
        </p:txBody>
      </p:sp>
      <p:sp>
        <p:nvSpPr>
          <p:cNvPr id="3" name="Rectangle 2">
            <a:extLst>
              <a:ext uri="{FF2B5EF4-FFF2-40B4-BE49-F238E27FC236}">
                <a16:creationId xmlns:a16="http://schemas.microsoft.com/office/drawing/2014/main" id="{BE3037E1-1290-E844-8FC4-C6A29B412024}"/>
              </a:ext>
            </a:extLst>
          </p:cNvPr>
          <p:cNvSpPr/>
          <p:nvPr userDrawn="1"/>
        </p:nvSpPr>
        <p:spPr>
          <a:xfrm>
            <a:off x="8216349" y="0"/>
            <a:ext cx="157259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extBox 26">
            <a:extLst>
              <a:ext uri="{FF2B5EF4-FFF2-40B4-BE49-F238E27FC236}">
                <a16:creationId xmlns:a16="http://schemas.microsoft.com/office/drawing/2014/main" id="{5D347708-2F90-BE41-B461-6CD3C9197177}"/>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chemeClr val="bg1"/>
                </a:solidFill>
                <a:cs typeface="FS Thrive Elliot Regular" charset="0"/>
              </a:rPr>
              <a:t>Alight Solutions </a:t>
            </a:r>
            <a:r>
              <a:rPr lang="en-US" sz="1067">
                <a:solidFill>
                  <a:schemeClr val="bg1"/>
                </a:solidFill>
                <a:cs typeface="FS Thrive Elliot Regular" charset="0"/>
              </a:rPr>
              <a:t>| Healthcare Navigation</a:t>
            </a:r>
          </a:p>
        </p:txBody>
      </p:sp>
    </p:spTree>
    <p:extLst>
      <p:ext uri="{BB962C8B-B14F-4D97-AF65-F5344CB8AC3E}">
        <p14:creationId xmlns:p14="http://schemas.microsoft.com/office/powerpoint/2010/main" val="4210228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Agenda slide - 1">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2EDAE2-AA55-C946-A07C-39B209A4D48D}"/>
              </a:ext>
            </a:extLst>
          </p:cNvPr>
          <p:cNvSpPr/>
          <p:nvPr userDrawn="1"/>
        </p:nvSpPr>
        <p:spPr>
          <a:xfrm>
            <a:off x="9424760" y="0"/>
            <a:ext cx="276724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16" name="Freeform 15">
            <a:extLst>
              <a:ext uri="{FF2B5EF4-FFF2-40B4-BE49-F238E27FC236}">
                <a16:creationId xmlns:a16="http://schemas.microsoft.com/office/drawing/2014/main" id="{170F3E4E-A90D-9C49-8A7A-34E7DB7197BF}"/>
              </a:ext>
            </a:extLst>
          </p:cNvPr>
          <p:cNvSpPr/>
          <p:nvPr userDrawn="1"/>
        </p:nvSpPr>
        <p:spPr>
          <a:xfrm>
            <a:off x="2" y="0"/>
            <a:ext cx="9424757" cy="6858000"/>
          </a:xfrm>
          <a:custGeom>
            <a:avLst/>
            <a:gdLst>
              <a:gd name="connsiteX0" fmla="*/ 0 w 7393956"/>
              <a:gd name="connsiteY0" fmla="*/ 0 h 5143500"/>
              <a:gd name="connsiteX1" fmla="*/ 6506492 w 7393956"/>
              <a:gd name="connsiteY1" fmla="*/ 0 h 5143500"/>
              <a:gd name="connsiteX2" fmla="*/ 6528104 w 7393956"/>
              <a:gd name="connsiteY2" fmla="*/ 29400 h 5143500"/>
              <a:gd name="connsiteX3" fmla="*/ 6549483 w 7393956"/>
              <a:gd name="connsiteY3" fmla="*/ 58980 h 5143500"/>
              <a:gd name="connsiteX4" fmla="*/ 6570630 w 7393956"/>
              <a:gd name="connsiteY4" fmla="*/ 88738 h 5143500"/>
              <a:gd name="connsiteX5" fmla="*/ 6591542 w 7393956"/>
              <a:gd name="connsiteY5" fmla="*/ 118673 h 5143500"/>
              <a:gd name="connsiteX6" fmla="*/ 6612217 w 7393956"/>
              <a:gd name="connsiteY6" fmla="*/ 148782 h 5143500"/>
              <a:gd name="connsiteX7" fmla="*/ 6632656 w 7393956"/>
              <a:gd name="connsiteY7" fmla="*/ 179066 h 5143500"/>
              <a:gd name="connsiteX8" fmla="*/ 6652856 w 7393956"/>
              <a:gd name="connsiteY8" fmla="*/ 209522 h 5143500"/>
              <a:gd name="connsiteX9" fmla="*/ 6672816 w 7393956"/>
              <a:gd name="connsiteY9" fmla="*/ 240150 h 5143500"/>
              <a:gd name="connsiteX10" fmla="*/ 6692535 w 7393956"/>
              <a:gd name="connsiteY10" fmla="*/ 270947 h 5143500"/>
              <a:gd name="connsiteX11" fmla="*/ 6712011 w 7393956"/>
              <a:gd name="connsiteY11" fmla="*/ 301913 h 5143500"/>
              <a:gd name="connsiteX12" fmla="*/ 6731243 w 7393956"/>
              <a:gd name="connsiteY12" fmla="*/ 333047 h 5143500"/>
              <a:gd name="connsiteX13" fmla="*/ 6750229 w 7393956"/>
              <a:gd name="connsiteY13" fmla="*/ 364346 h 5143500"/>
              <a:gd name="connsiteX14" fmla="*/ 6768969 w 7393956"/>
              <a:gd name="connsiteY14" fmla="*/ 395810 h 5143500"/>
              <a:gd name="connsiteX15" fmla="*/ 6787461 w 7393956"/>
              <a:gd name="connsiteY15" fmla="*/ 427437 h 5143500"/>
              <a:gd name="connsiteX16" fmla="*/ 6805704 w 7393956"/>
              <a:gd name="connsiteY16" fmla="*/ 459227 h 5143500"/>
              <a:gd name="connsiteX17" fmla="*/ 6823697 w 7393956"/>
              <a:gd name="connsiteY17" fmla="*/ 491176 h 5143500"/>
              <a:gd name="connsiteX18" fmla="*/ 6841437 w 7393956"/>
              <a:gd name="connsiteY18" fmla="*/ 523285 h 5143500"/>
              <a:gd name="connsiteX19" fmla="*/ 6858923 w 7393956"/>
              <a:gd name="connsiteY19" fmla="*/ 555552 h 5143500"/>
              <a:gd name="connsiteX20" fmla="*/ 6876155 w 7393956"/>
              <a:gd name="connsiteY20" fmla="*/ 587975 h 5143500"/>
              <a:gd name="connsiteX21" fmla="*/ 6893131 w 7393956"/>
              <a:gd name="connsiteY21" fmla="*/ 620555 h 5143500"/>
              <a:gd name="connsiteX22" fmla="*/ 6909849 w 7393956"/>
              <a:gd name="connsiteY22" fmla="*/ 653287 h 5143500"/>
              <a:gd name="connsiteX23" fmla="*/ 6926309 w 7393956"/>
              <a:gd name="connsiteY23" fmla="*/ 686172 h 5143500"/>
              <a:gd name="connsiteX24" fmla="*/ 6942509 w 7393956"/>
              <a:gd name="connsiteY24" fmla="*/ 719209 h 5143500"/>
              <a:gd name="connsiteX25" fmla="*/ 6958446 w 7393956"/>
              <a:gd name="connsiteY25" fmla="*/ 752396 h 5143500"/>
              <a:gd name="connsiteX26" fmla="*/ 6974123 w 7393956"/>
              <a:gd name="connsiteY26" fmla="*/ 785731 h 5143500"/>
              <a:gd name="connsiteX27" fmla="*/ 6989534 w 7393956"/>
              <a:gd name="connsiteY27" fmla="*/ 819213 h 5143500"/>
              <a:gd name="connsiteX28" fmla="*/ 7004679 w 7393956"/>
              <a:gd name="connsiteY28" fmla="*/ 852841 h 5143500"/>
              <a:gd name="connsiteX29" fmla="*/ 7019559 w 7393956"/>
              <a:gd name="connsiteY29" fmla="*/ 886614 h 5143500"/>
              <a:gd name="connsiteX30" fmla="*/ 7034170 w 7393956"/>
              <a:gd name="connsiteY30" fmla="*/ 920530 h 5143500"/>
              <a:gd name="connsiteX31" fmla="*/ 7048512 w 7393956"/>
              <a:gd name="connsiteY31" fmla="*/ 954588 h 5143500"/>
              <a:gd name="connsiteX32" fmla="*/ 7062582 w 7393956"/>
              <a:gd name="connsiteY32" fmla="*/ 988787 h 5143500"/>
              <a:gd name="connsiteX33" fmla="*/ 7076382 w 7393956"/>
              <a:gd name="connsiteY33" fmla="*/ 1023125 h 5143500"/>
              <a:gd name="connsiteX34" fmla="*/ 7089907 w 7393956"/>
              <a:gd name="connsiteY34" fmla="*/ 1057601 h 5143500"/>
              <a:gd name="connsiteX35" fmla="*/ 7103157 w 7393956"/>
              <a:gd name="connsiteY35" fmla="*/ 1092212 h 5143500"/>
              <a:gd name="connsiteX36" fmla="*/ 7116132 w 7393956"/>
              <a:gd name="connsiteY36" fmla="*/ 1126961 h 5143500"/>
              <a:gd name="connsiteX37" fmla="*/ 7128829 w 7393956"/>
              <a:gd name="connsiteY37" fmla="*/ 1161842 h 5143500"/>
              <a:gd name="connsiteX38" fmla="*/ 7141247 w 7393956"/>
              <a:gd name="connsiteY38" fmla="*/ 1196856 h 5143500"/>
              <a:gd name="connsiteX39" fmla="*/ 7153385 w 7393956"/>
              <a:gd name="connsiteY39" fmla="*/ 1232001 h 5143500"/>
              <a:gd name="connsiteX40" fmla="*/ 7165241 w 7393956"/>
              <a:gd name="connsiteY40" fmla="*/ 1267277 h 5143500"/>
              <a:gd name="connsiteX41" fmla="*/ 7176815 w 7393956"/>
              <a:gd name="connsiteY41" fmla="*/ 1302680 h 5143500"/>
              <a:gd name="connsiteX42" fmla="*/ 7188104 w 7393956"/>
              <a:gd name="connsiteY42" fmla="*/ 1338211 h 5143500"/>
              <a:gd name="connsiteX43" fmla="*/ 7199108 w 7393956"/>
              <a:gd name="connsiteY43" fmla="*/ 1373868 h 5143500"/>
              <a:gd name="connsiteX44" fmla="*/ 7209824 w 7393956"/>
              <a:gd name="connsiteY44" fmla="*/ 1409650 h 5143500"/>
              <a:gd name="connsiteX45" fmla="*/ 7220253 w 7393956"/>
              <a:gd name="connsiteY45" fmla="*/ 1445555 h 5143500"/>
              <a:gd name="connsiteX46" fmla="*/ 7230393 w 7393956"/>
              <a:gd name="connsiteY46" fmla="*/ 1481581 h 5143500"/>
              <a:gd name="connsiteX47" fmla="*/ 7240241 w 7393956"/>
              <a:gd name="connsiteY47" fmla="*/ 1517729 h 5143500"/>
              <a:gd name="connsiteX48" fmla="*/ 7249797 w 7393956"/>
              <a:gd name="connsiteY48" fmla="*/ 1553995 h 5143500"/>
              <a:gd name="connsiteX49" fmla="*/ 7259060 w 7393956"/>
              <a:gd name="connsiteY49" fmla="*/ 1590379 h 5143500"/>
              <a:gd name="connsiteX50" fmla="*/ 7268028 w 7393956"/>
              <a:gd name="connsiteY50" fmla="*/ 1626880 h 5143500"/>
              <a:gd name="connsiteX51" fmla="*/ 7276699 w 7393956"/>
              <a:gd name="connsiteY51" fmla="*/ 1663496 h 5143500"/>
              <a:gd name="connsiteX52" fmla="*/ 7285073 w 7393956"/>
              <a:gd name="connsiteY52" fmla="*/ 1700226 h 5143500"/>
              <a:gd name="connsiteX53" fmla="*/ 7293148 w 7393956"/>
              <a:gd name="connsiteY53" fmla="*/ 1737068 h 5143500"/>
              <a:gd name="connsiteX54" fmla="*/ 7300923 w 7393956"/>
              <a:gd name="connsiteY54" fmla="*/ 1774022 h 5143500"/>
              <a:gd name="connsiteX55" fmla="*/ 7308396 w 7393956"/>
              <a:gd name="connsiteY55" fmla="*/ 1811087 h 5143500"/>
              <a:gd name="connsiteX56" fmla="*/ 7315566 w 7393956"/>
              <a:gd name="connsiteY56" fmla="*/ 1848259 h 5143500"/>
              <a:gd name="connsiteX57" fmla="*/ 7322432 w 7393956"/>
              <a:gd name="connsiteY57" fmla="*/ 1885538 h 5143500"/>
              <a:gd name="connsiteX58" fmla="*/ 7328992 w 7393956"/>
              <a:gd name="connsiteY58" fmla="*/ 1922924 h 5143500"/>
              <a:gd name="connsiteX59" fmla="*/ 7335246 w 7393956"/>
              <a:gd name="connsiteY59" fmla="*/ 1960413 h 5143500"/>
              <a:gd name="connsiteX60" fmla="*/ 7341190 w 7393956"/>
              <a:gd name="connsiteY60" fmla="*/ 1998006 h 5143500"/>
              <a:gd name="connsiteX61" fmla="*/ 7346826 w 7393956"/>
              <a:gd name="connsiteY61" fmla="*/ 2035701 h 5143500"/>
              <a:gd name="connsiteX62" fmla="*/ 7352151 w 7393956"/>
              <a:gd name="connsiteY62" fmla="*/ 2073497 h 5143500"/>
              <a:gd name="connsiteX63" fmla="*/ 7357163 w 7393956"/>
              <a:gd name="connsiteY63" fmla="*/ 2111392 h 5143500"/>
              <a:gd name="connsiteX64" fmla="*/ 7361861 w 7393956"/>
              <a:gd name="connsiteY64" fmla="*/ 2149385 h 5143500"/>
              <a:gd name="connsiteX65" fmla="*/ 7366244 w 7393956"/>
              <a:gd name="connsiteY65" fmla="*/ 2187474 h 5143500"/>
              <a:gd name="connsiteX66" fmla="*/ 7370312 w 7393956"/>
              <a:gd name="connsiteY66" fmla="*/ 2225658 h 5143500"/>
              <a:gd name="connsiteX67" fmla="*/ 7374061 w 7393956"/>
              <a:gd name="connsiteY67" fmla="*/ 2263937 h 5143500"/>
              <a:gd name="connsiteX68" fmla="*/ 7377492 w 7393956"/>
              <a:gd name="connsiteY68" fmla="*/ 2302307 h 5143500"/>
              <a:gd name="connsiteX69" fmla="*/ 7380602 w 7393956"/>
              <a:gd name="connsiteY69" fmla="*/ 2340770 h 5143500"/>
              <a:gd name="connsiteX70" fmla="*/ 7383390 w 7393956"/>
              <a:gd name="connsiteY70" fmla="*/ 2379321 h 5143500"/>
              <a:gd name="connsiteX71" fmla="*/ 7385855 w 7393956"/>
              <a:gd name="connsiteY71" fmla="*/ 2417962 h 5143500"/>
              <a:gd name="connsiteX72" fmla="*/ 7387996 w 7393956"/>
              <a:gd name="connsiteY72" fmla="*/ 2456690 h 5143500"/>
              <a:gd name="connsiteX73" fmla="*/ 7389812 w 7393956"/>
              <a:gd name="connsiteY73" fmla="*/ 2495503 h 5143500"/>
              <a:gd name="connsiteX74" fmla="*/ 7391300 w 7393956"/>
              <a:gd name="connsiteY74" fmla="*/ 2534401 h 5143500"/>
              <a:gd name="connsiteX75" fmla="*/ 7392460 w 7393956"/>
              <a:gd name="connsiteY75" fmla="*/ 2573382 h 5143500"/>
              <a:gd name="connsiteX76" fmla="*/ 7393290 w 7393956"/>
              <a:gd name="connsiteY76" fmla="*/ 2612446 h 5143500"/>
              <a:gd name="connsiteX77" fmla="*/ 7393789 w 7393956"/>
              <a:gd name="connsiteY77" fmla="*/ 2651589 h 5143500"/>
              <a:gd name="connsiteX78" fmla="*/ 7393956 w 7393956"/>
              <a:gd name="connsiteY78" fmla="*/ 2690813 h 5143500"/>
              <a:gd name="connsiteX79" fmla="*/ 7393789 w 7393956"/>
              <a:gd name="connsiteY79" fmla="*/ 2730072 h 5143500"/>
              <a:gd name="connsiteX80" fmla="*/ 7393289 w 7393956"/>
              <a:gd name="connsiteY80" fmla="*/ 2769253 h 5143500"/>
              <a:gd name="connsiteX81" fmla="*/ 7392457 w 7393956"/>
              <a:gd name="connsiteY81" fmla="*/ 2808353 h 5143500"/>
              <a:gd name="connsiteX82" fmla="*/ 7391295 w 7393956"/>
              <a:gd name="connsiteY82" fmla="*/ 2847371 h 5143500"/>
              <a:gd name="connsiteX83" fmla="*/ 7389804 w 7393956"/>
              <a:gd name="connsiteY83" fmla="*/ 2886306 h 5143500"/>
              <a:gd name="connsiteX84" fmla="*/ 7387985 w 7393956"/>
              <a:gd name="connsiteY84" fmla="*/ 2925156 h 5143500"/>
              <a:gd name="connsiteX85" fmla="*/ 7385840 w 7393956"/>
              <a:gd name="connsiteY85" fmla="*/ 2963920 h 5143500"/>
              <a:gd name="connsiteX86" fmla="*/ 7383370 w 7393956"/>
              <a:gd name="connsiteY86" fmla="*/ 3002596 h 5143500"/>
              <a:gd name="connsiteX87" fmla="*/ 7380576 w 7393956"/>
              <a:gd name="connsiteY87" fmla="*/ 3041184 h 5143500"/>
              <a:gd name="connsiteX88" fmla="*/ 7377460 w 7393956"/>
              <a:gd name="connsiteY88" fmla="*/ 3079682 h 5143500"/>
              <a:gd name="connsiteX89" fmla="*/ 7374023 w 7393956"/>
              <a:gd name="connsiteY89" fmla="*/ 3118088 h 5143500"/>
              <a:gd name="connsiteX90" fmla="*/ 7370266 w 7393956"/>
              <a:gd name="connsiteY90" fmla="*/ 3156402 h 5143500"/>
              <a:gd name="connsiteX91" fmla="*/ 7366191 w 7393956"/>
              <a:gd name="connsiteY91" fmla="*/ 3194621 h 5143500"/>
              <a:gd name="connsiteX92" fmla="*/ 7361800 w 7393956"/>
              <a:gd name="connsiteY92" fmla="*/ 3232745 h 5143500"/>
              <a:gd name="connsiteX93" fmla="*/ 7357092 w 7393956"/>
              <a:gd name="connsiteY93" fmla="*/ 3270773 h 5143500"/>
              <a:gd name="connsiteX94" fmla="*/ 7352071 w 7393956"/>
              <a:gd name="connsiteY94" fmla="*/ 3308702 h 5143500"/>
              <a:gd name="connsiteX95" fmla="*/ 7346736 w 7393956"/>
              <a:gd name="connsiteY95" fmla="*/ 3346532 h 5143500"/>
              <a:gd name="connsiteX96" fmla="*/ 7341090 w 7393956"/>
              <a:gd name="connsiteY96" fmla="*/ 3384261 h 5143500"/>
              <a:gd name="connsiteX97" fmla="*/ 7335134 w 7393956"/>
              <a:gd name="connsiteY97" fmla="*/ 3421889 h 5143500"/>
              <a:gd name="connsiteX98" fmla="*/ 7328869 w 7393956"/>
              <a:gd name="connsiteY98" fmla="*/ 3459412 h 5143500"/>
              <a:gd name="connsiteX99" fmla="*/ 7322296 w 7393956"/>
              <a:gd name="connsiteY99" fmla="*/ 3496831 h 5143500"/>
              <a:gd name="connsiteX100" fmla="*/ 7315417 w 7393956"/>
              <a:gd name="connsiteY100" fmla="*/ 3534144 h 5143500"/>
              <a:gd name="connsiteX101" fmla="*/ 7308233 w 7393956"/>
              <a:gd name="connsiteY101" fmla="*/ 3571349 h 5143500"/>
              <a:gd name="connsiteX102" fmla="*/ 7300746 w 7393956"/>
              <a:gd name="connsiteY102" fmla="*/ 3608446 h 5143500"/>
              <a:gd name="connsiteX103" fmla="*/ 7292957 w 7393956"/>
              <a:gd name="connsiteY103" fmla="*/ 3645432 h 5143500"/>
              <a:gd name="connsiteX104" fmla="*/ 7284867 w 7393956"/>
              <a:gd name="connsiteY104" fmla="*/ 3682307 h 5143500"/>
              <a:gd name="connsiteX105" fmla="*/ 7276477 w 7393956"/>
              <a:gd name="connsiteY105" fmla="*/ 3719069 h 5143500"/>
              <a:gd name="connsiteX106" fmla="*/ 7267790 w 7393956"/>
              <a:gd name="connsiteY106" fmla="*/ 3755717 h 5143500"/>
              <a:gd name="connsiteX107" fmla="*/ 7258806 w 7393956"/>
              <a:gd name="connsiteY107" fmla="*/ 3792250 h 5143500"/>
              <a:gd name="connsiteX108" fmla="*/ 7249526 w 7393956"/>
              <a:gd name="connsiteY108" fmla="*/ 3828665 h 5143500"/>
              <a:gd name="connsiteX109" fmla="*/ 7239952 w 7393956"/>
              <a:gd name="connsiteY109" fmla="*/ 3864963 h 5143500"/>
              <a:gd name="connsiteX110" fmla="*/ 7230086 w 7393956"/>
              <a:gd name="connsiteY110" fmla="*/ 3901141 h 5143500"/>
              <a:gd name="connsiteX111" fmla="*/ 7219928 w 7393956"/>
              <a:gd name="connsiteY111" fmla="*/ 3937198 h 5143500"/>
              <a:gd name="connsiteX112" fmla="*/ 7209480 w 7393956"/>
              <a:gd name="connsiteY112" fmla="*/ 3973133 h 5143500"/>
              <a:gd name="connsiteX113" fmla="*/ 7198743 w 7393956"/>
              <a:gd name="connsiteY113" fmla="*/ 4008945 h 5143500"/>
              <a:gd name="connsiteX114" fmla="*/ 7187719 w 7393956"/>
              <a:gd name="connsiteY114" fmla="*/ 4044632 h 5143500"/>
              <a:gd name="connsiteX115" fmla="*/ 7176409 w 7393956"/>
              <a:gd name="connsiteY115" fmla="*/ 4080192 h 5143500"/>
              <a:gd name="connsiteX116" fmla="*/ 7164815 w 7393956"/>
              <a:gd name="connsiteY116" fmla="*/ 4115625 h 5143500"/>
              <a:gd name="connsiteX117" fmla="*/ 7152936 w 7393956"/>
              <a:gd name="connsiteY117" fmla="*/ 4150929 h 5143500"/>
              <a:gd name="connsiteX118" fmla="*/ 7140777 w 7393956"/>
              <a:gd name="connsiteY118" fmla="*/ 4186103 h 5143500"/>
              <a:gd name="connsiteX119" fmla="*/ 7128336 w 7393956"/>
              <a:gd name="connsiteY119" fmla="*/ 4221146 h 5143500"/>
              <a:gd name="connsiteX120" fmla="*/ 7115616 w 7393956"/>
              <a:gd name="connsiteY120" fmla="*/ 4256055 h 5143500"/>
              <a:gd name="connsiteX121" fmla="*/ 7102619 w 7393956"/>
              <a:gd name="connsiteY121" fmla="*/ 4290830 h 5143500"/>
              <a:gd name="connsiteX122" fmla="*/ 7089344 w 7393956"/>
              <a:gd name="connsiteY122" fmla="*/ 4325471 h 5143500"/>
              <a:gd name="connsiteX123" fmla="*/ 7075794 w 7393956"/>
              <a:gd name="connsiteY123" fmla="*/ 4359974 h 5143500"/>
              <a:gd name="connsiteX124" fmla="*/ 7061971 w 7393956"/>
              <a:gd name="connsiteY124" fmla="*/ 4394338 h 5143500"/>
              <a:gd name="connsiteX125" fmla="*/ 7047875 w 7393956"/>
              <a:gd name="connsiteY125" fmla="*/ 4428563 h 5143500"/>
              <a:gd name="connsiteX126" fmla="*/ 7033508 w 7393956"/>
              <a:gd name="connsiteY126" fmla="*/ 4462647 h 5143500"/>
              <a:gd name="connsiteX127" fmla="*/ 7018870 w 7393956"/>
              <a:gd name="connsiteY127" fmla="*/ 4496589 h 5143500"/>
              <a:gd name="connsiteX128" fmla="*/ 7003965 w 7393956"/>
              <a:gd name="connsiteY128" fmla="*/ 4530388 h 5143500"/>
              <a:gd name="connsiteX129" fmla="*/ 6988792 w 7393956"/>
              <a:gd name="connsiteY129" fmla="*/ 4564041 h 5143500"/>
              <a:gd name="connsiteX130" fmla="*/ 6973353 w 7393956"/>
              <a:gd name="connsiteY130" fmla="*/ 4597549 h 5143500"/>
              <a:gd name="connsiteX131" fmla="*/ 6957650 w 7393956"/>
              <a:gd name="connsiteY131" fmla="*/ 4630908 h 5143500"/>
              <a:gd name="connsiteX132" fmla="*/ 6941684 w 7393956"/>
              <a:gd name="connsiteY132" fmla="*/ 4664119 h 5143500"/>
              <a:gd name="connsiteX133" fmla="*/ 6925455 w 7393956"/>
              <a:gd name="connsiteY133" fmla="*/ 4697180 h 5143500"/>
              <a:gd name="connsiteX134" fmla="*/ 6908967 w 7393956"/>
              <a:gd name="connsiteY134" fmla="*/ 4730089 h 5143500"/>
              <a:gd name="connsiteX135" fmla="*/ 6892220 w 7393956"/>
              <a:gd name="connsiteY135" fmla="*/ 4762844 h 5143500"/>
              <a:gd name="connsiteX136" fmla="*/ 6875214 w 7393956"/>
              <a:gd name="connsiteY136" fmla="*/ 4795446 h 5143500"/>
              <a:gd name="connsiteX137" fmla="*/ 6857952 w 7393956"/>
              <a:gd name="connsiteY137" fmla="*/ 4827893 h 5143500"/>
              <a:gd name="connsiteX138" fmla="*/ 6840435 w 7393956"/>
              <a:gd name="connsiteY138" fmla="*/ 4860182 h 5143500"/>
              <a:gd name="connsiteX139" fmla="*/ 6822664 w 7393956"/>
              <a:gd name="connsiteY139" fmla="*/ 4892312 h 5143500"/>
              <a:gd name="connsiteX140" fmla="*/ 6804641 w 7393956"/>
              <a:gd name="connsiteY140" fmla="*/ 4924283 h 5143500"/>
              <a:gd name="connsiteX141" fmla="*/ 6786367 w 7393956"/>
              <a:gd name="connsiteY141" fmla="*/ 4956094 h 5143500"/>
              <a:gd name="connsiteX142" fmla="*/ 6767843 w 7393956"/>
              <a:gd name="connsiteY142" fmla="*/ 4987742 h 5143500"/>
              <a:gd name="connsiteX143" fmla="*/ 6749071 w 7393956"/>
              <a:gd name="connsiteY143" fmla="*/ 5019226 h 5143500"/>
              <a:gd name="connsiteX144" fmla="*/ 6730051 w 7393956"/>
              <a:gd name="connsiteY144" fmla="*/ 5050545 h 5143500"/>
              <a:gd name="connsiteX145" fmla="*/ 6710787 w 7393956"/>
              <a:gd name="connsiteY145" fmla="*/ 5081698 h 5143500"/>
              <a:gd name="connsiteX146" fmla="*/ 6691277 w 7393956"/>
              <a:gd name="connsiteY146" fmla="*/ 5112683 h 5143500"/>
              <a:gd name="connsiteX147" fmla="*/ 6671525 w 7393956"/>
              <a:gd name="connsiteY147" fmla="*/ 5143500 h 5143500"/>
              <a:gd name="connsiteX148" fmla="*/ 0 w 7393956"/>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393956" h="5143500">
                <a:moveTo>
                  <a:pt x="0" y="0"/>
                </a:moveTo>
                <a:lnTo>
                  <a:pt x="6506492" y="0"/>
                </a:lnTo>
                <a:lnTo>
                  <a:pt x="6528104" y="29400"/>
                </a:lnTo>
                <a:lnTo>
                  <a:pt x="6549483" y="58980"/>
                </a:lnTo>
                <a:lnTo>
                  <a:pt x="6570630" y="88738"/>
                </a:lnTo>
                <a:lnTo>
                  <a:pt x="6591542" y="118673"/>
                </a:lnTo>
                <a:lnTo>
                  <a:pt x="6612217" y="148782"/>
                </a:lnTo>
                <a:lnTo>
                  <a:pt x="6632656" y="179066"/>
                </a:lnTo>
                <a:lnTo>
                  <a:pt x="6652856" y="209522"/>
                </a:lnTo>
                <a:lnTo>
                  <a:pt x="6672816" y="240150"/>
                </a:lnTo>
                <a:lnTo>
                  <a:pt x="6692535" y="270947"/>
                </a:lnTo>
                <a:lnTo>
                  <a:pt x="6712011" y="301913"/>
                </a:lnTo>
                <a:lnTo>
                  <a:pt x="6731243" y="333047"/>
                </a:lnTo>
                <a:lnTo>
                  <a:pt x="6750229" y="364346"/>
                </a:lnTo>
                <a:lnTo>
                  <a:pt x="6768969" y="395810"/>
                </a:lnTo>
                <a:lnTo>
                  <a:pt x="6787461" y="427437"/>
                </a:lnTo>
                <a:lnTo>
                  <a:pt x="6805704" y="459227"/>
                </a:lnTo>
                <a:lnTo>
                  <a:pt x="6823697" y="491176"/>
                </a:lnTo>
                <a:lnTo>
                  <a:pt x="6841437" y="523285"/>
                </a:lnTo>
                <a:lnTo>
                  <a:pt x="6858923" y="555552"/>
                </a:lnTo>
                <a:lnTo>
                  <a:pt x="6876155" y="587975"/>
                </a:lnTo>
                <a:lnTo>
                  <a:pt x="6893131" y="620555"/>
                </a:lnTo>
                <a:lnTo>
                  <a:pt x="6909849" y="653287"/>
                </a:lnTo>
                <a:lnTo>
                  <a:pt x="6926309" y="686172"/>
                </a:lnTo>
                <a:lnTo>
                  <a:pt x="6942509" y="719209"/>
                </a:lnTo>
                <a:lnTo>
                  <a:pt x="6958446" y="752396"/>
                </a:lnTo>
                <a:lnTo>
                  <a:pt x="6974123" y="785731"/>
                </a:lnTo>
                <a:lnTo>
                  <a:pt x="6989534" y="819213"/>
                </a:lnTo>
                <a:lnTo>
                  <a:pt x="7004679" y="852841"/>
                </a:lnTo>
                <a:lnTo>
                  <a:pt x="7019559" y="886614"/>
                </a:lnTo>
                <a:lnTo>
                  <a:pt x="7034170" y="920530"/>
                </a:lnTo>
                <a:lnTo>
                  <a:pt x="7048512" y="954588"/>
                </a:lnTo>
                <a:lnTo>
                  <a:pt x="7062582" y="988787"/>
                </a:lnTo>
                <a:lnTo>
                  <a:pt x="7076382" y="1023125"/>
                </a:lnTo>
                <a:lnTo>
                  <a:pt x="7089907" y="1057601"/>
                </a:lnTo>
                <a:lnTo>
                  <a:pt x="7103157" y="1092212"/>
                </a:lnTo>
                <a:lnTo>
                  <a:pt x="7116132" y="1126961"/>
                </a:lnTo>
                <a:lnTo>
                  <a:pt x="7128829" y="1161842"/>
                </a:lnTo>
                <a:lnTo>
                  <a:pt x="7141247" y="1196856"/>
                </a:lnTo>
                <a:lnTo>
                  <a:pt x="7153385" y="1232001"/>
                </a:lnTo>
                <a:lnTo>
                  <a:pt x="7165241" y="1267277"/>
                </a:lnTo>
                <a:lnTo>
                  <a:pt x="7176815" y="1302680"/>
                </a:lnTo>
                <a:lnTo>
                  <a:pt x="7188104" y="1338211"/>
                </a:lnTo>
                <a:lnTo>
                  <a:pt x="7199108" y="1373868"/>
                </a:lnTo>
                <a:lnTo>
                  <a:pt x="7209824" y="1409650"/>
                </a:lnTo>
                <a:lnTo>
                  <a:pt x="7220253" y="1445555"/>
                </a:lnTo>
                <a:lnTo>
                  <a:pt x="7230393" y="1481581"/>
                </a:lnTo>
                <a:lnTo>
                  <a:pt x="7240241" y="1517729"/>
                </a:lnTo>
                <a:lnTo>
                  <a:pt x="7249797" y="1553995"/>
                </a:lnTo>
                <a:lnTo>
                  <a:pt x="7259060" y="1590379"/>
                </a:lnTo>
                <a:lnTo>
                  <a:pt x="7268028" y="1626880"/>
                </a:lnTo>
                <a:lnTo>
                  <a:pt x="7276699" y="1663496"/>
                </a:lnTo>
                <a:lnTo>
                  <a:pt x="7285073" y="1700226"/>
                </a:lnTo>
                <a:lnTo>
                  <a:pt x="7293148" y="1737068"/>
                </a:lnTo>
                <a:lnTo>
                  <a:pt x="7300923" y="1774022"/>
                </a:lnTo>
                <a:lnTo>
                  <a:pt x="7308396" y="1811087"/>
                </a:lnTo>
                <a:lnTo>
                  <a:pt x="7315566" y="1848259"/>
                </a:lnTo>
                <a:lnTo>
                  <a:pt x="7322432" y="1885538"/>
                </a:lnTo>
                <a:lnTo>
                  <a:pt x="7328992" y="1922924"/>
                </a:lnTo>
                <a:lnTo>
                  <a:pt x="7335246" y="1960413"/>
                </a:lnTo>
                <a:lnTo>
                  <a:pt x="7341190" y="1998006"/>
                </a:lnTo>
                <a:lnTo>
                  <a:pt x="7346826" y="2035701"/>
                </a:lnTo>
                <a:lnTo>
                  <a:pt x="7352151" y="2073497"/>
                </a:lnTo>
                <a:lnTo>
                  <a:pt x="7357163" y="2111392"/>
                </a:lnTo>
                <a:lnTo>
                  <a:pt x="7361861" y="2149385"/>
                </a:lnTo>
                <a:lnTo>
                  <a:pt x="7366244" y="2187474"/>
                </a:lnTo>
                <a:lnTo>
                  <a:pt x="7370312" y="2225658"/>
                </a:lnTo>
                <a:lnTo>
                  <a:pt x="7374061" y="2263937"/>
                </a:lnTo>
                <a:lnTo>
                  <a:pt x="7377492" y="2302307"/>
                </a:lnTo>
                <a:lnTo>
                  <a:pt x="7380602" y="2340770"/>
                </a:lnTo>
                <a:lnTo>
                  <a:pt x="7383390" y="2379321"/>
                </a:lnTo>
                <a:lnTo>
                  <a:pt x="7385855" y="2417962"/>
                </a:lnTo>
                <a:lnTo>
                  <a:pt x="7387996" y="2456690"/>
                </a:lnTo>
                <a:lnTo>
                  <a:pt x="7389812" y="2495503"/>
                </a:lnTo>
                <a:lnTo>
                  <a:pt x="7391300" y="2534401"/>
                </a:lnTo>
                <a:lnTo>
                  <a:pt x="7392460" y="2573382"/>
                </a:lnTo>
                <a:lnTo>
                  <a:pt x="7393290" y="2612446"/>
                </a:lnTo>
                <a:lnTo>
                  <a:pt x="7393789" y="2651589"/>
                </a:lnTo>
                <a:lnTo>
                  <a:pt x="7393956" y="2690813"/>
                </a:lnTo>
                <a:lnTo>
                  <a:pt x="7393789" y="2730072"/>
                </a:lnTo>
                <a:lnTo>
                  <a:pt x="7393289" y="2769253"/>
                </a:lnTo>
                <a:lnTo>
                  <a:pt x="7392457" y="2808353"/>
                </a:lnTo>
                <a:lnTo>
                  <a:pt x="7391295" y="2847371"/>
                </a:lnTo>
                <a:lnTo>
                  <a:pt x="7389804" y="2886306"/>
                </a:lnTo>
                <a:lnTo>
                  <a:pt x="7387985" y="2925156"/>
                </a:lnTo>
                <a:lnTo>
                  <a:pt x="7385840" y="2963920"/>
                </a:lnTo>
                <a:lnTo>
                  <a:pt x="7383370" y="3002596"/>
                </a:lnTo>
                <a:lnTo>
                  <a:pt x="7380576" y="3041184"/>
                </a:lnTo>
                <a:lnTo>
                  <a:pt x="7377460" y="3079682"/>
                </a:lnTo>
                <a:lnTo>
                  <a:pt x="7374023" y="3118088"/>
                </a:lnTo>
                <a:lnTo>
                  <a:pt x="7370266" y="3156402"/>
                </a:lnTo>
                <a:lnTo>
                  <a:pt x="7366191" y="3194621"/>
                </a:lnTo>
                <a:lnTo>
                  <a:pt x="7361800" y="3232745"/>
                </a:lnTo>
                <a:lnTo>
                  <a:pt x="7357092" y="3270773"/>
                </a:lnTo>
                <a:lnTo>
                  <a:pt x="7352071" y="3308702"/>
                </a:lnTo>
                <a:lnTo>
                  <a:pt x="7346736" y="3346532"/>
                </a:lnTo>
                <a:lnTo>
                  <a:pt x="7341090" y="3384261"/>
                </a:lnTo>
                <a:lnTo>
                  <a:pt x="7335134" y="3421889"/>
                </a:lnTo>
                <a:lnTo>
                  <a:pt x="7328869" y="3459412"/>
                </a:lnTo>
                <a:lnTo>
                  <a:pt x="7322296" y="3496831"/>
                </a:lnTo>
                <a:lnTo>
                  <a:pt x="7315417" y="3534144"/>
                </a:lnTo>
                <a:lnTo>
                  <a:pt x="7308233" y="3571349"/>
                </a:lnTo>
                <a:lnTo>
                  <a:pt x="7300746" y="3608446"/>
                </a:lnTo>
                <a:lnTo>
                  <a:pt x="7292957" y="3645432"/>
                </a:lnTo>
                <a:lnTo>
                  <a:pt x="7284867" y="3682307"/>
                </a:lnTo>
                <a:lnTo>
                  <a:pt x="7276477" y="3719069"/>
                </a:lnTo>
                <a:lnTo>
                  <a:pt x="7267790" y="3755717"/>
                </a:lnTo>
                <a:lnTo>
                  <a:pt x="7258806" y="3792250"/>
                </a:lnTo>
                <a:lnTo>
                  <a:pt x="7249526" y="3828665"/>
                </a:lnTo>
                <a:lnTo>
                  <a:pt x="7239952" y="3864963"/>
                </a:lnTo>
                <a:lnTo>
                  <a:pt x="7230086" y="3901141"/>
                </a:lnTo>
                <a:lnTo>
                  <a:pt x="7219928" y="3937198"/>
                </a:lnTo>
                <a:lnTo>
                  <a:pt x="7209480" y="3973133"/>
                </a:lnTo>
                <a:lnTo>
                  <a:pt x="7198743" y="4008945"/>
                </a:lnTo>
                <a:lnTo>
                  <a:pt x="7187719" y="4044632"/>
                </a:lnTo>
                <a:lnTo>
                  <a:pt x="7176409" y="4080192"/>
                </a:lnTo>
                <a:lnTo>
                  <a:pt x="7164815" y="4115625"/>
                </a:lnTo>
                <a:lnTo>
                  <a:pt x="7152936" y="4150929"/>
                </a:lnTo>
                <a:lnTo>
                  <a:pt x="7140777" y="4186103"/>
                </a:lnTo>
                <a:lnTo>
                  <a:pt x="7128336" y="4221146"/>
                </a:lnTo>
                <a:lnTo>
                  <a:pt x="7115616" y="4256055"/>
                </a:lnTo>
                <a:lnTo>
                  <a:pt x="7102619" y="4290830"/>
                </a:lnTo>
                <a:lnTo>
                  <a:pt x="7089344" y="4325471"/>
                </a:lnTo>
                <a:lnTo>
                  <a:pt x="7075794" y="4359974"/>
                </a:lnTo>
                <a:lnTo>
                  <a:pt x="7061971" y="4394338"/>
                </a:lnTo>
                <a:lnTo>
                  <a:pt x="7047875" y="4428563"/>
                </a:lnTo>
                <a:lnTo>
                  <a:pt x="7033508" y="4462647"/>
                </a:lnTo>
                <a:lnTo>
                  <a:pt x="7018870" y="4496589"/>
                </a:lnTo>
                <a:lnTo>
                  <a:pt x="7003965" y="4530388"/>
                </a:lnTo>
                <a:lnTo>
                  <a:pt x="6988792" y="4564041"/>
                </a:lnTo>
                <a:lnTo>
                  <a:pt x="6973353" y="4597549"/>
                </a:lnTo>
                <a:lnTo>
                  <a:pt x="6957650" y="4630908"/>
                </a:lnTo>
                <a:lnTo>
                  <a:pt x="6941684" y="4664119"/>
                </a:lnTo>
                <a:lnTo>
                  <a:pt x="6925455" y="4697180"/>
                </a:lnTo>
                <a:lnTo>
                  <a:pt x="6908967" y="4730089"/>
                </a:lnTo>
                <a:lnTo>
                  <a:pt x="6892220" y="4762844"/>
                </a:lnTo>
                <a:lnTo>
                  <a:pt x="6875214" y="4795446"/>
                </a:lnTo>
                <a:lnTo>
                  <a:pt x="6857952" y="4827893"/>
                </a:lnTo>
                <a:lnTo>
                  <a:pt x="6840435" y="4860182"/>
                </a:lnTo>
                <a:lnTo>
                  <a:pt x="6822664" y="4892312"/>
                </a:lnTo>
                <a:lnTo>
                  <a:pt x="6804641" y="4924283"/>
                </a:lnTo>
                <a:lnTo>
                  <a:pt x="6786367" y="4956094"/>
                </a:lnTo>
                <a:lnTo>
                  <a:pt x="6767843" y="4987742"/>
                </a:lnTo>
                <a:lnTo>
                  <a:pt x="6749071" y="5019226"/>
                </a:lnTo>
                <a:lnTo>
                  <a:pt x="6730051" y="5050545"/>
                </a:lnTo>
                <a:lnTo>
                  <a:pt x="6710787" y="5081698"/>
                </a:lnTo>
                <a:lnTo>
                  <a:pt x="6691277" y="5112683"/>
                </a:lnTo>
                <a:lnTo>
                  <a:pt x="6671525" y="5143500"/>
                </a:lnTo>
                <a:lnTo>
                  <a:pt x="0" y="514350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chemeClr val="bg2"/>
                </a:solidFill>
              </a:defRPr>
            </a:lvl1pPr>
          </a:lstStyle>
          <a:p>
            <a:r>
              <a:rPr lang="en-US"/>
              <a:t>Click to edit Master title style</a:t>
            </a:r>
          </a:p>
        </p:txBody>
      </p:sp>
      <p:sp>
        <p:nvSpPr>
          <p:cNvPr id="7" name="object 4">
            <a:extLst>
              <a:ext uri="{FF2B5EF4-FFF2-40B4-BE49-F238E27FC236}">
                <a16:creationId xmlns:a16="http://schemas.microsoft.com/office/drawing/2014/main" id="{9064E082-64B8-D444-9588-C3B795B80A76}"/>
              </a:ext>
            </a:extLst>
          </p:cNvPr>
          <p:cNvSpPr/>
          <p:nvPr userDrawn="1"/>
        </p:nvSpPr>
        <p:spPr>
          <a:xfrm>
            <a:off x="5931541"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bg1"/>
          </a:solidFill>
        </p:spPr>
        <p:txBody>
          <a:bodyPr wrap="square" lIns="0" tIns="0" rIns="0" bIns="0" rtlCol="0"/>
          <a:lstStyle/>
          <a:p>
            <a:endParaRPr sz="1800">
              <a:latin typeface="FS Thrive Elliot Regular"/>
            </a:endParaRPr>
          </a:p>
        </p:txBody>
      </p:sp>
      <p:grpSp>
        <p:nvGrpSpPr>
          <p:cNvPr id="18" name="Group 1">
            <a:extLst>
              <a:ext uri="{FF2B5EF4-FFF2-40B4-BE49-F238E27FC236}">
                <a16:creationId xmlns:a16="http://schemas.microsoft.com/office/drawing/2014/main" id="{AB9852BB-93D0-1E4A-9BBA-BD4542012AAB}"/>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19" name="Freeform 18">
              <a:extLst>
                <a:ext uri="{FF2B5EF4-FFF2-40B4-BE49-F238E27FC236}">
                  <a16:creationId xmlns:a16="http://schemas.microsoft.com/office/drawing/2014/main" id="{0056B04B-F3F4-E743-97BA-AD5B34573A62}"/>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F070EC74-C1FC-C947-86A6-5C18428BBDF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6B01077D-21CC-C24C-8615-89C03C23F8A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3F3CDEFC-35B9-CF47-BF56-ED8A215BAE9B}"/>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0C740CCA-ADDA-B74D-8C74-315FED23912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7CC40FA9-49D4-614D-9AB4-07B8C7005AF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A6F30847-E09F-B742-B394-CEC34594D8FE}"/>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E36A5BE2-CFAF-C248-A3A8-74743F3B0DC9}"/>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7" name="TextBox 16">
            <a:extLst>
              <a:ext uri="{FF2B5EF4-FFF2-40B4-BE49-F238E27FC236}">
                <a16:creationId xmlns:a16="http://schemas.microsoft.com/office/drawing/2014/main" id="{5AEAEC6B-C5B5-7A46-9417-E3996E4F2809}"/>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bg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bg1"/>
              </a:solidFill>
              <a:latin typeface="+mn-lt"/>
              <a:cs typeface="FS Thrive Elliot Regular"/>
            </a:endParaRPr>
          </a:p>
        </p:txBody>
      </p:sp>
      <p:sp>
        <p:nvSpPr>
          <p:cNvPr id="27" name="TextBox 26">
            <a:extLst>
              <a:ext uri="{FF2B5EF4-FFF2-40B4-BE49-F238E27FC236}">
                <a16:creationId xmlns:a16="http://schemas.microsoft.com/office/drawing/2014/main" id="{7B45A0C0-7874-3842-B063-7B752DF1AF8B}"/>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chemeClr val="bg1"/>
                </a:solidFill>
                <a:cs typeface="FS Thrive Elliot Regular" charset="0"/>
              </a:rPr>
              <a:t>Alight Solutions </a:t>
            </a:r>
            <a:endParaRPr lang="en-US" sz="1067">
              <a:solidFill>
                <a:schemeClr val="bg1"/>
              </a:solidFill>
              <a:cs typeface="FS Thrive Elliot Regular" charset="0"/>
            </a:endParaRPr>
          </a:p>
        </p:txBody>
      </p:sp>
    </p:spTree>
    <p:extLst>
      <p:ext uri="{BB962C8B-B14F-4D97-AF65-F5344CB8AC3E}">
        <p14:creationId xmlns:p14="http://schemas.microsoft.com/office/powerpoint/2010/main" val="1499060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genda slide - 4">
    <p:bg>
      <p:bgPr>
        <a:solidFill>
          <a:schemeClr val="bg1"/>
        </a:solidFill>
        <a:effectLst/>
      </p:bgPr>
    </p:bg>
    <p:spTree>
      <p:nvGrpSpPr>
        <p:cNvPr id="1" name=""/>
        <p:cNvGrpSpPr/>
        <p:nvPr/>
      </p:nvGrpSpPr>
      <p:grpSpPr>
        <a:xfrm>
          <a:off x="0" y="0"/>
          <a:ext cx="0" cy="0"/>
          <a:chOff x="0" y="0"/>
          <a:chExt cx="0" cy="0"/>
        </a:xfrm>
      </p:grpSpPr>
      <p:sp>
        <p:nvSpPr>
          <p:cNvPr id="14" name="object 4">
            <a:extLst>
              <a:ext uri="{FF2B5EF4-FFF2-40B4-BE49-F238E27FC236}">
                <a16:creationId xmlns:a16="http://schemas.microsoft.com/office/drawing/2014/main" id="{26F9E08C-391A-2342-94E5-36BFA0BF85EC}"/>
              </a:ext>
            </a:extLst>
          </p:cNvPr>
          <p:cNvSpPr/>
          <p:nvPr userDrawn="1"/>
        </p:nvSpPr>
        <p:spPr>
          <a:xfrm>
            <a:off x="8675568"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tx2"/>
          </a:solidFill>
        </p:spPr>
        <p:txBody>
          <a:bodyPr wrap="square" lIns="0" tIns="0" rIns="0" bIns="0" rtlCol="0"/>
          <a:lstStyle/>
          <a:p>
            <a:endParaRPr sz="1800">
              <a:latin typeface="FS Thrive Elliot Regular"/>
            </a:endParaRPr>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7138"/>
            <a:ext cx="7201787" cy="1072345"/>
          </a:xfrm>
          <a:prstGeom prst="rect">
            <a:avLst/>
          </a:prstGeom>
        </p:spPr>
        <p:txBody>
          <a:bodyPr rtlCol="0"/>
          <a:lstStyle>
            <a:lvl1pPr>
              <a:lnSpc>
                <a:spcPct val="150000"/>
              </a:lnSpc>
              <a:buFont typeface="System Font Regular"/>
              <a:buChar char="—"/>
              <a:defRPr sz="1600"/>
            </a:lvl1pPr>
            <a:lvl2pPr>
              <a:lnSpc>
                <a:spcPct val="150000"/>
              </a:lnSpc>
              <a:buFont typeface="Arial" panose="020B0604020202020204" pitchFamily="34" charset="0"/>
              <a:buChar char="•"/>
              <a:defRPr sz="1600"/>
            </a:lvl2pPr>
            <a:lvl3pPr>
              <a:lnSpc>
                <a:spcPct val="150000"/>
              </a:lnSpc>
              <a:buFont typeface="Courier New" panose="02070309020205020404" pitchFamily="49" charset="0"/>
              <a:buChar char="o"/>
              <a:defRPr sz="1600"/>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lvl1pPr>
          </a:lstStyle>
          <a:p>
            <a:r>
              <a:rPr lang="en-US"/>
              <a:t>Click to edit Master title style</a:t>
            </a:r>
          </a:p>
        </p:txBody>
      </p:sp>
      <p:grpSp>
        <p:nvGrpSpPr>
          <p:cNvPr id="18" name="Group 1">
            <a:extLst>
              <a:ext uri="{FF2B5EF4-FFF2-40B4-BE49-F238E27FC236}">
                <a16:creationId xmlns:a16="http://schemas.microsoft.com/office/drawing/2014/main" id="{5F15D574-624F-6B49-88AB-BDBA8037938F}"/>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19" name="Freeform 18">
              <a:extLst>
                <a:ext uri="{FF2B5EF4-FFF2-40B4-BE49-F238E27FC236}">
                  <a16:creationId xmlns:a16="http://schemas.microsoft.com/office/drawing/2014/main" id="{AB0B749A-79AE-5E40-94E2-90D5183615D6}"/>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A5615680-6F63-4946-BCBD-D568834A279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A755175B-79F9-284E-BB58-37C96DA7B064}"/>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C165A3B0-651F-1047-937A-DD1FFB0F36F2}"/>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4FFDD290-0EF0-7A43-8785-F74D86A0E679}"/>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F231C169-9A5E-544C-ADBB-5F9E4D690F0D}"/>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94FE6C54-0F5A-B545-B311-00748133E8CB}"/>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6F3AEC48-AA9B-5647-9FA5-951550AE465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5" name="TextBox 14">
            <a:extLst>
              <a:ext uri="{FF2B5EF4-FFF2-40B4-BE49-F238E27FC236}">
                <a16:creationId xmlns:a16="http://schemas.microsoft.com/office/drawing/2014/main" id="{5C0E27DD-6053-3949-9708-FB6390B6572C}"/>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Tree>
    <p:extLst>
      <p:ext uri="{BB962C8B-B14F-4D97-AF65-F5344CB8AC3E}">
        <p14:creationId xmlns:p14="http://schemas.microsoft.com/office/powerpoint/2010/main" val="709007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Agenda slide - 3">
    <p:bg>
      <p:bgPr>
        <a:solidFill>
          <a:schemeClr val="bg1"/>
        </a:solidFill>
        <a:effectLst/>
      </p:bgPr>
    </p:bg>
    <p:spTree>
      <p:nvGrpSpPr>
        <p:cNvPr id="1" name=""/>
        <p:cNvGrpSpPr/>
        <p:nvPr/>
      </p:nvGrpSpPr>
      <p:grpSpPr>
        <a:xfrm>
          <a:off x="0" y="0"/>
          <a:ext cx="0" cy="0"/>
          <a:chOff x="0" y="0"/>
          <a:chExt cx="0" cy="0"/>
        </a:xfrm>
      </p:grpSpPr>
      <p:sp>
        <p:nvSpPr>
          <p:cNvPr id="14" name="object 4">
            <a:extLst>
              <a:ext uri="{FF2B5EF4-FFF2-40B4-BE49-F238E27FC236}">
                <a16:creationId xmlns:a16="http://schemas.microsoft.com/office/drawing/2014/main" id="{26F9E08C-391A-2342-94E5-36BFA0BF85EC}"/>
              </a:ext>
            </a:extLst>
          </p:cNvPr>
          <p:cNvSpPr/>
          <p:nvPr userDrawn="1"/>
        </p:nvSpPr>
        <p:spPr>
          <a:xfrm>
            <a:off x="8675568"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gradFill>
            <a:gsLst>
              <a:gs pos="20000">
                <a:schemeClr val="bg2"/>
              </a:gs>
              <a:gs pos="100000">
                <a:schemeClr val="bg1">
                  <a:alpha val="0"/>
                </a:schemeClr>
              </a:gs>
            </a:gsLst>
            <a:lin ang="18600000" scaled="0"/>
          </a:gradFill>
        </p:spPr>
        <p:txBody>
          <a:bodyPr wrap="square" lIns="0" tIns="0" rIns="0" bIns="0" rtlCol="0"/>
          <a:lstStyle/>
          <a:p>
            <a:endParaRPr sz="1800">
              <a:latin typeface="FS Thrive Elliot Regular"/>
            </a:endParaRPr>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7138"/>
            <a:ext cx="7201787" cy="1072345"/>
          </a:xfrm>
          <a:prstGeom prst="rect">
            <a:avLst/>
          </a:prstGeom>
        </p:spPr>
        <p:txBody>
          <a:bodyPr rtlCol="0"/>
          <a:lstStyle>
            <a:lvl1pPr>
              <a:lnSpc>
                <a:spcPct val="150000"/>
              </a:lnSpc>
              <a:buFont typeface="System Font Regular"/>
              <a:buChar char="—"/>
              <a:defRPr sz="1600"/>
            </a:lvl1pPr>
            <a:lvl2pPr>
              <a:lnSpc>
                <a:spcPct val="150000"/>
              </a:lnSpc>
              <a:buFont typeface="Arial" panose="020B0604020202020204" pitchFamily="34" charset="0"/>
              <a:buChar char="•"/>
              <a:defRPr sz="1600"/>
            </a:lvl2pPr>
            <a:lvl3pPr>
              <a:lnSpc>
                <a:spcPct val="150000"/>
              </a:lnSpc>
              <a:buFont typeface="Courier New" panose="02070309020205020404" pitchFamily="49" charset="0"/>
              <a:buChar char="o"/>
              <a:defRPr sz="1600"/>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lvl1pPr>
          </a:lstStyle>
          <a:p>
            <a:r>
              <a:rPr lang="en-US"/>
              <a:t>Click to edit Master title style</a:t>
            </a:r>
          </a:p>
        </p:txBody>
      </p:sp>
      <p:grpSp>
        <p:nvGrpSpPr>
          <p:cNvPr id="18" name="Group 1">
            <a:extLst>
              <a:ext uri="{FF2B5EF4-FFF2-40B4-BE49-F238E27FC236}">
                <a16:creationId xmlns:a16="http://schemas.microsoft.com/office/drawing/2014/main" id="{5F15D574-624F-6B49-88AB-BDBA8037938F}"/>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19" name="Freeform 18">
              <a:extLst>
                <a:ext uri="{FF2B5EF4-FFF2-40B4-BE49-F238E27FC236}">
                  <a16:creationId xmlns:a16="http://schemas.microsoft.com/office/drawing/2014/main" id="{AB0B749A-79AE-5E40-94E2-90D5183615D6}"/>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A5615680-6F63-4946-BCBD-D568834A279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A755175B-79F9-284E-BB58-37C96DA7B064}"/>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C165A3B0-651F-1047-937A-DD1FFB0F36F2}"/>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4FFDD290-0EF0-7A43-8785-F74D86A0E679}"/>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F231C169-9A5E-544C-ADBB-5F9E4D690F0D}"/>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94FE6C54-0F5A-B545-B311-00748133E8CB}"/>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6F3AEC48-AA9B-5647-9FA5-951550AE465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Tree>
    <p:extLst>
      <p:ext uri="{BB962C8B-B14F-4D97-AF65-F5344CB8AC3E}">
        <p14:creationId xmlns:p14="http://schemas.microsoft.com/office/powerpoint/2010/main" val="4190154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vider Slide 4">
    <p:spTree>
      <p:nvGrpSpPr>
        <p:cNvPr id="1" name=""/>
        <p:cNvGrpSpPr/>
        <p:nvPr/>
      </p:nvGrpSpPr>
      <p:grpSpPr>
        <a:xfrm>
          <a:off x="0" y="0"/>
          <a:ext cx="0" cy="0"/>
          <a:chOff x="0" y="0"/>
          <a:chExt cx="0" cy="0"/>
        </a:xfrm>
      </p:grpSpPr>
      <p:sp>
        <p:nvSpPr>
          <p:cNvPr id="3" name="object 4"/>
          <p:cNvSpPr>
            <a:spLocks/>
          </p:cNvSpPr>
          <p:nvPr/>
        </p:nvSpPr>
        <p:spPr bwMode="auto">
          <a:xfrm>
            <a:off x="8682569" y="0"/>
            <a:ext cx="3509433" cy="6858000"/>
          </a:xfrm>
          <a:custGeom>
            <a:avLst/>
            <a:gdLst>
              <a:gd name="T0" fmla="*/ 28765 w 3510279"/>
              <a:gd name="T1" fmla="*/ 39200 h 6858000"/>
              <a:gd name="T2" fmla="*/ 113201 w 3510279"/>
              <a:gd name="T3" fmla="*/ 158230 h 6858000"/>
              <a:gd name="T4" fmla="*/ 194810 w 3510279"/>
              <a:gd name="T5" fmla="*/ 279363 h 6858000"/>
              <a:gd name="T6" fmla="*/ 273545 w 3510279"/>
              <a:gd name="T7" fmla="*/ 402551 h 6858000"/>
              <a:gd name="T8" fmla="*/ 349357 w 3510279"/>
              <a:gd name="T9" fmla="*/ 527747 h 6858000"/>
              <a:gd name="T10" fmla="*/ 422199 w 3510279"/>
              <a:gd name="T11" fmla="*/ 654901 h 6858000"/>
              <a:gd name="T12" fmla="*/ 492021 w 3510279"/>
              <a:gd name="T13" fmla="*/ 783967 h 6858000"/>
              <a:gd name="T14" fmla="*/ 558776 w 3510279"/>
              <a:gd name="T15" fmla="*/ 914896 h 6858000"/>
              <a:gd name="T16" fmla="*/ 622416 w 3510279"/>
              <a:gd name="T17" fmla="*/ 1047641 h 6858000"/>
              <a:gd name="T18" fmla="*/ 682892 w 3510279"/>
              <a:gd name="T19" fmla="*/ 1182152 h 6858000"/>
              <a:gd name="T20" fmla="*/ 740156 w 3510279"/>
              <a:gd name="T21" fmla="*/ 1318382 h 6858000"/>
              <a:gd name="T22" fmla="*/ 794161 w 3510279"/>
              <a:gd name="T23" fmla="*/ 1456283 h 6858000"/>
              <a:gd name="T24" fmla="*/ 844858 w 3510279"/>
              <a:gd name="T25" fmla="*/ 1595808 h 6858000"/>
              <a:gd name="T26" fmla="*/ 892199 w 3510279"/>
              <a:gd name="T27" fmla="*/ 1736907 h 6858000"/>
              <a:gd name="T28" fmla="*/ 936135 w 3510279"/>
              <a:gd name="T29" fmla="*/ 1879533 h 6858000"/>
              <a:gd name="T30" fmla="*/ 976620 w 3510279"/>
              <a:gd name="T31" fmla="*/ 2023638 h 6858000"/>
              <a:gd name="T32" fmla="*/ 1013604 w 3510279"/>
              <a:gd name="T33" fmla="*/ 2169173 h 6858000"/>
              <a:gd name="T34" fmla="*/ 1047039 w 3510279"/>
              <a:gd name="T35" fmla="*/ 2316091 h 6858000"/>
              <a:gd name="T36" fmla="*/ 1076877 w 3510279"/>
              <a:gd name="T37" fmla="*/ 2464345 h 6858000"/>
              <a:gd name="T38" fmla="*/ 1103071 w 3510279"/>
              <a:gd name="T39" fmla="*/ 2613884 h 6858000"/>
              <a:gd name="T40" fmla="*/ 1125571 w 3510279"/>
              <a:gd name="T41" fmla="*/ 2764663 h 6858000"/>
              <a:gd name="T42" fmla="*/ 1144330 w 3510279"/>
              <a:gd name="T43" fmla="*/ 2916632 h 6858000"/>
              <a:gd name="T44" fmla="*/ 1159300 w 3510279"/>
              <a:gd name="T45" fmla="*/ 3069743 h 6858000"/>
              <a:gd name="T46" fmla="*/ 1170432 w 3510279"/>
              <a:gd name="T47" fmla="*/ 3223949 h 6858000"/>
              <a:gd name="T48" fmla="*/ 1177679 w 3510279"/>
              <a:gd name="T49" fmla="*/ 3379201 h 6858000"/>
              <a:gd name="T50" fmla="*/ 1180992 w 3510279"/>
              <a:gd name="T51" fmla="*/ 3535452 h 6858000"/>
              <a:gd name="T52" fmla="*/ 1180326 w 3510279"/>
              <a:gd name="T53" fmla="*/ 3692337 h 6858000"/>
              <a:gd name="T54" fmla="*/ 1175688 w 3510279"/>
              <a:gd name="T55" fmla="*/ 3848408 h 6858000"/>
              <a:gd name="T56" fmla="*/ 1167124 w 3510279"/>
              <a:gd name="T57" fmla="*/ 4003461 h 6858000"/>
              <a:gd name="T58" fmla="*/ 1154683 w 3510279"/>
              <a:gd name="T59" fmla="*/ 4157451 h 6858000"/>
              <a:gd name="T60" fmla="*/ 1138414 w 3510279"/>
              <a:gd name="T61" fmla="*/ 4310327 h 6858000"/>
              <a:gd name="T62" fmla="*/ 1118364 w 3510279"/>
              <a:gd name="T63" fmla="*/ 4462043 h 6858000"/>
              <a:gd name="T64" fmla="*/ 1094583 w 3510279"/>
              <a:gd name="T65" fmla="*/ 4612549 h 6858000"/>
              <a:gd name="T66" fmla="*/ 1067117 w 3510279"/>
              <a:gd name="T67" fmla="*/ 4761799 h 6858000"/>
              <a:gd name="T68" fmla="*/ 1036017 w 3510279"/>
              <a:gd name="T69" fmla="*/ 4909742 h 6858000"/>
              <a:gd name="T70" fmla="*/ 1001329 w 3510279"/>
              <a:gd name="T71" fmla="*/ 5056333 h 6858000"/>
              <a:gd name="T72" fmla="*/ 963103 w 3510279"/>
              <a:gd name="T73" fmla="*/ 5201521 h 6858000"/>
              <a:gd name="T74" fmla="*/ 921386 w 3510279"/>
              <a:gd name="T75" fmla="*/ 5345260 h 6858000"/>
              <a:gd name="T76" fmla="*/ 876227 w 3510279"/>
              <a:gd name="T77" fmla="*/ 5487500 h 6858000"/>
              <a:gd name="T78" fmla="*/ 827674 w 3510279"/>
              <a:gd name="T79" fmla="*/ 5628194 h 6858000"/>
              <a:gd name="T80" fmla="*/ 775776 w 3510279"/>
              <a:gd name="T81" fmla="*/ 5767294 h 6858000"/>
              <a:gd name="T82" fmla="*/ 720580 w 3510279"/>
              <a:gd name="T83" fmla="*/ 5904751 h 6858000"/>
              <a:gd name="T84" fmla="*/ 662136 w 3510279"/>
              <a:gd name="T85" fmla="*/ 6040517 h 6858000"/>
              <a:gd name="T86" fmla="*/ 600491 w 3510279"/>
              <a:gd name="T87" fmla="*/ 6174544 h 6858000"/>
              <a:gd name="T88" fmla="*/ 535694 w 3510279"/>
              <a:gd name="T89" fmla="*/ 6306785 h 6858000"/>
              <a:gd name="T90" fmla="*/ 467793 w 3510279"/>
              <a:gd name="T91" fmla="*/ 6437190 h 6858000"/>
              <a:gd name="T92" fmla="*/ 396836 w 3510279"/>
              <a:gd name="T93" fmla="*/ 6565711 h 6858000"/>
              <a:gd name="T94" fmla="*/ 322872 w 3510279"/>
              <a:gd name="T95" fmla="*/ 6692301 h 6858000"/>
              <a:gd name="T96" fmla="*/ 245949 w 3510279"/>
              <a:gd name="T97" fmla="*/ 6816911 h 6858000"/>
              <a:gd name="T98" fmla="*/ 3510175 w 3510279"/>
              <a:gd name="T99" fmla="*/ 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0"/>
          </a:p>
        </p:txBody>
      </p:sp>
      <p:sp>
        <p:nvSpPr>
          <p:cNvPr id="15" name="Title 1">
            <a:extLst>
              <a:ext uri="{FF2B5EF4-FFF2-40B4-BE49-F238E27FC236}">
                <a16:creationId xmlns:a16="http://schemas.microsoft.com/office/drawing/2014/main" id="{4B61605A-E173-4346-969F-CD39A478037D}"/>
              </a:ext>
            </a:extLst>
          </p:cNvPr>
          <p:cNvSpPr>
            <a:spLocks noGrp="1"/>
          </p:cNvSpPr>
          <p:nvPr>
            <p:ph type="ctrTitle"/>
          </p:nvPr>
        </p:nvSpPr>
        <p:spPr>
          <a:xfrm>
            <a:off x="609600" y="457202"/>
            <a:ext cx="4887827" cy="2184399"/>
          </a:xfrm>
          <a:ln>
            <a:noFill/>
          </a:ln>
        </p:spPr>
        <p:txBody>
          <a:bodyPr/>
          <a:lstStyle>
            <a:lvl1pPr>
              <a:lnSpc>
                <a:spcPts val="3200"/>
              </a:lnSpc>
              <a:defRPr sz="3000" baseline="0"/>
            </a:lvl1pPr>
          </a:lstStyle>
          <a:p>
            <a:r>
              <a:rPr lang="en-US"/>
              <a:t>Click to edit Master title style</a:t>
            </a:r>
          </a:p>
        </p:txBody>
      </p:sp>
      <p:grpSp>
        <p:nvGrpSpPr>
          <p:cNvPr id="13" name="Group 12">
            <a:extLst>
              <a:ext uri="{FF2B5EF4-FFF2-40B4-BE49-F238E27FC236}">
                <a16:creationId xmlns:a16="http://schemas.microsoft.com/office/drawing/2014/main" id="{B92DF283-4907-4779-AA4B-F4A21739DE1F}"/>
              </a:ext>
            </a:extLst>
          </p:cNvPr>
          <p:cNvGrpSpPr/>
          <p:nvPr userDrawn="1"/>
        </p:nvGrpSpPr>
        <p:grpSpPr>
          <a:xfrm>
            <a:off x="10464801" y="6266524"/>
            <a:ext cx="1104831" cy="333720"/>
            <a:chOff x="161925" y="1530350"/>
            <a:chExt cx="10079038" cy="4059238"/>
          </a:xfrm>
          <a:solidFill>
            <a:schemeClr val="bg2"/>
          </a:solidFill>
        </p:grpSpPr>
        <p:sp>
          <p:nvSpPr>
            <p:cNvPr id="14" name="Freeform 1">
              <a:extLst>
                <a:ext uri="{FF2B5EF4-FFF2-40B4-BE49-F238E27FC236}">
                  <a16:creationId xmlns:a16="http://schemas.microsoft.com/office/drawing/2014/main" id="{F67239D6-D107-4907-A068-CFB88FBE2D48}"/>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5" name="Freeform 2">
              <a:extLst>
                <a:ext uri="{FF2B5EF4-FFF2-40B4-BE49-F238E27FC236}">
                  <a16:creationId xmlns:a16="http://schemas.microsoft.com/office/drawing/2014/main" id="{CB7019CB-FFE0-466E-B0AB-20061AEEC85B}"/>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6" name="Freeform 3">
              <a:extLst>
                <a:ext uri="{FF2B5EF4-FFF2-40B4-BE49-F238E27FC236}">
                  <a16:creationId xmlns:a16="http://schemas.microsoft.com/office/drawing/2014/main" id="{7048C853-F24B-4763-8C89-79CEFF3C92F9}"/>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7" name="Freeform 4">
              <a:extLst>
                <a:ext uri="{FF2B5EF4-FFF2-40B4-BE49-F238E27FC236}">
                  <a16:creationId xmlns:a16="http://schemas.microsoft.com/office/drawing/2014/main" id="{4AD630F7-73B9-417E-81F3-59DE70D4EDFE}"/>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8" name="Freeform 5">
              <a:extLst>
                <a:ext uri="{FF2B5EF4-FFF2-40B4-BE49-F238E27FC236}">
                  <a16:creationId xmlns:a16="http://schemas.microsoft.com/office/drawing/2014/main" id="{00AAD66C-7A26-4762-9540-2C458871308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9" name="Freeform 6">
              <a:extLst>
                <a:ext uri="{FF2B5EF4-FFF2-40B4-BE49-F238E27FC236}">
                  <a16:creationId xmlns:a16="http://schemas.microsoft.com/office/drawing/2014/main" id="{6F1F7C28-9870-4750-9277-541A6CB9A93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30" name="Freeform 7">
              <a:extLst>
                <a:ext uri="{FF2B5EF4-FFF2-40B4-BE49-F238E27FC236}">
                  <a16:creationId xmlns:a16="http://schemas.microsoft.com/office/drawing/2014/main" id="{E99E7D91-2AD6-4CAF-AC74-939C89B746FC}"/>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31" name="Freeform 8">
              <a:extLst>
                <a:ext uri="{FF2B5EF4-FFF2-40B4-BE49-F238E27FC236}">
                  <a16:creationId xmlns:a16="http://schemas.microsoft.com/office/drawing/2014/main" id="{A3954E8F-EED3-40AE-AA28-5AB7285F8832}"/>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grpSp>
    </p:spTree>
    <p:extLst>
      <p:ext uri="{BB962C8B-B14F-4D97-AF65-F5344CB8AC3E}">
        <p14:creationId xmlns:p14="http://schemas.microsoft.com/office/powerpoint/2010/main" val="6037216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vider Slide 4">
    <p:spTree>
      <p:nvGrpSpPr>
        <p:cNvPr id="1" name=""/>
        <p:cNvGrpSpPr/>
        <p:nvPr/>
      </p:nvGrpSpPr>
      <p:grpSpPr>
        <a:xfrm>
          <a:off x="0" y="0"/>
          <a:ext cx="0" cy="0"/>
          <a:chOff x="0" y="0"/>
          <a:chExt cx="0" cy="0"/>
        </a:xfrm>
      </p:grpSpPr>
      <p:sp>
        <p:nvSpPr>
          <p:cNvPr id="3" name="object 4"/>
          <p:cNvSpPr>
            <a:spLocks/>
          </p:cNvSpPr>
          <p:nvPr/>
        </p:nvSpPr>
        <p:spPr bwMode="auto">
          <a:xfrm rot="10800000">
            <a:off x="-4" y="0"/>
            <a:ext cx="4080591" cy="6858000"/>
          </a:xfrm>
          <a:custGeom>
            <a:avLst/>
            <a:gdLst>
              <a:gd name="T0" fmla="*/ 28765 w 3510279"/>
              <a:gd name="T1" fmla="*/ 39200 h 6858000"/>
              <a:gd name="T2" fmla="*/ 113201 w 3510279"/>
              <a:gd name="T3" fmla="*/ 158230 h 6858000"/>
              <a:gd name="T4" fmla="*/ 194810 w 3510279"/>
              <a:gd name="T5" fmla="*/ 279363 h 6858000"/>
              <a:gd name="T6" fmla="*/ 273545 w 3510279"/>
              <a:gd name="T7" fmla="*/ 402551 h 6858000"/>
              <a:gd name="T8" fmla="*/ 349357 w 3510279"/>
              <a:gd name="T9" fmla="*/ 527747 h 6858000"/>
              <a:gd name="T10" fmla="*/ 422199 w 3510279"/>
              <a:gd name="T11" fmla="*/ 654901 h 6858000"/>
              <a:gd name="T12" fmla="*/ 492021 w 3510279"/>
              <a:gd name="T13" fmla="*/ 783967 h 6858000"/>
              <a:gd name="T14" fmla="*/ 558776 w 3510279"/>
              <a:gd name="T15" fmla="*/ 914896 h 6858000"/>
              <a:gd name="T16" fmla="*/ 622416 w 3510279"/>
              <a:gd name="T17" fmla="*/ 1047641 h 6858000"/>
              <a:gd name="T18" fmla="*/ 682892 w 3510279"/>
              <a:gd name="T19" fmla="*/ 1182152 h 6858000"/>
              <a:gd name="T20" fmla="*/ 740156 w 3510279"/>
              <a:gd name="T21" fmla="*/ 1318382 h 6858000"/>
              <a:gd name="T22" fmla="*/ 794161 w 3510279"/>
              <a:gd name="T23" fmla="*/ 1456283 h 6858000"/>
              <a:gd name="T24" fmla="*/ 844858 w 3510279"/>
              <a:gd name="T25" fmla="*/ 1595808 h 6858000"/>
              <a:gd name="T26" fmla="*/ 892199 w 3510279"/>
              <a:gd name="T27" fmla="*/ 1736907 h 6858000"/>
              <a:gd name="T28" fmla="*/ 936135 w 3510279"/>
              <a:gd name="T29" fmla="*/ 1879533 h 6858000"/>
              <a:gd name="T30" fmla="*/ 976620 w 3510279"/>
              <a:gd name="T31" fmla="*/ 2023638 h 6858000"/>
              <a:gd name="T32" fmla="*/ 1013604 w 3510279"/>
              <a:gd name="T33" fmla="*/ 2169173 h 6858000"/>
              <a:gd name="T34" fmla="*/ 1047039 w 3510279"/>
              <a:gd name="T35" fmla="*/ 2316091 h 6858000"/>
              <a:gd name="T36" fmla="*/ 1076877 w 3510279"/>
              <a:gd name="T37" fmla="*/ 2464345 h 6858000"/>
              <a:gd name="T38" fmla="*/ 1103071 w 3510279"/>
              <a:gd name="T39" fmla="*/ 2613884 h 6858000"/>
              <a:gd name="T40" fmla="*/ 1125571 w 3510279"/>
              <a:gd name="T41" fmla="*/ 2764663 h 6858000"/>
              <a:gd name="T42" fmla="*/ 1144330 w 3510279"/>
              <a:gd name="T43" fmla="*/ 2916632 h 6858000"/>
              <a:gd name="T44" fmla="*/ 1159300 w 3510279"/>
              <a:gd name="T45" fmla="*/ 3069743 h 6858000"/>
              <a:gd name="T46" fmla="*/ 1170432 w 3510279"/>
              <a:gd name="T47" fmla="*/ 3223949 h 6858000"/>
              <a:gd name="T48" fmla="*/ 1177679 w 3510279"/>
              <a:gd name="T49" fmla="*/ 3379201 h 6858000"/>
              <a:gd name="T50" fmla="*/ 1180992 w 3510279"/>
              <a:gd name="T51" fmla="*/ 3535452 h 6858000"/>
              <a:gd name="T52" fmla="*/ 1180326 w 3510279"/>
              <a:gd name="T53" fmla="*/ 3692337 h 6858000"/>
              <a:gd name="T54" fmla="*/ 1175688 w 3510279"/>
              <a:gd name="T55" fmla="*/ 3848408 h 6858000"/>
              <a:gd name="T56" fmla="*/ 1167124 w 3510279"/>
              <a:gd name="T57" fmla="*/ 4003461 h 6858000"/>
              <a:gd name="T58" fmla="*/ 1154683 w 3510279"/>
              <a:gd name="T59" fmla="*/ 4157451 h 6858000"/>
              <a:gd name="T60" fmla="*/ 1138414 w 3510279"/>
              <a:gd name="T61" fmla="*/ 4310327 h 6858000"/>
              <a:gd name="T62" fmla="*/ 1118364 w 3510279"/>
              <a:gd name="T63" fmla="*/ 4462043 h 6858000"/>
              <a:gd name="T64" fmla="*/ 1094583 w 3510279"/>
              <a:gd name="T65" fmla="*/ 4612549 h 6858000"/>
              <a:gd name="T66" fmla="*/ 1067117 w 3510279"/>
              <a:gd name="T67" fmla="*/ 4761799 h 6858000"/>
              <a:gd name="T68" fmla="*/ 1036017 w 3510279"/>
              <a:gd name="T69" fmla="*/ 4909742 h 6858000"/>
              <a:gd name="T70" fmla="*/ 1001329 w 3510279"/>
              <a:gd name="T71" fmla="*/ 5056333 h 6858000"/>
              <a:gd name="T72" fmla="*/ 963103 w 3510279"/>
              <a:gd name="T73" fmla="*/ 5201521 h 6858000"/>
              <a:gd name="T74" fmla="*/ 921386 w 3510279"/>
              <a:gd name="T75" fmla="*/ 5345260 h 6858000"/>
              <a:gd name="T76" fmla="*/ 876227 w 3510279"/>
              <a:gd name="T77" fmla="*/ 5487500 h 6858000"/>
              <a:gd name="T78" fmla="*/ 827674 w 3510279"/>
              <a:gd name="T79" fmla="*/ 5628194 h 6858000"/>
              <a:gd name="T80" fmla="*/ 775776 w 3510279"/>
              <a:gd name="T81" fmla="*/ 5767294 h 6858000"/>
              <a:gd name="T82" fmla="*/ 720580 w 3510279"/>
              <a:gd name="T83" fmla="*/ 5904751 h 6858000"/>
              <a:gd name="T84" fmla="*/ 662136 w 3510279"/>
              <a:gd name="T85" fmla="*/ 6040517 h 6858000"/>
              <a:gd name="T86" fmla="*/ 600491 w 3510279"/>
              <a:gd name="T87" fmla="*/ 6174544 h 6858000"/>
              <a:gd name="T88" fmla="*/ 535694 w 3510279"/>
              <a:gd name="T89" fmla="*/ 6306785 h 6858000"/>
              <a:gd name="T90" fmla="*/ 467793 w 3510279"/>
              <a:gd name="T91" fmla="*/ 6437190 h 6858000"/>
              <a:gd name="T92" fmla="*/ 396836 w 3510279"/>
              <a:gd name="T93" fmla="*/ 6565711 h 6858000"/>
              <a:gd name="T94" fmla="*/ 322872 w 3510279"/>
              <a:gd name="T95" fmla="*/ 6692301 h 6858000"/>
              <a:gd name="T96" fmla="*/ 245949 w 3510279"/>
              <a:gd name="T97" fmla="*/ 6816911 h 6858000"/>
              <a:gd name="T98" fmla="*/ 3510175 w 3510279"/>
              <a:gd name="T99" fmla="*/ 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sp>
        <p:nvSpPr>
          <p:cNvPr id="4" name="Picture Placeholder 3">
            <a:extLst>
              <a:ext uri="{FF2B5EF4-FFF2-40B4-BE49-F238E27FC236}">
                <a16:creationId xmlns:a16="http://schemas.microsoft.com/office/drawing/2014/main" id="{261DF17D-1FA3-CF41-9105-7EDA70C5CD89}"/>
              </a:ext>
            </a:extLst>
          </p:cNvPr>
          <p:cNvSpPr>
            <a:spLocks noGrp="1"/>
          </p:cNvSpPr>
          <p:nvPr>
            <p:ph type="pic" sz="quarter" idx="10"/>
          </p:nvPr>
        </p:nvSpPr>
        <p:spPr>
          <a:xfrm>
            <a:off x="753359" y="2694517"/>
            <a:ext cx="1286933" cy="259675"/>
          </a:xfrm>
          <a:prstGeom prst="ellipse">
            <a:avLst/>
          </a:prstGeom>
          <a:ln w="57150">
            <a:solidFill>
              <a:schemeClr val="bg1"/>
            </a:solidFill>
          </a:ln>
        </p:spPr>
        <p:txBody>
          <a:bodyPr/>
          <a:lstStyle/>
          <a:p>
            <a:endParaRPr lang="en-US"/>
          </a:p>
        </p:txBody>
      </p:sp>
      <p:sp>
        <p:nvSpPr>
          <p:cNvPr id="6" name="Text Placeholder 5">
            <a:extLst>
              <a:ext uri="{FF2B5EF4-FFF2-40B4-BE49-F238E27FC236}">
                <a16:creationId xmlns:a16="http://schemas.microsoft.com/office/drawing/2014/main" id="{0F040FDD-8091-854C-8002-F9D68D6CE82E}"/>
              </a:ext>
            </a:extLst>
          </p:cNvPr>
          <p:cNvSpPr>
            <a:spLocks noGrp="1"/>
          </p:cNvSpPr>
          <p:nvPr>
            <p:ph type="body" sz="quarter" idx="11" hasCustomPrompt="1"/>
          </p:nvPr>
        </p:nvSpPr>
        <p:spPr>
          <a:xfrm>
            <a:off x="421951" y="4163487"/>
            <a:ext cx="1949749" cy="276999"/>
          </a:xfrm>
        </p:spPr>
        <p:txBody>
          <a:bodyPr/>
          <a:lstStyle>
            <a:lvl1pPr marL="0" indent="0" algn="ctr">
              <a:buNone/>
              <a:defRPr sz="1800">
                <a:solidFill>
                  <a:schemeClr val="bg2"/>
                </a:solidFill>
                <a:latin typeface="+mj-lt"/>
              </a:defRPr>
            </a:lvl1pPr>
            <a:lvl2pPr marL="457189" indent="0">
              <a:buNone/>
              <a:defRPr/>
            </a:lvl2pPr>
          </a:lstStyle>
          <a:p>
            <a:pPr lvl="0"/>
            <a:r>
              <a:rPr lang="en-US"/>
              <a:t>Name</a:t>
            </a:r>
          </a:p>
        </p:txBody>
      </p:sp>
      <p:pic>
        <p:nvPicPr>
          <p:cNvPr id="12" name="Picture 11">
            <a:extLst>
              <a:ext uri="{FF2B5EF4-FFF2-40B4-BE49-F238E27FC236}">
                <a16:creationId xmlns:a16="http://schemas.microsoft.com/office/drawing/2014/main" id="{5FD8716E-3B75-B44C-B3FA-14F7007BE42A}"/>
              </a:ext>
            </a:extLst>
          </p:cNvPr>
          <p:cNvPicPr>
            <a:picLocks noChangeAspect="1"/>
          </p:cNvPicPr>
          <p:nvPr userDrawn="1"/>
        </p:nvPicPr>
        <p:blipFill rotWithShape="1">
          <a:blip r:embed="rId2"/>
          <a:srcRect t="9184" r="34320" b="9384"/>
          <a:stretch/>
        </p:blipFill>
        <p:spPr>
          <a:xfrm>
            <a:off x="6669984" y="1"/>
            <a:ext cx="5520265" cy="6858000"/>
          </a:xfrm>
          <a:prstGeom prst="rect">
            <a:avLst/>
          </a:prstGeom>
        </p:spPr>
      </p:pic>
      <p:sp>
        <p:nvSpPr>
          <p:cNvPr id="14" name="Text Placeholder 13">
            <a:extLst>
              <a:ext uri="{FF2B5EF4-FFF2-40B4-BE49-F238E27FC236}">
                <a16:creationId xmlns:a16="http://schemas.microsoft.com/office/drawing/2014/main" id="{FB7F76FE-B538-D04D-AC92-4339CEFFF902}"/>
              </a:ext>
            </a:extLst>
          </p:cNvPr>
          <p:cNvSpPr>
            <a:spLocks noGrp="1"/>
          </p:cNvSpPr>
          <p:nvPr>
            <p:ph type="body" sz="quarter" idx="14" hasCustomPrompt="1"/>
          </p:nvPr>
        </p:nvSpPr>
        <p:spPr>
          <a:xfrm>
            <a:off x="3600450" y="1613607"/>
            <a:ext cx="2721327" cy="215444"/>
          </a:xfrm>
        </p:spPr>
        <p:txBody>
          <a:bodyPr/>
          <a:lstStyle>
            <a:lvl1pPr marL="0" indent="0">
              <a:buNone/>
              <a:defRPr sz="1400">
                <a:latin typeface="+mj-lt"/>
              </a:defRPr>
            </a:lvl1pPr>
            <a:lvl2pPr marL="457189" indent="0">
              <a:buNone/>
              <a:defRPr sz="900"/>
            </a:lvl2pPr>
            <a:lvl3pPr marL="914377" indent="0">
              <a:buNone/>
              <a:defRPr sz="900"/>
            </a:lvl3pPr>
            <a:lvl4pPr marL="1371566" indent="0">
              <a:buNone/>
              <a:defRPr sz="900"/>
            </a:lvl4pPr>
            <a:lvl5pPr marL="1828754" indent="0">
              <a:buNone/>
              <a:defRPr sz="900"/>
            </a:lvl5pPr>
          </a:lstStyle>
          <a:p>
            <a:pPr lvl="0"/>
            <a:r>
              <a:rPr lang="en-US"/>
              <a:t>Insert header</a:t>
            </a:r>
          </a:p>
        </p:txBody>
      </p:sp>
      <p:sp>
        <p:nvSpPr>
          <p:cNvPr id="27" name="Text Placeholder 26">
            <a:extLst>
              <a:ext uri="{FF2B5EF4-FFF2-40B4-BE49-F238E27FC236}">
                <a16:creationId xmlns:a16="http://schemas.microsoft.com/office/drawing/2014/main" id="{284DEFEF-877C-454B-A3DA-D9735E21A1F8}"/>
              </a:ext>
            </a:extLst>
          </p:cNvPr>
          <p:cNvSpPr>
            <a:spLocks noGrp="1"/>
          </p:cNvSpPr>
          <p:nvPr>
            <p:ph type="body" sz="quarter" idx="15" hasCustomPrompt="1"/>
          </p:nvPr>
        </p:nvSpPr>
        <p:spPr>
          <a:xfrm>
            <a:off x="3600450" y="2113015"/>
            <a:ext cx="2721327" cy="146280"/>
          </a:xfrm>
        </p:spPr>
        <p:txBody>
          <a:bodyPr/>
          <a:lstStyle>
            <a:lvl1pPr marL="137157" indent="-137157">
              <a:spcAft>
                <a:spcPts val="600"/>
              </a:spcAft>
              <a:buFont typeface="Arial" panose="020B0604020202020204" pitchFamily="34" charset="0"/>
              <a:buChar char="•"/>
              <a:defRPr sz="951"/>
            </a:lvl1pPr>
          </a:lstStyle>
          <a:p>
            <a:pPr lvl="0"/>
            <a:r>
              <a:rPr lang="en-US"/>
              <a:t>Insert text</a:t>
            </a:r>
          </a:p>
        </p:txBody>
      </p:sp>
      <p:sp>
        <p:nvSpPr>
          <p:cNvPr id="28" name="Text Placeholder 13">
            <a:extLst>
              <a:ext uri="{FF2B5EF4-FFF2-40B4-BE49-F238E27FC236}">
                <a16:creationId xmlns:a16="http://schemas.microsoft.com/office/drawing/2014/main" id="{4E2F1C77-0AE1-E54A-8F06-ADD405B51C95}"/>
              </a:ext>
            </a:extLst>
          </p:cNvPr>
          <p:cNvSpPr>
            <a:spLocks noGrp="1"/>
          </p:cNvSpPr>
          <p:nvPr>
            <p:ph type="body" sz="quarter" idx="16" hasCustomPrompt="1"/>
          </p:nvPr>
        </p:nvSpPr>
        <p:spPr>
          <a:xfrm>
            <a:off x="7778046" y="1613607"/>
            <a:ext cx="3917247" cy="215444"/>
          </a:xfrm>
        </p:spPr>
        <p:txBody>
          <a:bodyPr/>
          <a:lstStyle>
            <a:lvl1pPr marL="0" indent="0">
              <a:buNone/>
              <a:defRPr sz="1400">
                <a:latin typeface="+mj-lt"/>
              </a:defRPr>
            </a:lvl1pPr>
            <a:lvl2pPr marL="457189" indent="0">
              <a:buNone/>
              <a:defRPr sz="900"/>
            </a:lvl2pPr>
            <a:lvl3pPr marL="914377" indent="0">
              <a:buNone/>
              <a:defRPr sz="900"/>
            </a:lvl3pPr>
            <a:lvl4pPr marL="1371566" indent="0">
              <a:buNone/>
              <a:defRPr sz="900"/>
            </a:lvl4pPr>
            <a:lvl5pPr marL="1828754" indent="0">
              <a:buNone/>
              <a:defRPr sz="900"/>
            </a:lvl5pPr>
          </a:lstStyle>
          <a:p>
            <a:pPr lvl="0"/>
            <a:r>
              <a:rPr lang="en-US"/>
              <a:t>Insert header</a:t>
            </a:r>
          </a:p>
        </p:txBody>
      </p:sp>
      <p:sp>
        <p:nvSpPr>
          <p:cNvPr id="29" name="Text Placeholder 26">
            <a:extLst>
              <a:ext uri="{FF2B5EF4-FFF2-40B4-BE49-F238E27FC236}">
                <a16:creationId xmlns:a16="http://schemas.microsoft.com/office/drawing/2014/main" id="{039D4274-211A-7F4B-A6B4-D52D0D6C6B31}"/>
              </a:ext>
            </a:extLst>
          </p:cNvPr>
          <p:cNvSpPr>
            <a:spLocks noGrp="1"/>
          </p:cNvSpPr>
          <p:nvPr>
            <p:ph type="body" sz="quarter" idx="17" hasCustomPrompt="1"/>
          </p:nvPr>
        </p:nvSpPr>
        <p:spPr>
          <a:xfrm>
            <a:off x="7778045" y="2113017"/>
            <a:ext cx="3917247" cy="146280"/>
          </a:xfrm>
        </p:spPr>
        <p:txBody>
          <a:bodyPr/>
          <a:lstStyle>
            <a:lvl1pPr marL="0" indent="0">
              <a:spcAft>
                <a:spcPts val="600"/>
              </a:spcAft>
              <a:buNone/>
              <a:defRPr sz="951"/>
            </a:lvl1pPr>
          </a:lstStyle>
          <a:p>
            <a:pPr lvl="0"/>
            <a:r>
              <a:rPr lang="en-US"/>
              <a:t>Insert text</a:t>
            </a:r>
          </a:p>
        </p:txBody>
      </p:sp>
      <p:grpSp>
        <p:nvGrpSpPr>
          <p:cNvPr id="30" name="Group 1">
            <a:extLst>
              <a:ext uri="{FF2B5EF4-FFF2-40B4-BE49-F238E27FC236}">
                <a16:creationId xmlns:a16="http://schemas.microsoft.com/office/drawing/2014/main" id="{08D9A157-284D-544B-BF49-9F59323D644F}"/>
              </a:ext>
            </a:extLst>
          </p:cNvPr>
          <p:cNvGrpSpPr>
            <a:grpSpLocks/>
          </p:cNvGrpSpPr>
          <p:nvPr userDrawn="1"/>
        </p:nvGrpSpPr>
        <p:grpSpPr bwMode="auto">
          <a:xfrm>
            <a:off x="10632640" y="6265534"/>
            <a:ext cx="969664" cy="390523"/>
            <a:chOff x="161925" y="1530350"/>
            <a:chExt cx="10079038" cy="4059238"/>
          </a:xfrm>
          <a:solidFill>
            <a:schemeClr val="tx1"/>
          </a:solidFill>
        </p:grpSpPr>
        <p:sp>
          <p:nvSpPr>
            <p:cNvPr id="31" name="Freeform 30">
              <a:extLst>
                <a:ext uri="{FF2B5EF4-FFF2-40B4-BE49-F238E27FC236}">
                  <a16:creationId xmlns:a16="http://schemas.microsoft.com/office/drawing/2014/main" id="{D2205034-C0DC-CB41-8119-3076FE92A729}"/>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2">
              <a:extLst>
                <a:ext uri="{FF2B5EF4-FFF2-40B4-BE49-F238E27FC236}">
                  <a16:creationId xmlns:a16="http://schemas.microsoft.com/office/drawing/2014/main" id="{9F66659B-C929-B04C-B911-7134513A4A8B}"/>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3">
              <a:extLst>
                <a:ext uri="{FF2B5EF4-FFF2-40B4-BE49-F238E27FC236}">
                  <a16:creationId xmlns:a16="http://schemas.microsoft.com/office/drawing/2014/main" id="{C1931508-5EFB-804C-9D9F-28F13D7E9DA9}"/>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4">
              <a:extLst>
                <a:ext uri="{FF2B5EF4-FFF2-40B4-BE49-F238E27FC236}">
                  <a16:creationId xmlns:a16="http://schemas.microsoft.com/office/drawing/2014/main" id="{0ED8560E-E0C2-BE40-B9FB-EB032C5EE43D}"/>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5">
              <a:extLst>
                <a:ext uri="{FF2B5EF4-FFF2-40B4-BE49-F238E27FC236}">
                  <a16:creationId xmlns:a16="http://schemas.microsoft.com/office/drawing/2014/main" id="{8CF76D7B-FCF3-B640-93B0-5A49F8E89DDF}"/>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6">
              <a:extLst>
                <a:ext uri="{FF2B5EF4-FFF2-40B4-BE49-F238E27FC236}">
                  <a16:creationId xmlns:a16="http://schemas.microsoft.com/office/drawing/2014/main" id="{9F87178B-E00F-9F44-9A56-C1C6D7106F7E}"/>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7" name="Freeform 7">
              <a:extLst>
                <a:ext uri="{FF2B5EF4-FFF2-40B4-BE49-F238E27FC236}">
                  <a16:creationId xmlns:a16="http://schemas.microsoft.com/office/drawing/2014/main" id="{472ED63E-2C5F-104A-856E-1C1F784C62B5}"/>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8" name="Freeform 8">
              <a:extLst>
                <a:ext uri="{FF2B5EF4-FFF2-40B4-BE49-F238E27FC236}">
                  <a16:creationId xmlns:a16="http://schemas.microsoft.com/office/drawing/2014/main" id="{7A1763EC-8D7E-964C-A7F3-E66C1BBEF06B}"/>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0" name="Rectangle 19">
            <a:extLst>
              <a:ext uri="{FF2B5EF4-FFF2-40B4-BE49-F238E27FC236}">
                <a16:creationId xmlns:a16="http://schemas.microsoft.com/office/drawing/2014/main" id="{42508A57-0200-43EB-9CCB-A8C05E8D127D}"/>
              </a:ext>
            </a:extLst>
          </p:cNvPr>
          <p:cNvSpPr/>
          <p:nvPr userDrawn="1"/>
        </p:nvSpPr>
        <p:spPr>
          <a:xfrm>
            <a:off x="589696" y="6488506"/>
            <a:ext cx="9962941" cy="184666"/>
          </a:xfrm>
          <a:prstGeom prst="rect">
            <a:avLst/>
          </a:prstGeom>
        </p:spPr>
        <p:txBody>
          <a:bodyPr wrap="square" lIns="0" tIns="0" rIns="0" bIns="0">
            <a:spAutoFit/>
          </a:bodyPr>
          <a:lstStyle/>
          <a:p>
            <a:pPr defTabSz="1219170" eaLnBrk="0" hangingPunct="0"/>
            <a:r>
              <a:rPr lang="en-US" sz="1200" b="1">
                <a:solidFill>
                  <a:schemeClr val="bg1"/>
                </a:solidFill>
                <a:cs typeface="FS Thrive Elliot Regular" charset="0"/>
              </a:rPr>
              <a:t>Alight Solutions </a:t>
            </a:r>
            <a:endParaRPr lang="en-US" sz="1200">
              <a:solidFill>
                <a:schemeClr val="bg1"/>
              </a:solidFill>
              <a:cs typeface="FS Thrive Elliot Regular" charset="0"/>
            </a:endParaRPr>
          </a:p>
        </p:txBody>
      </p:sp>
    </p:spTree>
    <p:extLst>
      <p:ext uri="{BB962C8B-B14F-4D97-AF65-F5344CB8AC3E}">
        <p14:creationId xmlns:p14="http://schemas.microsoft.com/office/powerpoint/2010/main" val="2516105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z="2000"/>
            </a:lvl1pPr>
          </a:lstStyle>
          <a:p>
            <a:r>
              <a:rPr lang="en-US"/>
              <a:t>Click to edit Master title style</a:t>
            </a:r>
          </a:p>
        </p:txBody>
      </p:sp>
    </p:spTree>
    <p:extLst>
      <p:ext uri="{BB962C8B-B14F-4D97-AF65-F5344CB8AC3E}">
        <p14:creationId xmlns:p14="http://schemas.microsoft.com/office/powerpoint/2010/main" val="1679316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09601" y="457201"/>
            <a:ext cx="4887827" cy="1505088"/>
          </a:xfrm>
          <a:ln>
            <a:noFill/>
          </a:ln>
        </p:spPr>
        <p:txBody>
          <a:bodyPr anchor="t"/>
          <a:lstStyle>
            <a:lvl1pPr>
              <a:lnSpc>
                <a:spcPts val="3000"/>
              </a:lnSpc>
              <a:defRPr sz="3000" baseline="0"/>
            </a:lvl1pPr>
          </a:lstStyle>
          <a:p>
            <a:r>
              <a:rPr lang="en-US"/>
              <a:t>Here is a 40pt section divider headline</a:t>
            </a:r>
          </a:p>
        </p:txBody>
      </p:sp>
      <p:sp>
        <p:nvSpPr>
          <p:cNvPr id="5" name="object 4"/>
          <p:cNvSpPr/>
          <p:nvPr userDrawn="1"/>
        </p:nvSpPr>
        <p:spPr>
          <a:xfrm>
            <a:off x="7511767" y="0"/>
            <a:ext cx="4680372"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bg2"/>
          </a:solidFill>
        </p:spPr>
        <p:txBody>
          <a:bodyPr wrap="square" lIns="0" tIns="0" rIns="0" bIns="0" rtlCol="0"/>
          <a:lstStyle/>
          <a:p>
            <a:endParaRPr sz="1350">
              <a:latin typeface="FS Thrive Elliot Regular"/>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9088" y="6235707"/>
            <a:ext cx="1549389" cy="666397"/>
          </a:xfrm>
          <a:prstGeom prst="rect">
            <a:avLst/>
          </a:prstGeom>
        </p:spPr>
      </p:pic>
    </p:spTree>
    <p:extLst>
      <p:ext uri="{BB962C8B-B14F-4D97-AF65-F5344CB8AC3E}">
        <p14:creationId xmlns:p14="http://schemas.microsoft.com/office/powerpoint/2010/main" val="1312284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411B9-8E40-4DA1-AC07-F495C3F82AAB}" type="datetime1">
              <a:rPr lang="en-US" smtClean="0"/>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7415644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32353447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4_Layout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3079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Divider slide - 4">
    <p:bg>
      <p:bgPr>
        <a:solidFill>
          <a:schemeClr val="bg1"/>
        </a:solidFill>
        <a:effectLst/>
      </p:bgPr>
    </p:bg>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E6C1AEF-443A-9E4D-8FE5-3AEAB29924D5}"/>
              </a:ext>
            </a:extLst>
          </p:cNvPr>
          <p:cNvSpPr/>
          <p:nvPr userDrawn="1"/>
        </p:nvSpPr>
        <p:spPr>
          <a:xfrm rot="16200000" flipH="1">
            <a:off x="3451292" y="-3451291"/>
            <a:ext cx="5289419" cy="12192000"/>
          </a:xfrm>
          <a:custGeom>
            <a:avLst/>
            <a:gdLst>
              <a:gd name="connsiteX0" fmla="*/ 0 w 5135438"/>
              <a:gd name="connsiteY0" fmla="*/ 0 h 6858002"/>
              <a:gd name="connsiteX1" fmla="*/ 4912731 w 5135438"/>
              <a:gd name="connsiteY1" fmla="*/ 0 h 6858002"/>
              <a:gd name="connsiteX2" fmla="*/ 4922086 w 5135438"/>
              <a:gd name="connsiteY2" fmla="*/ 35751 h 6858002"/>
              <a:gd name="connsiteX3" fmla="*/ 4939836 w 5135438"/>
              <a:gd name="connsiteY3" fmla="*/ 106679 h 6858002"/>
              <a:gd name="connsiteX4" fmla="*/ 4956852 w 5135438"/>
              <a:gd name="connsiteY4" fmla="*/ 177901 h 6858002"/>
              <a:gd name="connsiteX5" fmla="*/ 4973127 w 5135438"/>
              <a:gd name="connsiteY5" fmla="*/ 249405 h 6858002"/>
              <a:gd name="connsiteX6" fmla="*/ 4988656 w 5135438"/>
              <a:gd name="connsiteY6" fmla="*/ 321188 h 6858002"/>
              <a:gd name="connsiteX7" fmla="*/ 5003433 w 5135438"/>
              <a:gd name="connsiteY7" fmla="*/ 393243 h 6858002"/>
              <a:gd name="connsiteX8" fmla="*/ 5017455 w 5135438"/>
              <a:gd name="connsiteY8" fmla="*/ 465565 h 6858002"/>
              <a:gd name="connsiteX9" fmla="*/ 5030717 w 5135438"/>
              <a:gd name="connsiteY9" fmla="*/ 538146 h 6858002"/>
              <a:gd name="connsiteX10" fmla="*/ 5043214 w 5135438"/>
              <a:gd name="connsiteY10" fmla="*/ 610982 h 6858002"/>
              <a:gd name="connsiteX11" fmla="*/ 5054938 w 5135438"/>
              <a:gd name="connsiteY11" fmla="*/ 684063 h 6858002"/>
              <a:gd name="connsiteX12" fmla="*/ 5065888 w 5135438"/>
              <a:gd name="connsiteY12" fmla="*/ 757387 h 6858002"/>
              <a:gd name="connsiteX13" fmla="*/ 5076059 w 5135438"/>
              <a:gd name="connsiteY13" fmla="*/ 830945 h 6858002"/>
              <a:gd name="connsiteX14" fmla="*/ 5085444 w 5135438"/>
              <a:gd name="connsiteY14" fmla="*/ 904732 h 6858002"/>
              <a:gd name="connsiteX15" fmla="*/ 5094039 w 5135438"/>
              <a:gd name="connsiteY15" fmla="*/ 978744 h 6858002"/>
              <a:gd name="connsiteX16" fmla="*/ 5101837 w 5135438"/>
              <a:gd name="connsiteY16" fmla="*/ 1052970 h 6858002"/>
              <a:gd name="connsiteX17" fmla="*/ 5108836 w 5135438"/>
              <a:gd name="connsiteY17" fmla="*/ 1127408 h 6858002"/>
              <a:gd name="connsiteX18" fmla="*/ 5115031 w 5135438"/>
              <a:gd name="connsiteY18" fmla="*/ 1202050 h 6858002"/>
              <a:gd name="connsiteX19" fmla="*/ 5120416 w 5135438"/>
              <a:gd name="connsiteY19" fmla="*/ 1276889 h 6858002"/>
              <a:gd name="connsiteX20" fmla="*/ 5124986 w 5135438"/>
              <a:gd name="connsiteY20" fmla="*/ 1351919 h 6858002"/>
              <a:gd name="connsiteX21" fmla="*/ 5128736 w 5135438"/>
              <a:gd name="connsiteY21" fmla="*/ 1427139 h 6858002"/>
              <a:gd name="connsiteX22" fmla="*/ 5131661 w 5135438"/>
              <a:gd name="connsiteY22" fmla="*/ 1502534 h 6858002"/>
              <a:gd name="connsiteX23" fmla="*/ 5133755 w 5135438"/>
              <a:gd name="connsiteY23" fmla="*/ 1578104 h 6858002"/>
              <a:gd name="connsiteX24" fmla="*/ 5135016 w 5135438"/>
              <a:gd name="connsiteY24" fmla="*/ 1653842 h 6858002"/>
              <a:gd name="connsiteX25" fmla="*/ 5135438 w 5135438"/>
              <a:gd name="connsiteY25" fmla="*/ 1729740 h 6858002"/>
              <a:gd name="connsiteX26" fmla="*/ 5134019 w 5135438"/>
              <a:gd name="connsiteY26" fmla="*/ 1880126 h 6858002"/>
              <a:gd name="connsiteX27" fmla="*/ 5129780 w 5135438"/>
              <a:gd name="connsiteY27" fmla="*/ 2029451 h 6858002"/>
              <a:gd name="connsiteX28" fmla="*/ 5122737 w 5135438"/>
              <a:gd name="connsiteY28" fmla="*/ 2177688 h 6858002"/>
              <a:gd name="connsiteX29" fmla="*/ 5118173 w 5135438"/>
              <a:gd name="connsiteY29" fmla="*/ 2251388 h 6858002"/>
              <a:gd name="connsiteX30" fmla="*/ 5112915 w 5135438"/>
              <a:gd name="connsiteY30" fmla="*/ 2324806 h 6858002"/>
              <a:gd name="connsiteX31" fmla="*/ 5106967 w 5135438"/>
              <a:gd name="connsiteY31" fmla="*/ 2397938 h 6858002"/>
              <a:gd name="connsiteX32" fmla="*/ 5100330 w 5135438"/>
              <a:gd name="connsiteY32" fmla="*/ 2470780 h 6858002"/>
              <a:gd name="connsiteX33" fmla="*/ 5093010 w 5135438"/>
              <a:gd name="connsiteY33" fmla="*/ 2543331 h 6858002"/>
              <a:gd name="connsiteX34" fmla="*/ 5085006 w 5135438"/>
              <a:gd name="connsiteY34" fmla="*/ 2615585 h 6858002"/>
              <a:gd name="connsiteX35" fmla="*/ 5076325 w 5135438"/>
              <a:gd name="connsiteY35" fmla="*/ 2687538 h 6858002"/>
              <a:gd name="connsiteX36" fmla="*/ 5066963 w 5135438"/>
              <a:gd name="connsiteY36" fmla="*/ 2759189 h 6858002"/>
              <a:gd name="connsiteX37" fmla="*/ 5056928 w 5135438"/>
              <a:gd name="connsiteY37" fmla="*/ 2830532 h 6858002"/>
              <a:gd name="connsiteX38" fmla="*/ 5046221 w 5135438"/>
              <a:gd name="connsiteY38" fmla="*/ 2901567 h 6858002"/>
              <a:gd name="connsiteX39" fmla="*/ 5034845 w 5135438"/>
              <a:gd name="connsiteY39" fmla="*/ 2972288 h 6858002"/>
              <a:gd name="connsiteX40" fmla="*/ 5022802 w 5135438"/>
              <a:gd name="connsiteY40" fmla="*/ 3042691 h 6858002"/>
              <a:gd name="connsiteX41" fmla="*/ 5010093 w 5135438"/>
              <a:gd name="connsiteY41" fmla="*/ 3112774 h 6858002"/>
              <a:gd name="connsiteX42" fmla="*/ 4996724 w 5135438"/>
              <a:gd name="connsiteY42" fmla="*/ 3182533 h 6858002"/>
              <a:gd name="connsiteX43" fmla="*/ 4982695 w 5135438"/>
              <a:gd name="connsiteY43" fmla="*/ 3251966 h 6858002"/>
              <a:gd name="connsiteX44" fmla="*/ 4968009 w 5135438"/>
              <a:gd name="connsiteY44" fmla="*/ 3321068 h 6858002"/>
              <a:gd name="connsiteX45" fmla="*/ 4952669 w 5135438"/>
              <a:gd name="connsiteY45" fmla="*/ 3389837 h 6858002"/>
              <a:gd name="connsiteX46" fmla="*/ 4936678 w 5135438"/>
              <a:gd name="connsiteY46" fmla="*/ 3458264 h 6858002"/>
              <a:gd name="connsiteX47" fmla="*/ 4920038 w 5135438"/>
              <a:gd name="connsiteY47" fmla="*/ 3526354 h 6858002"/>
              <a:gd name="connsiteX48" fmla="*/ 4902751 w 5135438"/>
              <a:gd name="connsiteY48" fmla="*/ 3594099 h 6858002"/>
              <a:gd name="connsiteX49" fmla="*/ 4884820 w 5135438"/>
              <a:gd name="connsiteY49" fmla="*/ 3661496 h 6858002"/>
              <a:gd name="connsiteX50" fmla="*/ 4866248 w 5135438"/>
              <a:gd name="connsiteY50" fmla="*/ 3728541 h 6858002"/>
              <a:gd name="connsiteX51" fmla="*/ 4847037 w 5135438"/>
              <a:gd name="connsiteY51" fmla="*/ 3795233 h 6858002"/>
              <a:gd name="connsiteX52" fmla="*/ 4827191 w 5135438"/>
              <a:gd name="connsiteY52" fmla="*/ 3861566 h 6858002"/>
              <a:gd name="connsiteX53" fmla="*/ 4806711 w 5135438"/>
              <a:gd name="connsiteY53" fmla="*/ 3927537 h 6858002"/>
              <a:gd name="connsiteX54" fmla="*/ 4785598 w 5135438"/>
              <a:gd name="connsiteY54" fmla="*/ 3993143 h 6858002"/>
              <a:gd name="connsiteX55" fmla="*/ 4763860 w 5135438"/>
              <a:gd name="connsiteY55" fmla="*/ 4058382 h 6858002"/>
              <a:gd name="connsiteX56" fmla="*/ 4741493 w 5135438"/>
              <a:gd name="connsiteY56" fmla="*/ 4123249 h 6858002"/>
              <a:gd name="connsiteX57" fmla="*/ 4718505 w 5135438"/>
              <a:gd name="connsiteY57" fmla="*/ 4187739 h 6858002"/>
              <a:gd name="connsiteX58" fmla="*/ 4694895 w 5135438"/>
              <a:gd name="connsiteY58" fmla="*/ 4251852 h 6858002"/>
              <a:gd name="connsiteX59" fmla="*/ 4670669 w 5135438"/>
              <a:gd name="connsiteY59" fmla="*/ 4315581 h 6858002"/>
              <a:gd name="connsiteX60" fmla="*/ 4645825 w 5135438"/>
              <a:gd name="connsiteY60" fmla="*/ 4378925 h 6858002"/>
              <a:gd name="connsiteX61" fmla="*/ 4620369 w 5135438"/>
              <a:gd name="connsiteY61" fmla="*/ 4441881 h 6858002"/>
              <a:gd name="connsiteX62" fmla="*/ 4594302 w 5135438"/>
              <a:gd name="connsiteY62" fmla="*/ 4504444 h 6858002"/>
              <a:gd name="connsiteX63" fmla="*/ 4567628 w 5135438"/>
              <a:gd name="connsiteY63" fmla="*/ 4566611 h 6858002"/>
              <a:gd name="connsiteX64" fmla="*/ 4540349 w 5135438"/>
              <a:gd name="connsiteY64" fmla="*/ 4628379 h 6858002"/>
              <a:gd name="connsiteX65" fmla="*/ 4512467 w 5135438"/>
              <a:gd name="connsiteY65" fmla="*/ 4689744 h 6858002"/>
              <a:gd name="connsiteX66" fmla="*/ 4483984 w 5135438"/>
              <a:gd name="connsiteY66" fmla="*/ 4750703 h 6858002"/>
              <a:gd name="connsiteX67" fmla="*/ 4454904 w 5135438"/>
              <a:gd name="connsiteY67" fmla="*/ 4811252 h 6858002"/>
              <a:gd name="connsiteX68" fmla="*/ 4425230 w 5135438"/>
              <a:gd name="connsiteY68" fmla="*/ 4871389 h 6858002"/>
              <a:gd name="connsiteX69" fmla="*/ 4394962 w 5135438"/>
              <a:gd name="connsiteY69" fmla="*/ 4931107 h 6858002"/>
              <a:gd name="connsiteX70" fmla="*/ 4364107 w 5135438"/>
              <a:gd name="connsiteY70" fmla="*/ 4990407 h 6858002"/>
              <a:gd name="connsiteX71" fmla="*/ 4332662 w 5135438"/>
              <a:gd name="connsiteY71" fmla="*/ 5049284 h 6858002"/>
              <a:gd name="connsiteX72" fmla="*/ 4300633 w 5135438"/>
              <a:gd name="connsiteY72" fmla="*/ 5107733 h 6858002"/>
              <a:gd name="connsiteX73" fmla="*/ 4268023 w 5135438"/>
              <a:gd name="connsiteY73" fmla="*/ 5165752 h 6858002"/>
              <a:gd name="connsiteX74" fmla="*/ 4234832 w 5135438"/>
              <a:gd name="connsiteY74" fmla="*/ 5223339 h 6858002"/>
              <a:gd name="connsiteX75" fmla="*/ 4201065 w 5135438"/>
              <a:gd name="connsiteY75" fmla="*/ 5280488 h 6858002"/>
              <a:gd name="connsiteX76" fmla="*/ 4166723 w 5135438"/>
              <a:gd name="connsiteY76" fmla="*/ 5337196 h 6858002"/>
              <a:gd name="connsiteX77" fmla="*/ 4131810 w 5135438"/>
              <a:gd name="connsiteY77" fmla="*/ 5393459 h 6858002"/>
              <a:gd name="connsiteX78" fmla="*/ 4096327 w 5135438"/>
              <a:gd name="connsiteY78" fmla="*/ 5449277 h 6858002"/>
              <a:gd name="connsiteX79" fmla="*/ 4060278 w 5135438"/>
              <a:gd name="connsiteY79" fmla="*/ 5504642 h 6858002"/>
              <a:gd name="connsiteX80" fmla="*/ 4023665 w 5135438"/>
              <a:gd name="connsiteY80" fmla="*/ 5559555 h 6858002"/>
              <a:gd name="connsiteX81" fmla="*/ 3986489 w 5135438"/>
              <a:gd name="connsiteY81" fmla="*/ 5614008 h 6858002"/>
              <a:gd name="connsiteX82" fmla="*/ 3948756 w 5135438"/>
              <a:gd name="connsiteY82" fmla="*/ 5668001 h 6858002"/>
              <a:gd name="connsiteX83" fmla="*/ 3910465 w 5135438"/>
              <a:gd name="connsiteY83" fmla="*/ 5721529 h 6858002"/>
              <a:gd name="connsiteX84" fmla="*/ 3871621 w 5135438"/>
              <a:gd name="connsiteY84" fmla="*/ 5774591 h 6858002"/>
              <a:gd name="connsiteX85" fmla="*/ 3832225 w 5135438"/>
              <a:gd name="connsiteY85" fmla="*/ 5827180 h 6858002"/>
              <a:gd name="connsiteX86" fmla="*/ 3792283 w 5135438"/>
              <a:gd name="connsiteY86" fmla="*/ 5879293 h 6858002"/>
              <a:gd name="connsiteX87" fmla="*/ 3751791 w 5135438"/>
              <a:gd name="connsiteY87" fmla="*/ 5930927 h 6858002"/>
              <a:gd name="connsiteX88" fmla="*/ 3710758 w 5135438"/>
              <a:gd name="connsiteY88" fmla="*/ 5982083 h 6858002"/>
              <a:gd name="connsiteX89" fmla="*/ 3669185 w 5135438"/>
              <a:gd name="connsiteY89" fmla="*/ 6032751 h 6858002"/>
              <a:gd name="connsiteX90" fmla="*/ 3627071 w 5135438"/>
              <a:gd name="connsiteY90" fmla="*/ 6082932 h 6858002"/>
              <a:gd name="connsiteX91" fmla="*/ 3584423 w 5135438"/>
              <a:gd name="connsiteY91" fmla="*/ 6132620 h 6858002"/>
              <a:gd name="connsiteX92" fmla="*/ 3541241 w 5135438"/>
              <a:gd name="connsiteY92" fmla="*/ 6181813 h 6858002"/>
              <a:gd name="connsiteX93" fmla="*/ 3497529 w 5135438"/>
              <a:gd name="connsiteY93" fmla="*/ 6230507 h 6858002"/>
              <a:gd name="connsiteX94" fmla="*/ 3453288 w 5135438"/>
              <a:gd name="connsiteY94" fmla="*/ 6278698 h 6858002"/>
              <a:gd name="connsiteX95" fmla="*/ 3408521 w 5135438"/>
              <a:gd name="connsiteY95" fmla="*/ 6326384 h 6858002"/>
              <a:gd name="connsiteX96" fmla="*/ 3363234 w 5135438"/>
              <a:gd name="connsiteY96" fmla="*/ 6373561 h 6858002"/>
              <a:gd name="connsiteX97" fmla="*/ 3317426 w 5135438"/>
              <a:gd name="connsiteY97" fmla="*/ 6420225 h 6858002"/>
              <a:gd name="connsiteX98" fmla="*/ 3271096 w 5135438"/>
              <a:gd name="connsiteY98" fmla="*/ 6466373 h 6858002"/>
              <a:gd name="connsiteX99" fmla="*/ 3224255 w 5135438"/>
              <a:gd name="connsiteY99" fmla="*/ 6512002 h 6858002"/>
              <a:gd name="connsiteX100" fmla="*/ 3176900 w 5135438"/>
              <a:gd name="connsiteY100" fmla="*/ 6557108 h 6858002"/>
              <a:gd name="connsiteX101" fmla="*/ 3129035 w 5135438"/>
              <a:gd name="connsiteY101" fmla="*/ 6601687 h 6858002"/>
              <a:gd name="connsiteX102" fmla="*/ 3080664 w 5135438"/>
              <a:gd name="connsiteY102" fmla="*/ 6645737 h 6858002"/>
              <a:gd name="connsiteX103" fmla="*/ 3031786 w 5135438"/>
              <a:gd name="connsiteY103" fmla="*/ 6689252 h 6858002"/>
              <a:gd name="connsiteX104" fmla="*/ 2982406 w 5135438"/>
              <a:gd name="connsiteY104" fmla="*/ 6732232 h 6858002"/>
              <a:gd name="connsiteX105" fmla="*/ 2932528 w 5135438"/>
              <a:gd name="connsiteY105" fmla="*/ 6774671 h 6858002"/>
              <a:gd name="connsiteX106" fmla="*/ 2882151 w 5135438"/>
              <a:gd name="connsiteY106" fmla="*/ 6816566 h 6858002"/>
              <a:gd name="connsiteX107" fmla="*/ 2831280 w 5135438"/>
              <a:gd name="connsiteY107" fmla="*/ 6857916 h 6858002"/>
              <a:gd name="connsiteX108" fmla="*/ 2831172 w 5135438"/>
              <a:gd name="connsiteY108" fmla="*/ 6858002 h 6858002"/>
              <a:gd name="connsiteX109" fmla="*/ 0 w 5135438"/>
              <a:gd name="connsiteY109" fmla="*/ 6858002 h 6858002"/>
              <a:gd name="connsiteX110" fmla="*/ 0 w 5135438"/>
              <a:gd name="connsiteY110"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135438" h="6858002">
                <a:moveTo>
                  <a:pt x="0" y="0"/>
                </a:moveTo>
                <a:lnTo>
                  <a:pt x="4912731" y="0"/>
                </a:lnTo>
                <a:lnTo>
                  <a:pt x="4922086" y="35751"/>
                </a:lnTo>
                <a:lnTo>
                  <a:pt x="4939836" y="106679"/>
                </a:lnTo>
                <a:lnTo>
                  <a:pt x="4956852" y="177901"/>
                </a:lnTo>
                <a:lnTo>
                  <a:pt x="4973127" y="249405"/>
                </a:lnTo>
                <a:lnTo>
                  <a:pt x="4988656" y="321188"/>
                </a:lnTo>
                <a:lnTo>
                  <a:pt x="5003433" y="393243"/>
                </a:lnTo>
                <a:lnTo>
                  <a:pt x="5017455" y="465565"/>
                </a:lnTo>
                <a:lnTo>
                  <a:pt x="5030717" y="538146"/>
                </a:lnTo>
                <a:lnTo>
                  <a:pt x="5043214" y="610982"/>
                </a:lnTo>
                <a:lnTo>
                  <a:pt x="5054938" y="684063"/>
                </a:lnTo>
                <a:lnTo>
                  <a:pt x="5065888" y="757387"/>
                </a:lnTo>
                <a:lnTo>
                  <a:pt x="5076059" y="830945"/>
                </a:lnTo>
                <a:lnTo>
                  <a:pt x="5085444" y="904732"/>
                </a:lnTo>
                <a:lnTo>
                  <a:pt x="5094039" y="978744"/>
                </a:lnTo>
                <a:lnTo>
                  <a:pt x="5101837" y="1052970"/>
                </a:lnTo>
                <a:lnTo>
                  <a:pt x="5108836" y="1127408"/>
                </a:lnTo>
                <a:lnTo>
                  <a:pt x="5115031" y="1202050"/>
                </a:lnTo>
                <a:lnTo>
                  <a:pt x="5120416" y="1276889"/>
                </a:lnTo>
                <a:lnTo>
                  <a:pt x="5124986" y="1351919"/>
                </a:lnTo>
                <a:lnTo>
                  <a:pt x="5128736" y="1427139"/>
                </a:lnTo>
                <a:lnTo>
                  <a:pt x="5131661" y="1502534"/>
                </a:lnTo>
                <a:lnTo>
                  <a:pt x="5133755" y="1578104"/>
                </a:lnTo>
                <a:lnTo>
                  <a:pt x="5135016" y="1653842"/>
                </a:lnTo>
                <a:lnTo>
                  <a:pt x="5135438" y="1729740"/>
                </a:lnTo>
                <a:lnTo>
                  <a:pt x="5134019" y="1880126"/>
                </a:lnTo>
                <a:lnTo>
                  <a:pt x="5129780" y="2029451"/>
                </a:lnTo>
                <a:lnTo>
                  <a:pt x="5122737" y="2177688"/>
                </a:lnTo>
                <a:lnTo>
                  <a:pt x="5118173" y="2251388"/>
                </a:lnTo>
                <a:lnTo>
                  <a:pt x="5112915" y="2324806"/>
                </a:lnTo>
                <a:lnTo>
                  <a:pt x="5106967" y="2397938"/>
                </a:lnTo>
                <a:lnTo>
                  <a:pt x="5100330" y="2470780"/>
                </a:lnTo>
                <a:lnTo>
                  <a:pt x="5093010" y="2543331"/>
                </a:lnTo>
                <a:lnTo>
                  <a:pt x="5085006" y="2615585"/>
                </a:lnTo>
                <a:lnTo>
                  <a:pt x="5076325" y="2687538"/>
                </a:lnTo>
                <a:lnTo>
                  <a:pt x="5066963" y="2759189"/>
                </a:lnTo>
                <a:lnTo>
                  <a:pt x="5056928" y="2830532"/>
                </a:lnTo>
                <a:lnTo>
                  <a:pt x="5046221" y="2901567"/>
                </a:lnTo>
                <a:lnTo>
                  <a:pt x="5034845" y="2972288"/>
                </a:lnTo>
                <a:lnTo>
                  <a:pt x="5022802" y="3042691"/>
                </a:lnTo>
                <a:lnTo>
                  <a:pt x="5010093" y="3112774"/>
                </a:lnTo>
                <a:lnTo>
                  <a:pt x="4996724" y="3182533"/>
                </a:lnTo>
                <a:lnTo>
                  <a:pt x="4982695" y="3251966"/>
                </a:lnTo>
                <a:lnTo>
                  <a:pt x="4968009" y="3321068"/>
                </a:lnTo>
                <a:lnTo>
                  <a:pt x="4952669" y="3389837"/>
                </a:lnTo>
                <a:lnTo>
                  <a:pt x="4936678" y="3458264"/>
                </a:lnTo>
                <a:lnTo>
                  <a:pt x="4920038" y="3526354"/>
                </a:lnTo>
                <a:lnTo>
                  <a:pt x="4902751" y="3594099"/>
                </a:lnTo>
                <a:lnTo>
                  <a:pt x="4884820" y="3661496"/>
                </a:lnTo>
                <a:lnTo>
                  <a:pt x="4866248" y="3728541"/>
                </a:lnTo>
                <a:lnTo>
                  <a:pt x="4847037" y="3795233"/>
                </a:lnTo>
                <a:lnTo>
                  <a:pt x="4827191" y="3861566"/>
                </a:lnTo>
                <a:lnTo>
                  <a:pt x="4806711" y="3927537"/>
                </a:lnTo>
                <a:lnTo>
                  <a:pt x="4785598" y="3993143"/>
                </a:lnTo>
                <a:lnTo>
                  <a:pt x="4763860" y="4058382"/>
                </a:lnTo>
                <a:lnTo>
                  <a:pt x="4741493" y="4123249"/>
                </a:lnTo>
                <a:lnTo>
                  <a:pt x="4718505" y="4187739"/>
                </a:lnTo>
                <a:lnTo>
                  <a:pt x="4694895" y="4251852"/>
                </a:lnTo>
                <a:lnTo>
                  <a:pt x="4670669" y="4315581"/>
                </a:lnTo>
                <a:lnTo>
                  <a:pt x="4645825" y="4378925"/>
                </a:lnTo>
                <a:lnTo>
                  <a:pt x="4620369" y="4441881"/>
                </a:lnTo>
                <a:lnTo>
                  <a:pt x="4594302" y="4504444"/>
                </a:lnTo>
                <a:lnTo>
                  <a:pt x="4567628" y="4566611"/>
                </a:lnTo>
                <a:lnTo>
                  <a:pt x="4540349" y="4628379"/>
                </a:lnTo>
                <a:lnTo>
                  <a:pt x="4512467" y="4689744"/>
                </a:lnTo>
                <a:lnTo>
                  <a:pt x="4483984" y="4750703"/>
                </a:lnTo>
                <a:lnTo>
                  <a:pt x="4454904" y="4811252"/>
                </a:lnTo>
                <a:lnTo>
                  <a:pt x="4425230" y="4871389"/>
                </a:lnTo>
                <a:lnTo>
                  <a:pt x="4394962" y="4931107"/>
                </a:lnTo>
                <a:lnTo>
                  <a:pt x="4364107" y="4990407"/>
                </a:lnTo>
                <a:lnTo>
                  <a:pt x="4332662" y="5049284"/>
                </a:lnTo>
                <a:lnTo>
                  <a:pt x="4300633" y="5107733"/>
                </a:lnTo>
                <a:lnTo>
                  <a:pt x="4268023" y="5165752"/>
                </a:lnTo>
                <a:lnTo>
                  <a:pt x="4234832" y="5223339"/>
                </a:lnTo>
                <a:lnTo>
                  <a:pt x="4201065" y="5280488"/>
                </a:lnTo>
                <a:lnTo>
                  <a:pt x="4166723" y="5337196"/>
                </a:lnTo>
                <a:lnTo>
                  <a:pt x="4131810" y="5393459"/>
                </a:lnTo>
                <a:lnTo>
                  <a:pt x="4096327" y="5449277"/>
                </a:lnTo>
                <a:lnTo>
                  <a:pt x="4060278" y="5504642"/>
                </a:lnTo>
                <a:lnTo>
                  <a:pt x="4023665" y="5559555"/>
                </a:lnTo>
                <a:lnTo>
                  <a:pt x="3986489" y="5614008"/>
                </a:lnTo>
                <a:lnTo>
                  <a:pt x="3948756" y="5668001"/>
                </a:lnTo>
                <a:lnTo>
                  <a:pt x="3910465" y="5721529"/>
                </a:lnTo>
                <a:lnTo>
                  <a:pt x="3871621" y="5774591"/>
                </a:lnTo>
                <a:lnTo>
                  <a:pt x="3832225" y="5827180"/>
                </a:lnTo>
                <a:lnTo>
                  <a:pt x="3792283" y="5879293"/>
                </a:lnTo>
                <a:lnTo>
                  <a:pt x="3751791" y="5930927"/>
                </a:lnTo>
                <a:lnTo>
                  <a:pt x="3710758" y="5982083"/>
                </a:lnTo>
                <a:lnTo>
                  <a:pt x="3669185" y="6032751"/>
                </a:lnTo>
                <a:lnTo>
                  <a:pt x="3627071" y="6082932"/>
                </a:lnTo>
                <a:lnTo>
                  <a:pt x="3584423" y="6132620"/>
                </a:lnTo>
                <a:lnTo>
                  <a:pt x="3541241" y="6181813"/>
                </a:lnTo>
                <a:lnTo>
                  <a:pt x="3497529" y="6230507"/>
                </a:lnTo>
                <a:lnTo>
                  <a:pt x="3453288" y="6278698"/>
                </a:lnTo>
                <a:lnTo>
                  <a:pt x="3408521" y="6326384"/>
                </a:lnTo>
                <a:lnTo>
                  <a:pt x="3363234" y="6373561"/>
                </a:lnTo>
                <a:lnTo>
                  <a:pt x="3317426" y="6420225"/>
                </a:lnTo>
                <a:lnTo>
                  <a:pt x="3271096" y="6466373"/>
                </a:lnTo>
                <a:lnTo>
                  <a:pt x="3224255" y="6512002"/>
                </a:lnTo>
                <a:lnTo>
                  <a:pt x="3176900" y="6557108"/>
                </a:lnTo>
                <a:lnTo>
                  <a:pt x="3129035" y="6601687"/>
                </a:lnTo>
                <a:lnTo>
                  <a:pt x="3080664" y="6645737"/>
                </a:lnTo>
                <a:lnTo>
                  <a:pt x="3031786" y="6689252"/>
                </a:lnTo>
                <a:lnTo>
                  <a:pt x="2982406" y="6732232"/>
                </a:lnTo>
                <a:lnTo>
                  <a:pt x="2932528" y="6774671"/>
                </a:lnTo>
                <a:lnTo>
                  <a:pt x="2882151" y="6816566"/>
                </a:lnTo>
                <a:lnTo>
                  <a:pt x="2831280" y="6857916"/>
                </a:lnTo>
                <a:lnTo>
                  <a:pt x="2831172" y="6858002"/>
                </a:lnTo>
                <a:lnTo>
                  <a:pt x="0" y="6858002"/>
                </a:lnTo>
                <a:lnTo>
                  <a:pt x="0" y="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itle 1"/>
          <p:cNvSpPr>
            <a:spLocks noGrp="1"/>
          </p:cNvSpPr>
          <p:nvPr>
            <p:ph type="ctrTitle" hasCustomPrompt="1"/>
          </p:nvPr>
        </p:nvSpPr>
        <p:spPr>
          <a:xfrm>
            <a:off x="609601" y="457205"/>
            <a:ext cx="4887827" cy="1846660"/>
          </a:xfrm>
          <a:ln>
            <a:noFill/>
          </a:ln>
        </p:spPr>
        <p:txBody>
          <a:bodyPr anchor="t">
            <a:spAutoFit/>
          </a:bodyPr>
          <a:lstStyle>
            <a:lvl1pPr>
              <a:lnSpc>
                <a:spcPct val="100000"/>
              </a:lnSpc>
              <a:defRPr sz="4000" baseline="0">
                <a:solidFill>
                  <a:schemeClr val="tx1"/>
                </a:solidFill>
              </a:defRPr>
            </a:lvl1pPr>
          </a:lstStyle>
          <a:p>
            <a:r>
              <a:rPr lang="en-US"/>
              <a:t>Here is a 30pt section divider headline</a:t>
            </a:r>
          </a:p>
        </p:txBody>
      </p:sp>
      <p:grpSp>
        <p:nvGrpSpPr>
          <p:cNvPr id="5" name="Group 1">
            <a:extLst>
              <a:ext uri="{FF2B5EF4-FFF2-40B4-BE49-F238E27FC236}">
                <a16:creationId xmlns:a16="http://schemas.microsoft.com/office/drawing/2014/main" id="{2A7CF583-A599-9649-AEBA-E2E43A433955}"/>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6" name="Freeform 15">
              <a:extLst>
                <a:ext uri="{FF2B5EF4-FFF2-40B4-BE49-F238E27FC236}">
                  <a16:creationId xmlns:a16="http://schemas.microsoft.com/office/drawing/2014/main" id="{DE9B7F5D-D348-B24A-9284-0ECF8DF10ED0}"/>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7" name="Freeform 2">
              <a:extLst>
                <a:ext uri="{FF2B5EF4-FFF2-40B4-BE49-F238E27FC236}">
                  <a16:creationId xmlns:a16="http://schemas.microsoft.com/office/drawing/2014/main" id="{085F3C04-07A4-0C45-81B1-4971EFC5CF66}"/>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8" name="Freeform 3">
              <a:extLst>
                <a:ext uri="{FF2B5EF4-FFF2-40B4-BE49-F238E27FC236}">
                  <a16:creationId xmlns:a16="http://schemas.microsoft.com/office/drawing/2014/main" id="{3F87DA81-7247-2346-A510-9B4B25B461C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9" name="Freeform 4">
              <a:extLst>
                <a:ext uri="{FF2B5EF4-FFF2-40B4-BE49-F238E27FC236}">
                  <a16:creationId xmlns:a16="http://schemas.microsoft.com/office/drawing/2014/main" id="{2A09DAFA-0D21-AF45-9DA5-D5C51AE0D473}"/>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0" name="Freeform 5">
              <a:extLst>
                <a:ext uri="{FF2B5EF4-FFF2-40B4-BE49-F238E27FC236}">
                  <a16:creationId xmlns:a16="http://schemas.microsoft.com/office/drawing/2014/main" id="{922C4545-D602-4242-BB15-B059EEC4C2EE}"/>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1" name="Freeform 6">
              <a:extLst>
                <a:ext uri="{FF2B5EF4-FFF2-40B4-BE49-F238E27FC236}">
                  <a16:creationId xmlns:a16="http://schemas.microsoft.com/office/drawing/2014/main" id="{6A168180-9735-6B49-95DE-C027A0B26B61}"/>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2" name="Freeform 7">
              <a:extLst>
                <a:ext uri="{FF2B5EF4-FFF2-40B4-BE49-F238E27FC236}">
                  <a16:creationId xmlns:a16="http://schemas.microsoft.com/office/drawing/2014/main" id="{7CFBDD64-2D10-3242-9C43-3EA98ED4FE94}"/>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3" name="Freeform 8">
              <a:extLst>
                <a:ext uri="{FF2B5EF4-FFF2-40B4-BE49-F238E27FC236}">
                  <a16:creationId xmlns:a16="http://schemas.microsoft.com/office/drawing/2014/main" id="{0C5175F2-68B9-C543-BD8B-CF28C7C3C8FE}"/>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4" name="TextBox 13">
            <a:extLst>
              <a:ext uri="{FF2B5EF4-FFF2-40B4-BE49-F238E27FC236}">
                <a16:creationId xmlns:a16="http://schemas.microsoft.com/office/drawing/2014/main" id="{8F7BDE80-3D2F-BC44-A0A7-9628BD292F8F}"/>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a:t>
            </a:r>
            <a:endParaRPr lang="en-US" sz="1067">
              <a:solidFill>
                <a:srgbClr val="1D1918"/>
              </a:solidFill>
              <a:cs typeface="FS Thrive Elliot Regular" charset="0"/>
            </a:endParaRPr>
          </a:p>
        </p:txBody>
      </p:sp>
    </p:spTree>
    <p:extLst>
      <p:ext uri="{BB962C8B-B14F-4D97-AF65-F5344CB8AC3E}">
        <p14:creationId xmlns:p14="http://schemas.microsoft.com/office/powerpoint/2010/main" val="2257553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4_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z="2667"/>
            </a:lvl1pPr>
          </a:lstStyle>
          <a:p>
            <a:r>
              <a:rPr lang="en-US"/>
              <a:t>Click to edit Master title style</a:t>
            </a:r>
          </a:p>
        </p:txBody>
      </p:sp>
    </p:spTree>
    <p:extLst>
      <p:ext uri="{BB962C8B-B14F-4D97-AF65-F5344CB8AC3E}">
        <p14:creationId xmlns:p14="http://schemas.microsoft.com/office/powerpoint/2010/main" val="1637761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Layout 1">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10972800" cy="948267"/>
          </a:xfrm>
        </p:spPr>
        <p:txBody>
          <a:bodyPr/>
          <a:lstStyle>
            <a:lvl1pPr>
              <a:lnSpc>
                <a:spcPts val="3467"/>
              </a:lnSpc>
              <a:defRPr sz="3200">
                <a:latin typeface="+mj-lt"/>
              </a:defRPr>
            </a:lvl1pPr>
          </a:lstStyle>
          <a:p>
            <a:r>
              <a:rPr lang="en-US"/>
              <a:t>Click to edit Master title style</a:t>
            </a:r>
          </a:p>
        </p:txBody>
      </p:sp>
      <p:sp>
        <p:nvSpPr>
          <p:cNvPr id="4" name="Text Placeholder 2"/>
          <p:cNvSpPr>
            <a:spLocks noGrp="1"/>
          </p:cNvSpPr>
          <p:nvPr>
            <p:ph idx="10"/>
          </p:nvPr>
        </p:nvSpPr>
        <p:spPr>
          <a:xfrm>
            <a:off x="609600" y="1560016"/>
            <a:ext cx="10972800" cy="738664"/>
          </a:xfrm>
          <a:prstGeom prst="rect">
            <a:avLst/>
          </a:prstGeom>
        </p:spPr>
        <p:txBody>
          <a:bodyPr rtlCol="0"/>
          <a:lstStyle>
            <a:lvl1pPr>
              <a:defRPr sz="1600">
                <a:latin typeface="+mn-lt"/>
              </a:defRPr>
            </a:lvl1pPr>
            <a:lvl2pPr>
              <a:defRPr sz="1600">
                <a:latin typeface="+mn-lt"/>
              </a:defRPr>
            </a:lvl2pPr>
            <a:lvl3pPr>
              <a:defRPr sz="1600">
                <a:latin typeface="+mn-lt"/>
              </a:defRPr>
            </a:lvl3pPr>
          </a:lstStyle>
          <a:p>
            <a:pPr lvl="0"/>
            <a:r>
              <a:rPr lang="en-US" noProof="0"/>
              <a:t>Click to edit Master text styles</a:t>
            </a:r>
          </a:p>
          <a:p>
            <a:pPr lvl="1"/>
            <a:r>
              <a:rPr lang="en-US" noProof="0"/>
              <a:t>Second level</a:t>
            </a:r>
          </a:p>
          <a:p>
            <a:pPr lvl="2"/>
            <a:r>
              <a:rPr lang="en-US" noProof="0"/>
              <a:t>Third level</a:t>
            </a:r>
          </a:p>
        </p:txBody>
      </p:sp>
      <p:grpSp>
        <p:nvGrpSpPr>
          <p:cNvPr id="5" name="Group 1">
            <a:extLst>
              <a:ext uri="{FF2B5EF4-FFF2-40B4-BE49-F238E27FC236}">
                <a16:creationId xmlns:a16="http://schemas.microsoft.com/office/drawing/2014/main" id="{B7B95B1C-079B-4EEA-8D49-AB0863C82385}"/>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6" name="Freeform 18">
              <a:extLst>
                <a:ext uri="{FF2B5EF4-FFF2-40B4-BE49-F238E27FC236}">
                  <a16:creationId xmlns:a16="http://schemas.microsoft.com/office/drawing/2014/main" id="{B9F9B50A-7B25-4BED-BAF2-94EBCE73BAB4}"/>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7" name="Freeform 2">
              <a:extLst>
                <a:ext uri="{FF2B5EF4-FFF2-40B4-BE49-F238E27FC236}">
                  <a16:creationId xmlns:a16="http://schemas.microsoft.com/office/drawing/2014/main" id="{0459D154-C3C9-4020-8C9F-A1BDC23E0CA8}"/>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8" name="Freeform 3">
              <a:extLst>
                <a:ext uri="{FF2B5EF4-FFF2-40B4-BE49-F238E27FC236}">
                  <a16:creationId xmlns:a16="http://schemas.microsoft.com/office/drawing/2014/main" id="{BB599109-4F8D-4476-A092-57CF43F026D3}"/>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9" name="Freeform 4">
              <a:extLst>
                <a:ext uri="{FF2B5EF4-FFF2-40B4-BE49-F238E27FC236}">
                  <a16:creationId xmlns:a16="http://schemas.microsoft.com/office/drawing/2014/main" id="{A42B5D58-7DB3-42C6-BA9A-1AF269F7F7EF}"/>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0" name="Freeform 5">
              <a:extLst>
                <a:ext uri="{FF2B5EF4-FFF2-40B4-BE49-F238E27FC236}">
                  <a16:creationId xmlns:a16="http://schemas.microsoft.com/office/drawing/2014/main" id="{F2BC6A94-FDAB-4121-9356-DFF8FC12E5D6}"/>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1" name="Freeform 6">
              <a:extLst>
                <a:ext uri="{FF2B5EF4-FFF2-40B4-BE49-F238E27FC236}">
                  <a16:creationId xmlns:a16="http://schemas.microsoft.com/office/drawing/2014/main" id="{7A3AFF12-7504-4E92-89C8-DF582BD470C8}"/>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2" name="Freeform 7">
              <a:extLst>
                <a:ext uri="{FF2B5EF4-FFF2-40B4-BE49-F238E27FC236}">
                  <a16:creationId xmlns:a16="http://schemas.microsoft.com/office/drawing/2014/main" id="{E311B1D0-1126-44F1-8136-98FDBB0CA084}"/>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3" name="Freeform 8">
              <a:extLst>
                <a:ext uri="{FF2B5EF4-FFF2-40B4-BE49-F238E27FC236}">
                  <a16:creationId xmlns:a16="http://schemas.microsoft.com/office/drawing/2014/main" id="{027E867D-72BE-4980-9399-83F7E2FB4B4B}"/>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Tree>
    <p:extLst>
      <p:ext uri="{BB962C8B-B14F-4D97-AF65-F5344CB8AC3E}">
        <p14:creationId xmlns:p14="http://schemas.microsoft.com/office/powerpoint/2010/main" val="2594124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B29583-68E6-4D48-BDC2-450147392876}" type="datetime1">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27094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D74953-9C34-4C6E-AE9D-13D99EB71BB7}" type="datetime1">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420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jp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3.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B74A2-5132-457C-91A0-9237B14E56EE}" type="datetime1">
              <a:rPr lang="en-US" smtClean="0"/>
              <a:t>10/1/2024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60613" y="647924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6EE14-6134-447D-824B-1177ECA63951}" type="slidenum">
              <a:rPr lang="en-US" smtClean="0"/>
              <a:pPr/>
              <a:t>‹#›</a:t>
            </a:fld>
            <a:endParaRPr lang="en-US" dirty="0"/>
          </a:p>
        </p:txBody>
      </p:sp>
    </p:spTree>
    <p:extLst>
      <p:ext uri="{BB962C8B-B14F-4D97-AF65-F5344CB8AC3E}">
        <p14:creationId xmlns:p14="http://schemas.microsoft.com/office/powerpoint/2010/main" val="8874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AC0594-A813-4AA3-9282-2D9C7AA1CF6D}" type="datetime1">
              <a:rPr lang="en-US" smtClean="0">
                <a:solidFill>
                  <a:prstClr val="black">
                    <a:tint val="75000"/>
                  </a:prstClr>
                </a:solidFill>
              </a:rPr>
              <a:pPr/>
              <a:t>10/1/2024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9360613" y="647924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6EE14-6134-447D-824B-1177ECA639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04345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89A52D-4839-41ED-A857-8C37BCA57CAB}" type="datetimeFigureOut">
              <a:rPr lang="en-US" smtClean="0"/>
              <a:t>10/1/2024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D754CC-6008-44CE-B9DA-AB7F94E10F23}" type="slidenum">
              <a:rPr lang="en-US" smtClean="0"/>
              <a:t>‹#›</a:t>
            </a:fld>
            <a:endParaRPr lang="en-US"/>
          </a:p>
        </p:txBody>
      </p:sp>
    </p:spTree>
    <p:extLst>
      <p:ext uri="{BB962C8B-B14F-4D97-AF65-F5344CB8AC3E}">
        <p14:creationId xmlns:p14="http://schemas.microsoft.com/office/powerpoint/2010/main" val="16899236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CC27466B-F642-42CD-9B1E-B2369CD9CB90}"/>
              </a:ext>
            </a:extLst>
          </p:cNvPr>
          <p:cNvSpPr>
            <a:spLocks noGrp="1"/>
          </p:cNvSpPr>
          <p:nvPr>
            <p:ph type="title"/>
          </p:nvPr>
        </p:nvSpPr>
        <p:spPr>
          <a:xfrm>
            <a:off x="609600" y="457201"/>
            <a:ext cx="10972800" cy="904123"/>
          </a:xfrm>
          <a:prstGeom prst="rect">
            <a:avLst/>
          </a:prstGeom>
        </p:spPr>
        <p:txBody>
          <a:bodyPr vert="horz" lIns="0" tIns="0" rIns="0" bIns="0" rtlCol="0" anchor="t">
            <a:noAutofit/>
          </a:bodyPr>
          <a:lstStyle/>
          <a:p>
            <a:r>
              <a:rPr lang="en-US"/>
              <a:t>Click to edit Master title style</a:t>
            </a:r>
          </a:p>
        </p:txBody>
      </p:sp>
      <p:grpSp>
        <p:nvGrpSpPr>
          <p:cNvPr id="5" name="Group 1">
            <a:extLst>
              <a:ext uri="{FF2B5EF4-FFF2-40B4-BE49-F238E27FC236}">
                <a16:creationId xmlns:a16="http://schemas.microsoft.com/office/drawing/2014/main" id="{DDF8879E-0A7C-4B85-AE06-049BC9EDDBE3}"/>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6" name="Freeform 15">
              <a:extLst>
                <a:ext uri="{FF2B5EF4-FFF2-40B4-BE49-F238E27FC236}">
                  <a16:creationId xmlns:a16="http://schemas.microsoft.com/office/drawing/2014/main" id="{9F3229F4-EC02-4D7D-B55F-1AC72A6C6C69}"/>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7" name="Freeform 2">
              <a:extLst>
                <a:ext uri="{FF2B5EF4-FFF2-40B4-BE49-F238E27FC236}">
                  <a16:creationId xmlns:a16="http://schemas.microsoft.com/office/drawing/2014/main" id="{81BD987D-33C7-449C-A493-427D9016D30E}"/>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8" name="Freeform 3">
              <a:extLst>
                <a:ext uri="{FF2B5EF4-FFF2-40B4-BE49-F238E27FC236}">
                  <a16:creationId xmlns:a16="http://schemas.microsoft.com/office/drawing/2014/main" id="{3ED749D4-F8FB-4C99-ABB2-ECD303D002A4}"/>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9" name="Freeform 4">
              <a:extLst>
                <a:ext uri="{FF2B5EF4-FFF2-40B4-BE49-F238E27FC236}">
                  <a16:creationId xmlns:a16="http://schemas.microsoft.com/office/drawing/2014/main" id="{DE3ADE1E-7292-4BAF-84F6-A6145EE2BB86}"/>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0" name="Freeform 5">
              <a:extLst>
                <a:ext uri="{FF2B5EF4-FFF2-40B4-BE49-F238E27FC236}">
                  <a16:creationId xmlns:a16="http://schemas.microsoft.com/office/drawing/2014/main" id="{80ECD604-5F3D-4E41-86A6-939C3C1A1248}"/>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1" name="Freeform 6">
              <a:extLst>
                <a:ext uri="{FF2B5EF4-FFF2-40B4-BE49-F238E27FC236}">
                  <a16:creationId xmlns:a16="http://schemas.microsoft.com/office/drawing/2014/main" id="{341C3060-61A6-468F-8D30-980776AB7983}"/>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2" name="Freeform 7">
              <a:extLst>
                <a:ext uri="{FF2B5EF4-FFF2-40B4-BE49-F238E27FC236}">
                  <a16:creationId xmlns:a16="http://schemas.microsoft.com/office/drawing/2014/main" id="{45A26C0D-8656-46E1-BEF3-25A2CAFD7D21}"/>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3" name="Freeform 8">
              <a:extLst>
                <a:ext uri="{FF2B5EF4-FFF2-40B4-BE49-F238E27FC236}">
                  <a16:creationId xmlns:a16="http://schemas.microsoft.com/office/drawing/2014/main" id="{6C7EAE0C-88EE-486D-A985-BA231900993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4" name="Text Placeholder 2">
            <a:extLst>
              <a:ext uri="{FF2B5EF4-FFF2-40B4-BE49-F238E27FC236}">
                <a16:creationId xmlns:a16="http://schemas.microsoft.com/office/drawing/2014/main" id="{D5EB987A-C9BE-4D4E-A450-A505B007E5A7}"/>
              </a:ext>
            </a:extLst>
          </p:cNvPr>
          <p:cNvSpPr>
            <a:spLocks noGrp="1"/>
          </p:cNvSpPr>
          <p:nvPr>
            <p:ph type="body" idx="1"/>
          </p:nvPr>
        </p:nvSpPr>
        <p:spPr>
          <a:xfrm>
            <a:off x="609600" y="1600201"/>
            <a:ext cx="10972800" cy="738664"/>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p:txBody>
      </p:sp>
      <p:sp>
        <p:nvSpPr>
          <p:cNvPr id="15" name="TextBox 14">
            <a:extLst>
              <a:ext uri="{FF2B5EF4-FFF2-40B4-BE49-F238E27FC236}">
                <a16:creationId xmlns:a16="http://schemas.microsoft.com/office/drawing/2014/main" id="{BF0F392D-F510-A846-ACA8-87AAF22525CB}"/>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tx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tx1"/>
              </a:solidFill>
              <a:latin typeface="+mn-lt"/>
              <a:cs typeface="FS Thrive Elliot Regular"/>
            </a:endParaRPr>
          </a:p>
        </p:txBody>
      </p:sp>
      <p:sp>
        <p:nvSpPr>
          <p:cNvPr id="16" name="TextBox 15">
            <a:extLst>
              <a:ext uri="{FF2B5EF4-FFF2-40B4-BE49-F238E27FC236}">
                <a16:creationId xmlns:a16="http://schemas.microsoft.com/office/drawing/2014/main" id="{6EE14C57-F580-924A-B995-8E5C4B56C5E5}"/>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endParaRPr lang="en-US" sz="1067">
              <a:solidFill>
                <a:srgbClr val="1D1918"/>
              </a:solidFill>
              <a:cs typeface="FS Thrive Elliot Regular" charset="0"/>
            </a:endParaRPr>
          </a:p>
        </p:txBody>
      </p:sp>
    </p:spTree>
    <p:extLst>
      <p:ext uri="{BB962C8B-B14F-4D97-AF65-F5344CB8AC3E}">
        <p14:creationId xmlns:p14="http://schemas.microsoft.com/office/powerpoint/2010/main" val="392225668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Lst>
  <p:hf sldNum="0" hdr="0" dt="0"/>
  <p:txStyles>
    <p:titleStyle>
      <a:lvl1pPr algn="l" defTabSz="457189" rtl="0" eaLnBrk="1" latinLnBrk="0" hangingPunct="1">
        <a:lnSpc>
          <a:spcPts val="2600"/>
        </a:lnSpc>
        <a:spcBef>
          <a:spcPct val="0"/>
        </a:spcBef>
        <a:buNone/>
        <a:defRPr lang="en-US" sz="2667" kern="1200" dirty="0">
          <a:solidFill>
            <a:schemeClr val="tx1"/>
          </a:solidFill>
          <a:latin typeface="+mj-lt"/>
          <a:ea typeface="+mj-ea"/>
          <a:cs typeface="FS Thrive Elliot Heavy"/>
        </a:defRPr>
      </a:lvl1pPr>
    </p:titleStyle>
    <p:bodyStyle>
      <a:lvl1pPr marL="342891" indent="-342891" algn="l" defTabSz="457189" rtl="0" eaLnBrk="1" latinLnBrk="0" hangingPunct="1">
        <a:lnSpc>
          <a:spcPct val="100000"/>
        </a:lnSpc>
        <a:spcBef>
          <a:spcPts val="0"/>
        </a:spcBef>
        <a:buFont typeface="System Font Regular"/>
        <a:buChar char="—"/>
        <a:defRPr sz="1600" b="0" i="0" kern="1200">
          <a:solidFill>
            <a:schemeClr val="tx1"/>
          </a:solidFill>
          <a:latin typeface="+mn-lt"/>
          <a:ea typeface="+mn-ea"/>
          <a:cs typeface="FS Thrive Elliot Regular"/>
        </a:defRPr>
      </a:lvl1pPr>
      <a:lvl2pPr marL="742932" indent="-285744" algn="l" defTabSz="457189" rtl="0" eaLnBrk="1" latinLnBrk="0" hangingPunct="1">
        <a:lnSpc>
          <a:spcPct val="100000"/>
        </a:lnSpc>
        <a:spcBef>
          <a:spcPts val="0"/>
        </a:spcBef>
        <a:buFont typeface="Arial" panose="020B0604020202020204" pitchFamily="34" charset="0"/>
        <a:buChar char="•"/>
        <a:defRPr sz="1600" b="0" i="0" kern="1200">
          <a:solidFill>
            <a:schemeClr val="tx1"/>
          </a:solidFill>
          <a:latin typeface="+mn-lt"/>
          <a:ea typeface="+mn-ea"/>
          <a:cs typeface="FS Thrive Elliot Regular"/>
        </a:defRPr>
      </a:lvl2pPr>
      <a:lvl3pPr marL="1142971" indent="-228594" algn="l" defTabSz="457189" rtl="0" eaLnBrk="1" latinLnBrk="0" hangingPunct="1">
        <a:lnSpc>
          <a:spcPct val="100000"/>
        </a:lnSpc>
        <a:spcBef>
          <a:spcPts val="0"/>
        </a:spcBef>
        <a:buFont typeface="Courier New" panose="02070309020205020404" pitchFamily="49" charset="0"/>
        <a:buChar char="o"/>
        <a:defRPr sz="1600" b="0" i="0" kern="1200">
          <a:solidFill>
            <a:schemeClr val="tx1"/>
          </a:solidFill>
          <a:latin typeface="+mn-lt"/>
          <a:ea typeface="+mn-ea"/>
          <a:cs typeface="FS Thrive Elliot Regular"/>
        </a:defRPr>
      </a:lvl3pPr>
      <a:lvl4pPr marL="1600160" indent="-228594" algn="l" defTabSz="457189" rtl="0" eaLnBrk="1" latinLnBrk="0" hangingPunct="1">
        <a:spcBef>
          <a:spcPct val="20000"/>
        </a:spcBef>
        <a:buFont typeface="Arial"/>
        <a:buChar char="–"/>
        <a:defRPr sz="1100" b="0" i="0" kern="1200">
          <a:solidFill>
            <a:schemeClr val="tx1"/>
          </a:solidFill>
          <a:latin typeface="FS Thrive Elliot Regular"/>
          <a:ea typeface="+mn-ea"/>
          <a:cs typeface="FS Thrive Elliot Regular"/>
        </a:defRPr>
      </a:lvl4pPr>
      <a:lvl5pPr marL="2057349" indent="-228594" algn="l" defTabSz="457189" rtl="0" eaLnBrk="1" latinLnBrk="0" hangingPunct="1">
        <a:spcBef>
          <a:spcPct val="20000"/>
        </a:spcBef>
        <a:buFont typeface="Arial"/>
        <a:buChar char="»"/>
        <a:defRPr sz="800" b="0" i="0" kern="1200">
          <a:solidFill>
            <a:schemeClr val="tx1"/>
          </a:solidFill>
          <a:latin typeface="FS Thrive Elliot Regular"/>
          <a:ea typeface="+mn-ea"/>
          <a:cs typeface="FS Thrive Elliot Regular"/>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fortworthtexas.gov/wellness/" TargetMode="Externa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s://www.signupgenius.com/go/10C0F4DACAA2FA6FBC25-healthy3#/" TargetMode="Externa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hyperlink" Target="http://fortworthtexas.gov/openenrollment/" TargetMode="External"/><Relationship Id="rId4" Type="http://schemas.openxmlformats.org/officeDocument/2006/relationships/hyperlink" Target="https://www.fortworthtexas.gov/departments/hr/employees/openenrollmen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cfwbenefits.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benefits@fortworthtexas.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fortworthemployeehealthcenter.com/"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W logo revel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068"/>
            <a:ext cx="12192000" cy="6858000"/>
          </a:xfrm>
          <a:prstGeom prst="rect">
            <a:avLst/>
          </a:prstGeom>
        </p:spPr>
      </p:pic>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1</a:t>
            </a:fld>
            <a:endParaRPr lang="en-US" dirty="0">
              <a:solidFill>
                <a:prstClr val="black">
                  <a:tint val="75000"/>
                </a:prstClr>
              </a:solidFill>
            </a:endParaRPr>
          </a:p>
        </p:txBody>
      </p:sp>
      <p:sp>
        <p:nvSpPr>
          <p:cNvPr id="3" name="Subtitle 2"/>
          <p:cNvSpPr>
            <a:spLocks noGrp="1"/>
          </p:cNvSpPr>
          <p:nvPr>
            <p:ph type="subTitle" idx="1"/>
          </p:nvPr>
        </p:nvSpPr>
        <p:spPr>
          <a:xfrm>
            <a:off x="0" y="6352670"/>
            <a:ext cx="12192000" cy="491702"/>
          </a:xfrm>
        </p:spPr>
        <p:txBody>
          <a:bodyPr>
            <a:normAutofit lnSpcReduction="10000"/>
          </a:bodyPr>
          <a:lstStyle/>
          <a:p>
            <a:r>
              <a:rPr lang="en-US" sz="3200" dirty="0">
                <a:solidFill>
                  <a:schemeClr val="accent5">
                    <a:lumMod val="50000"/>
                  </a:schemeClr>
                </a:solidFill>
              </a:rPr>
              <a:t>Presented By Human Resources Department  </a:t>
            </a:r>
          </a:p>
          <a:p>
            <a:endParaRPr lang="en-US" sz="3200" dirty="0">
              <a:solidFill>
                <a:schemeClr val="accent5">
                  <a:lumMod val="50000"/>
                </a:schemeClr>
              </a:solidFill>
            </a:endParaRPr>
          </a:p>
        </p:txBody>
      </p:sp>
      <p:pic>
        <p:nvPicPr>
          <p:cNvPr id="2" name="Picture 1"/>
          <p:cNvPicPr>
            <a:picLocks noChangeAspect="1"/>
          </p:cNvPicPr>
          <p:nvPr/>
        </p:nvPicPr>
        <p:blipFill>
          <a:blip r:embed="rId6"/>
          <a:stretch>
            <a:fillRect/>
          </a:stretch>
        </p:blipFill>
        <p:spPr>
          <a:xfrm>
            <a:off x="0" y="17415"/>
            <a:ext cx="12192000" cy="6854653"/>
          </a:xfrm>
          <a:prstGeom prst="rect">
            <a:avLst/>
          </a:prstGeom>
        </p:spPr>
      </p:pic>
      <p:sp>
        <p:nvSpPr>
          <p:cNvPr id="4" name="Title 3"/>
          <p:cNvSpPr>
            <a:spLocks noGrp="1"/>
          </p:cNvSpPr>
          <p:nvPr>
            <p:ph type="ctrTitle"/>
          </p:nvPr>
        </p:nvSpPr>
        <p:spPr>
          <a:xfrm>
            <a:off x="1746703" y="3347"/>
            <a:ext cx="9144000" cy="1021945"/>
          </a:xfrm>
        </p:spPr>
        <p:txBody>
          <a:bodyPr>
            <a:normAutofit fontScale="90000"/>
          </a:bodyPr>
          <a:lstStyle/>
          <a:p>
            <a:r>
              <a:rPr lang="en-US" b="1" dirty="0">
                <a:ln>
                  <a:solidFill>
                    <a:schemeClr val="bg1"/>
                  </a:solidFill>
                </a:ln>
                <a:solidFill>
                  <a:schemeClr val="bg1"/>
                </a:solidFill>
                <a:effectLst>
                  <a:glow rad="139700">
                    <a:schemeClr val="accent5">
                      <a:satMod val="175000"/>
                      <a:alpha val="40000"/>
                    </a:schemeClr>
                  </a:glow>
                </a:effectLst>
              </a:rPr>
              <a:t>OCTOBER 7 – October 25, 2024</a:t>
            </a:r>
          </a:p>
        </p:txBody>
      </p:sp>
      <p:sp>
        <p:nvSpPr>
          <p:cNvPr id="8" name="Title 3"/>
          <p:cNvSpPr txBox="1">
            <a:spLocks/>
          </p:cNvSpPr>
          <p:nvPr/>
        </p:nvSpPr>
        <p:spPr>
          <a:xfrm>
            <a:off x="1392664" y="5699530"/>
            <a:ext cx="9144000" cy="102194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n>
                  <a:solidFill>
                    <a:prstClr val="white"/>
                  </a:solidFill>
                </a:ln>
                <a:solidFill>
                  <a:prstClr val="white"/>
                </a:solidFill>
                <a:effectLst>
                  <a:glow rad="139700">
                    <a:srgbClr val="4472C4">
                      <a:satMod val="175000"/>
                      <a:alpha val="40000"/>
                    </a:srgbClr>
                  </a:glow>
                </a:effectLst>
              </a:rPr>
              <a:t>OPEN ENROLLMENT FOR PLAN YEAR 2025</a:t>
            </a:r>
          </a:p>
        </p:txBody>
      </p:sp>
    </p:spTree>
    <p:extLst>
      <p:ext uri="{BB962C8B-B14F-4D97-AF65-F5344CB8AC3E}">
        <p14:creationId xmlns:p14="http://schemas.microsoft.com/office/powerpoint/2010/main" val="3408212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ABED-CC2E-47A1-AD72-D951BA2E5922}"/>
              </a:ext>
            </a:extLst>
          </p:cNvPr>
          <p:cNvSpPr>
            <a:spLocks noGrp="1"/>
          </p:cNvSpPr>
          <p:nvPr>
            <p:ph type="title"/>
          </p:nvPr>
        </p:nvSpPr>
        <p:spPr>
          <a:xfrm>
            <a:off x="489820" y="471905"/>
            <a:ext cx="10972800" cy="904123"/>
          </a:xfrm>
        </p:spPr>
        <p:txBody>
          <a:bodyPr/>
          <a:lstStyle/>
          <a:p>
            <a:r>
              <a:rPr lang="en-US"/>
              <a:t>A connected experience – right time, right resource</a:t>
            </a:r>
          </a:p>
        </p:txBody>
      </p:sp>
      <p:sp>
        <p:nvSpPr>
          <p:cNvPr id="41" name="TextBox 21">
            <a:extLst>
              <a:ext uri="{FF2B5EF4-FFF2-40B4-BE49-F238E27FC236}">
                <a16:creationId xmlns:a16="http://schemas.microsoft.com/office/drawing/2014/main" id="{86F510D4-6068-493A-AE15-6F5A15F3CC45}"/>
              </a:ext>
            </a:extLst>
          </p:cNvPr>
          <p:cNvSpPr txBox="1"/>
          <p:nvPr/>
        </p:nvSpPr>
        <p:spPr>
          <a:xfrm>
            <a:off x="3477573" y="1376028"/>
            <a:ext cx="5155511" cy="302955"/>
          </a:xfrm>
          <a:prstGeom prst="roundRect">
            <a:avLst>
              <a:gd name="adj" fmla="val 50000"/>
            </a:avLst>
          </a:prstGeom>
          <a:solidFill>
            <a:schemeClr val="accent6"/>
          </a:solid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FS Thrive Elliot"/>
                <a:ea typeface="+mn-ea"/>
                <a:cs typeface="+mn-cs"/>
              </a:rPr>
              <a:t>Comprehensive Benefits Navigation</a:t>
            </a:r>
          </a:p>
        </p:txBody>
      </p:sp>
      <p:pic>
        <p:nvPicPr>
          <p:cNvPr id="10" name="Picture 9">
            <a:extLst>
              <a:ext uri="{FF2B5EF4-FFF2-40B4-BE49-F238E27FC236}">
                <a16:creationId xmlns:a16="http://schemas.microsoft.com/office/drawing/2014/main" id="{30015E4A-9839-45E1-B290-1C4E072D4FF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67822" y="2219245"/>
            <a:ext cx="1844239" cy="2366332"/>
          </a:xfrm>
          <a:prstGeom prst="rect">
            <a:avLst/>
          </a:prstGeom>
          <a:noFill/>
          <a:ln>
            <a:noFill/>
          </a:ln>
        </p:spPr>
      </p:pic>
      <p:pic>
        <p:nvPicPr>
          <p:cNvPr id="11" name="Picture 10">
            <a:extLst>
              <a:ext uri="{FF2B5EF4-FFF2-40B4-BE49-F238E27FC236}">
                <a16:creationId xmlns:a16="http://schemas.microsoft.com/office/drawing/2014/main" id="{11C368C7-97C3-4711-87CB-8A210EB4394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258074" y="3877282"/>
            <a:ext cx="1607133" cy="1435263"/>
          </a:xfrm>
          <a:prstGeom prst="rect">
            <a:avLst/>
          </a:prstGeom>
          <a:noFill/>
          <a:ln>
            <a:noFill/>
          </a:ln>
        </p:spPr>
      </p:pic>
      <p:sp>
        <p:nvSpPr>
          <p:cNvPr id="12" name="TextBox 21">
            <a:extLst>
              <a:ext uri="{FF2B5EF4-FFF2-40B4-BE49-F238E27FC236}">
                <a16:creationId xmlns:a16="http://schemas.microsoft.com/office/drawing/2014/main" id="{A0FA2877-9E66-4A45-ABDC-867A93B6C816}"/>
              </a:ext>
            </a:extLst>
          </p:cNvPr>
          <p:cNvSpPr txBox="1"/>
          <p:nvPr/>
        </p:nvSpPr>
        <p:spPr>
          <a:xfrm>
            <a:off x="3441438" y="3725804"/>
            <a:ext cx="5227781" cy="302955"/>
          </a:xfrm>
          <a:prstGeom prst="roundRect">
            <a:avLst>
              <a:gd name="adj" fmla="val 50000"/>
            </a:avLst>
          </a:prstGeom>
          <a:solidFill>
            <a:schemeClr val="accent3"/>
          </a:solid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FS Thrive Elliot"/>
                <a:ea typeface="+mn-ea"/>
                <a:cs typeface="+mn-cs"/>
              </a:rPr>
              <a:t>Expert Medical Opinions (EMO)</a:t>
            </a:r>
            <a:endParaRPr kumimoji="0" lang="en-US" sz="1400" b="0" i="0" u="none" strike="noStrike" kern="1200" cap="none" spc="0" normalizeH="0" baseline="0" noProof="0">
              <a:ln>
                <a:noFill/>
              </a:ln>
              <a:solidFill>
                <a:srgbClr val="000000"/>
              </a:solidFill>
              <a:effectLst/>
              <a:uLnTx/>
              <a:uFillTx/>
              <a:latin typeface="FS Thrive Elliot"/>
              <a:ea typeface="+mn-ea"/>
              <a:cs typeface="+mn-cs"/>
            </a:endParaRPr>
          </a:p>
        </p:txBody>
      </p:sp>
      <p:sp>
        <p:nvSpPr>
          <p:cNvPr id="13" name="TextBox 21">
            <a:extLst>
              <a:ext uri="{FF2B5EF4-FFF2-40B4-BE49-F238E27FC236}">
                <a16:creationId xmlns:a16="http://schemas.microsoft.com/office/drawing/2014/main" id="{5A1C6CE2-F9E1-43EB-9D03-EB3FF82076AB}"/>
              </a:ext>
            </a:extLst>
          </p:cNvPr>
          <p:cNvSpPr txBox="1"/>
          <p:nvPr/>
        </p:nvSpPr>
        <p:spPr>
          <a:xfrm>
            <a:off x="3422073" y="2550085"/>
            <a:ext cx="5246173" cy="302955"/>
          </a:xfrm>
          <a:prstGeom prst="roundRect">
            <a:avLst>
              <a:gd name="adj" fmla="val 50000"/>
            </a:avLst>
          </a:prstGeom>
          <a:solidFill>
            <a:schemeClr val="accent4"/>
          </a:solid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FS Thrive Elliot"/>
                <a:ea typeface="+mn-ea"/>
                <a:cs typeface="+mn-cs"/>
              </a:rPr>
              <a:t>Clinical Decision Support</a:t>
            </a:r>
            <a:endParaRPr kumimoji="0" lang="en-US" sz="1400" b="0" i="0" u="none" strike="noStrike" kern="1200" cap="none" spc="0" normalizeH="0" baseline="0" noProof="0">
              <a:ln>
                <a:noFill/>
              </a:ln>
              <a:solidFill>
                <a:srgbClr val="000000"/>
              </a:solidFill>
              <a:effectLst/>
              <a:uLnTx/>
              <a:uFillTx/>
              <a:latin typeface="FS Thrive Elliot"/>
              <a:ea typeface="+mn-ea"/>
              <a:cs typeface="+mn-cs"/>
            </a:endParaRPr>
          </a:p>
        </p:txBody>
      </p:sp>
      <p:grpSp>
        <p:nvGrpSpPr>
          <p:cNvPr id="26" name="Group 25">
            <a:extLst>
              <a:ext uri="{FF2B5EF4-FFF2-40B4-BE49-F238E27FC236}">
                <a16:creationId xmlns:a16="http://schemas.microsoft.com/office/drawing/2014/main" id="{3BADEFC5-6E6B-4352-9FB3-F88F0C316622}"/>
              </a:ext>
            </a:extLst>
          </p:cNvPr>
          <p:cNvGrpSpPr/>
          <p:nvPr/>
        </p:nvGrpSpPr>
        <p:grpSpPr>
          <a:xfrm>
            <a:off x="9712251" y="4110233"/>
            <a:ext cx="760573" cy="1621668"/>
            <a:chOff x="8921913" y="2616074"/>
            <a:chExt cx="1860697" cy="3578577"/>
          </a:xfrm>
        </p:grpSpPr>
        <p:pic>
          <p:nvPicPr>
            <p:cNvPr id="27" name="Picture 26">
              <a:extLst>
                <a:ext uri="{FF2B5EF4-FFF2-40B4-BE49-F238E27FC236}">
                  <a16:creationId xmlns:a16="http://schemas.microsoft.com/office/drawing/2014/main" id="{E065A70A-4878-4A65-8B88-0E5DA53AC48F}"/>
                </a:ext>
              </a:extLst>
            </p:cNvPr>
            <p:cNvPicPr>
              <a:picLocks noChangeAspect="1"/>
            </p:cNvPicPr>
            <p:nvPr/>
          </p:nvPicPr>
          <p:blipFill>
            <a:blip r:embed="rId5"/>
            <a:stretch>
              <a:fillRect/>
            </a:stretch>
          </p:blipFill>
          <p:spPr>
            <a:xfrm>
              <a:off x="8921913" y="2616074"/>
              <a:ext cx="1860697" cy="3578577"/>
            </a:xfrm>
            <a:prstGeom prst="rect">
              <a:avLst/>
            </a:prstGeom>
          </p:spPr>
        </p:pic>
        <p:pic>
          <p:nvPicPr>
            <p:cNvPr id="28" name="Picture 27">
              <a:extLst>
                <a:ext uri="{FF2B5EF4-FFF2-40B4-BE49-F238E27FC236}">
                  <a16:creationId xmlns:a16="http://schemas.microsoft.com/office/drawing/2014/main" id="{C73271CC-0720-42EB-9272-9BC7BBB2E58E}"/>
                </a:ext>
              </a:extLst>
            </p:cNvPr>
            <p:cNvPicPr>
              <a:picLocks noChangeAspect="1"/>
            </p:cNvPicPr>
            <p:nvPr/>
          </p:nvPicPr>
          <p:blipFill>
            <a:blip r:embed="rId6"/>
            <a:stretch>
              <a:fillRect/>
            </a:stretch>
          </p:blipFill>
          <p:spPr>
            <a:xfrm>
              <a:off x="9090786" y="3130886"/>
              <a:ext cx="1522948" cy="2713764"/>
            </a:xfrm>
            <a:prstGeom prst="rect">
              <a:avLst/>
            </a:prstGeom>
          </p:spPr>
        </p:pic>
      </p:grpSp>
      <p:grpSp>
        <p:nvGrpSpPr>
          <p:cNvPr id="29" name="Group 28">
            <a:extLst>
              <a:ext uri="{FF2B5EF4-FFF2-40B4-BE49-F238E27FC236}">
                <a16:creationId xmlns:a16="http://schemas.microsoft.com/office/drawing/2014/main" id="{5FD77360-C7CC-4FB5-B6BD-689FFDE75C46}"/>
              </a:ext>
            </a:extLst>
          </p:cNvPr>
          <p:cNvGrpSpPr/>
          <p:nvPr/>
        </p:nvGrpSpPr>
        <p:grpSpPr>
          <a:xfrm>
            <a:off x="729380" y="923967"/>
            <a:ext cx="10571140" cy="331249"/>
            <a:chOff x="1224135" y="496534"/>
            <a:chExt cx="7089552" cy="186328"/>
          </a:xfrm>
        </p:grpSpPr>
        <p:sp>
          <p:nvSpPr>
            <p:cNvPr id="30" name="TextBox 29">
              <a:extLst>
                <a:ext uri="{FF2B5EF4-FFF2-40B4-BE49-F238E27FC236}">
                  <a16:creationId xmlns:a16="http://schemas.microsoft.com/office/drawing/2014/main" id="{231956C4-4544-4BCF-BA35-9223B688FCEE}"/>
                </a:ext>
              </a:extLst>
            </p:cNvPr>
            <p:cNvSpPr txBox="1"/>
            <p:nvPr/>
          </p:nvSpPr>
          <p:spPr bwMode="auto">
            <a:xfrm>
              <a:off x="1224135" y="496534"/>
              <a:ext cx="1489550" cy="178577"/>
            </a:xfrm>
            <a:prstGeom prst="roundRect">
              <a:avLst>
                <a:gd name="adj" fmla="val 50000"/>
              </a:avLst>
            </a:prstGeom>
            <a:solidFill>
              <a:schemeClr val="accent4"/>
            </a:solidFill>
            <a:ln>
              <a:noFill/>
            </a:ln>
            <a:extLs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Diagnosis</a:t>
              </a:r>
            </a:p>
          </p:txBody>
        </p:sp>
        <p:sp>
          <p:nvSpPr>
            <p:cNvPr id="31" name="TextBox 30">
              <a:extLst>
                <a:ext uri="{FF2B5EF4-FFF2-40B4-BE49-F238E27FC236}">
                  <a16:creationId xmlns:a16="http://schemas.microsoft.com/office/drawing/2014/main" id="{0F9130BC-FBA8-4A2B-92C3-60B7A2065CC6}"/>
                </a:ext>
              </a:extLst>
            </p:cNvPr>
            <p:cNvSpPr txBox="1"/>
            <p:nvPr/>
          </p:nvSpPr>
          <p:spPr bwMode="auto">
            <a:xfrm>
              <a:off x="2624793" y="504285"/>
              <a:ext cx="1489124" cy="178577"/>
            </a:xfrm>
            <a:prstGeom prst="roundRect">
              <a:avLst>
                <a:gd name="adj" fmla="val 50000"/>
              </a:avLst>
            </a:prstGeom>
            <a:solidFill>
              <a:schemeClr val="accent3">
                <a:alpha val="86000"/>
              </a:schemeClr>
            </a:solidFill>
            <a:ln>
              <a:noFill/>
            </a:ln>
            <a:extLs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Doctor</a:t>
              </a:r>
            </a:p>
          </p:txBody>
        </p:sp>
        <p:sp>
          <p:nvSpPr>
            <p:cNvPr id="32" name="TextBox 31">
              <a:extLst>
                <a:ext uri="{FF2B5EF4-FFF2-40B4-BE49-F238E27FC236}">
                  <a16:creationId xmlns:a16="http://schemas.microsoft.com/office/drawing/2014/main" id="{BE4E6753-B09B-488D-BD2F-781518A10126}"/>
                </a:ext>
              </a:extLst>
            </p:cNvPr>
            <p:cNvSpPr txBox="1"/>
            <p:nvPr/>
          </p:nvSpPr>
          <p:spPr bwMode="auto">
            <a:xfrm>
              <a:off x="5416540" y="503651"/>
              <a:ext cx="1489124" cy="178577"/>
            </a:xfrm>
            <a:prstGeom prst="roundRect">
              <a:avLst>
                <a:gd name="adj" fmla="val 50000"/>
              </a:avLst>
            </a:prstGeom>
            <a:solidFill>
              <a:schemeClr val="accent6">
                <a:alpha val="86000"/>
              </a:schemeClr>
            </a:solidFill>
            <a:ln>
              <a:noFill/>
            </a:ln>
            <a:extLs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Facility</a:t>
              </a:r>
            </a:p>
          </p:txBody>
        </p:sp>
        <p:sp>
          <p:nvSpPr>
            <p:cNvPr id="33" name="TextBox 32">
              <a:extLst>
                <a:ext uri="{FF2B5EF4-FFF2-40B4-BE49-F238E27FC236}">
                  <a16:creationId xmlns:a16="http://schemas.microsoft.com/office/drawing/2014/main" id="{8CC28A90-3D52-4C33-8831-9873613567B2}"/>
                </a:ext>
              </a:extLst>
            </p:cNvPr>
            <p:cNvSpPr txBox="1"/>
            <p:nvPr/>
          </p:nvSpPr>
          <p:spPr bwMode="auto">
            <a:xfrm>
              <a:off x="4004719" y="499569"/>
              <a:ext cx="1489124" cy="178577"/>
            </a:xfrm>
            <a:prstGeom prst="roundRect">
              <a:avLst>
                <a:gd name="adj" fmla="val 50000"/>
              </a:avLst>
            </a:prstGeom>
            <a:solidFill>
              <a:schemeClr val="accent5">
                <a:alpha val="86000"/>
              </a:schemeClr>
            </a:solidFill>
            <a:ln>
              <a:noFill/>
            </a:ln>
            <a:extLs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Treatment</a:t>
              </a:r>
            </a:p>
          </p:txBody>
        </p:sp>
        <p:sp>
          <p:nvSpPr>
            <p:cNvPr id="34" name="TextBox 33">
              <a:extLst>
                <a:ext uri="{FF2B5EF4-FFF2-40B4-BE49-F238E27FC236}">
                  <a16:creationId xmlns:a16="http://schemas.microsoft.com/office/drawing/2014/main" id="{6E86FAEB-F34F-4D00-9410-12241D3DE0FB}"/>
                </a:ext>
              </a:extLst>
            </p:cNvPr>
            <p:cNvSpPr txBox="1"/>
            <p:nvPr/>
          </p:nvSpPr>
          <p:spPr bwMode="auto">
            <a:xfrm>
              <a:off x="6824563" y="500335"/>
              <a:ext cx="1489124" cy="178577"/>
            </a:xfrm>
            <a:prstGeom prst="roundRect">
              <a:avLst>
                <a:gd name="adj" fmla="val 50000"/>
              </a:avLst>
            </a:prstGeom>
            <a:solidFill>
              <a:schemeClr val="bg2">
                <a:alpha val="86000"/>
              </a:schemeClr>
            </a:solidFill>
            <a:ln>
              <a:noFill/>
            </a:ln>
            <a:extLs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Coping</a:t>
              </a:r>
            </a:p>
          </p:txBody>
        </p:sp>
      </p:grpSp>
      <p:sp>
        <p:nvSpPr>
          <p:cNvPr id="35" name="TextBox 21">
            <a:extLst>
              <a:ext uri="{FF2B5EF4-FFF2-40B4-BE49-F238E27FC236}">
                <a16:creationId xmlns:a16="http://schemas.microsoft.com/office/drawing/2014/main" id="{DFDAD94F-160B-4D62-BA1F-3CBC9029D6DF}"/>
              </a:ext>
            </a:extLst>
          </p:cNvPr>
          <p:cNvSpPr txBox="1"/>
          <p:nvPr/>
        </p:nvSpPr>
        <p:spPr>
          <a:xfrm>
            <a:off x="3441438" y="4970789"/>
            <a:ext cx="5227781" cy="302955"/>
          </a:xfrm>
          <a:prstGeom prst="roundRect">
            <a:avLst>
              <a:gd name="adj" fmla="val 50000"/>
            </a:avLst>
          </a:prstGeom>
          <a:solidFill>
            <a:srgbClr val="FFF200"/>
          </a:solid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FS Thrive Elliot"/>
                <a:ea typeface="+mn-ea"/>
                <a:cs typeface="+mn-cs"/>
              </a:rPr>
              <a:t>Surgery Decision Support</a:t>
            </a:r>
            <a:endParaRPr kumimoji="0" lang="en-US" sz="1400" b="0" i="0" u="none" strike="noStrike" kern="1200" cap="none" spc="0" normalizeH="0" baseline="0" noProof="0">
              <a:ln>
                <a:noFill/>
              </a:ln>
              <a:solidFill>
                <a:srgbClr val="000000"/>
              </a:solidFill>
              <a:effectLst/>
              <a:uLnTx/>
              <a:uFillTx/>
              <a:latin typeface="FS Thrive Elliot"/>
              <a:ea typeface="+mn-ea"/>
              <a:cs typeface="+mn-cs"/>
            </a:endParaRPr>
          </a:p>
        </p:txBody>
      </p:sp>
      <p:pic>
        <p:nvPicPr>
          <p:cNvPr id="36" name="Picture 35">
            <a:extLst>
              <a:ext uri="{FF2B5EF4-FFF2-40B4-BE49-F238E27FC236}">
                <a16:creationId xmlns:a16="http://schemas.microsoft.com/office/drawing/2014/main" id="{1CE443E7-704F-43D4-8CCA-8F188B76F3F6}"/>
              </a:ext>
            </a:extLst>
          </p:cNvPr>
          <p:cNvPicPr/>
          <p:nvPr/>
        </p:nvPicPr>
        <p:blipFill rotWithShape="1">
          <a:blip r:embed="rId7">
            <a:extLst>
              <a:ext uri="{28A0092B-C50C-407E-A947-70E740481C1C}">
                <a14:useLocalDpi xmlns:a14="http://schemas.microsoft.com/office/drawing/2010/main" val="0"/>
              </a:ext>
            </a:extLst>
          </a:blip>
          <a:srcRect l="35308" r="12842" b="22466"/>
          <a:stretch/>
        </p:blipFill>
        <p:spPr bwMode="auto">
          <a:xfrm>
            <a:off x="10640693" y="2529648"/>
            <a:ext cx="1295884" cy="1305416"/>
          </a:xfrm>
          <a:prstGeom prst="ellipse">
            <a:avLst/>
          </a:prstGeom>
          <a:solidFill>
            <a:schemeClr val="bg1"/>
          </a:solidFill>
          <a:ln w="41275">
            <a:solidFill>
              <a:schemeClr val="accent2"/>
            </a:solidFill>
          </a:ln>
          <a:effectLst/>
        </p:spPr>
      </p:pic>
      <p:pic>
        <p:nvPicPr>
          <p:cNvPr id="4" name="Picture 3">
            <a:extLst>
              <a:ext uri="{FF2B5EF4-FFF2-40B4-BE49-F238E27FC236}">
                <a16:creationId xmlns:a16="http://schemas.microsoft.com/office/drawing/2014/main" id="{B54CF17F-2916-4C78-A17E-6B405A32DA06}"/>
              </a:ext>
            </a:extLst>
          </p:cNvPr>
          <p:cNvPicPr>
            <a:picLocks noChangeAspect="1"/>
          </p:cNvPicPr>
          <p:nvPr/>
        </p:nvPicPr>
        <p:blipFill>
          <a:blip r:embed="rId8"/>
          <a:stretch>
            <a:fillRect/>
          </a:stretch>
        </p:blipFill>
        <p:spPr>
          <a:xfrm>
            <a:off x="950291" y="1966760"/>
            <a:ext cx="1909413" cy="3884245"/>
          </a:xfrm>
          <a:prstGeom prst="rect">
            <a:avLst/>
          </a:prstGeom>
        </p:spPr>
      </p:pic>
      <p:graphicFrame>
        <p:nvGraphicFramePr>
          <p:cNvPr id="5" name="Table 5">
            <a:extLst>
              <a:ext uri="{FF2B5EF4-FFF2-40B4-BE49-F238E27FC236}">
                <a16:creationId xmlns:a16="http://schemas.microsoft.com/office/drawing/2014/main" id="{FC8854E1-B85A-452E-AFD3-393202881984}"/>
              </a:ext>
            </a:extLst>
          </p:cNvPr>
          <p:cNvGraphicFramePr>
            <a:graphicFrameLocks noGrp="1"/>
          </p:cNvGraphicFramePr>
          <p:nvPr/>
        </p:nvGraphicFramePr>
        <p:xfrm>
          <a:off x="3440466" y="1756371"/>
          <a:ext cx="5229724" cy="783517"/>
        </p:xfrm>
        <a:graphic>
          <a:graphicData uri="http://schemas.openxmlformats.org/drawingml/2006/table">
            <a:tbl>
              <a:tblPr firstRow="1" bandRow="1">
                <a:tableStyleId>{5C22544A-7EE6-4342-B048-85BDC9FD1C3A}</a:tableStyleId>
              </a:tblPr>
              <a:tblGrid>
                <a:gridCol w="2614862">
                  <a:extLst>
                    <a:ext uri="{9D8B030D-6E8A-4147-A177-3AD203B41FA5}">
                      <a16:colId xmlns:a16="http://schemas.microsoft.com/office/drawing/2014/main" val="2202142007"/>
                    </a:ext>
                  </a:extLst>
                </a:gridCol>
                <a:gridCol w="2614862">
                  <a:extLst>
                    <a:ext uri="{9D8B030D-6E8A-4147-A177-3AD203B41FA5}">
                      <a16:colId xmlns:a16="http://schemas.microsoft.com/office/drawing/2014/main" val="3746462363"/>
                    </a:ext>
                  </a:extLst>
                </a:gridCol>
              </a:tblGrid>
              <a:tr h="783517">
                <a:tc>
                  <a:txBody>
                    <a:bodyPr/>
                    <a:lstStyle/>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mn-ea"/>
                          <a:cs typeface="+mn-cs"/>
                        </a:rPr>
                        <a:t>--</a:t>
                      </a:r>
                      <a:r>
                        <a:rPr kumimoji="0" lang="en-US" sz="1000" b="0" i="0" u="none" strike="noStrike" kern="1200" cap="none" spc="0" normalizeH="0" baseline="0" noProof="0" dirty="0">
                          <a:ln>
                            <a:noFill/>
                          </a:ln>
                          <a:solidFill>
                            <a:srgbClr val="000000"/>
                          </a:solidFill>
                          <a:effectLst/>
                          <a:uLnTx/>
                          <a:uFillTx/>
                          <a:latin typeface="+mn-lt"/>
                          <a:ea typeface="+mn-ea"/>
                          <a:cs typeface="+mn-cs"/>
                        </a:rPr>
                        <a:t>General benefits questions</a:t>
                      </a:r>
                    </a:p>
                    <a:p>
                      <a:pPr marL="171450" marR="0" lvl="0" indent="-171450" algn="l" rtl="0" eaLnBrk="1" fontAlgn="auto" latinLnBrk="0" hangingPunct="1">
                        <a:lnSpc>
                          <a:spcPct val="100000"/>
                        </a:lnSpc>
                        <a:spcBef>
                          <a:spcPts val="0"/>
                        </a:spcBef>
                        <a:spcAft>
                          <a:spcPts val="0"/>
                        </a:spcAft>
                        <a:buClrTx/>
                        <a:buSzTx/>
                        <a:buFont typeface="Calibri"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a:t>
                      </a:r>
                      <a:r>
                        <a:rPr kumimoji="0" lang="en-US" sz="1000" b="0" i="0" u="none" strike="noStrike" kern="1200" cap="none" spc="0" normalizeH="0" baseline="0" noProof="0" dirty="0">
                          <a:ln>
                            <a:noFill/>
                          </a:ln>
                          <a:solidFill>
                            <a:srgbClr val="000000"/>
                          </a:solidFill>
                          <a:effectLst/>
                          <a:uLnTx/>
                          <a:uFillTx/>
                          <a:latin typeface="+mn-lt"/>
                          <a:ea typeface="+mn-ea"/>
                          <a:cs typeface="+mn-cs"/>
                        </a:rPr>
                        <a:t>Provider recommendations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Procedure cost estimates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Program referrals</a:t>
                      </a:r>
                    </a:p>
                  </a:txBody>
                  <a:tcPr>
                    <a:solidFill>
                      <a:schemeClr val="bg1"/>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Coordination of care</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Prescription reviews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Bill reviews</a:t>
                      </a:r>
                      <a:endParaRPr lang="en-US" dirty="0"/>
                    </a:p>
                  </a:txBody>
                  <a:tcPr>
                    <a:solidFill>
                      <a:schemeClr val="bg1"/>
                    </a:solidFill>
                  </a:tcPr>
                </a:tc>
                <a:extLst>
                  <a:ext uri="{0D108BD9-81ED-4DB2-BD59-A6C34878D82A}">
                    <a16:rowId xmlns:a16="http://schemas.microsoft.com/office/drawing/2014/main" val="2296920779"/>
                  </a:ext>
                </a:extLst>
              </a:tr>
            </a:tbl>
          </a:graphicData>
        </a:graphic>
      </p:graphicFrame>
      <p:graphicFrame>
        <p:nvGraphicFramePr>
          <p:cNvPr id="37" name="Table 5">
            <a:extLst>
              <a:ext uri="{FF2B5EF4-FFF2-40B4-BE49-F238E27FC236}">
                <a16:creationId xmlns:a16="http://schemas.microsoft.com/office/drawing/2014/main" id="{13639C87-7514-4187-A0A1-B7EEBE814622}"/>
              </a:ext>
            </a:extLst>
          </p:cNvPr>
          <p:cNvGraphicFramePr>
            <a:graphicFrameLocks noGrp="1"/>
          </p:cNvGraphicFramePr>
          <p:nvPr/>
        </p:nvGraphicFramePr>
        <p:xfrm>
          <a:off x="3440465" y="2943608"/>
          <a:ext cx="5192620" cy="783517"/>
        </p:xfrm>
        <a:graphic>
          <a:graphicData uri="http://schemas.openxmlformats.org/drawingml/2006/table">
            <a:tbl>
              <a:tblPr firstRow="1" bandRow="1">
                <a:tableStyleId>{5C22544A-7EE6-4342-B048-85BDC9FD1C3A}</a:tableStyleId>
              </a:tblPr>
              <a:tblGrid>
                <a:gridCol w="2596310">
                  <a:extLst>
                    <a:ext uri="{9D8B030D-6E8A-4147-A177-3AD203B41FA5}">
                      <a16:colId xmlns:a16="http://schemas.microsoft.com/office/drawing/2014/main" val="2202142007"/>
                    </a:ext>
                  </a:extLst>
                </a:gridCol>
                <a:gridCol w="2596310">
                  <a:extLst>
                    <a:ext uri="{9D8B030D-6E8A-4147-A177-3AD203B41FA5}">
                      <a16:colId xmlns:a16="http://schemas.microsoft.com/office/drawing/2014/main" val="3746462363"/>
                    </a:ext>
                  </a:extLst>
                </a:gridCol>
              </a:tblGrid>
              <a:tr h="783517">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Support for any health condition and</a:t>
                      </a:r>
                      <a:r>
                        <a:rPr lang="en-US" sz="1000" b="0" i="0" u="none" strike="noStrike" kern="1200" cap="none" spc="0" normalizeH="0" baseline="0" noProof="0" dirty="0">
                          <a:ln>
                            <a:noFill/>
                          </a:ln>
                          <a:solidFill>
                            <a:srgbClr val="000000"/>
                          </a:solidFill>
                          <a:effectLst/>
                          <a:uLnTx/>
                          <a:uFillTx/>
                          <a:latin typeface="+mn-lt"/>
                          <a:ea typeface="ＭＳ Ｐゴシック"/>
                          <a:cs typeface="+mn-cs"/>
                        </a:rPr>
                        <a:t> </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 treatment options</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Curated content</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Comprehensive clinical intake</a:t>
                      </a:r>
                      <a:endParaRPr kumimoji="0" lang="en-US" sz="1000" b="0" i="0" u="none" strike="noStrike" kern="1200" cap="none" spc="0" normalizeH="0" baseline="0" dirty="0">
                        <a:ln>
                          <a:noFill/>
                        </a:ln>
                        <a:solidFill>
                          <a:srgbClr val="000000"/>
                        </a:solidFill>
                        <a:effectLst/>
                        <a:uLnTx/>
                        <a:uFillTx/>
                        <a:latin typeface="+mn-lt"/>
                        <a:ea typeface="ＭＳ Ｐゴシック"/>
                        <a:cs typeface="+mn-cs"/>
                      </a:endParaRPr>
                    </a:p>
                  </a:txBody>
                  <a:tcPr>
                    <a:solidFill>
                      <a:schemeClr val="bg1"/>
                    </a:solidFill>
                  </a:tcPr>
                </a:tc>
                <a:tc>
                  <a:txBody>
                    <a:bodyPr/>
                    <a:lstStyle/>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Physician conference calls</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Pre-appointment prep</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Emotional support for participants and caregivers</a:t>
                      </a:r>
                      <a:endParaRPr kumimoji="0" lang="en-US" sz="1000" b="0" i="0" u="none" strike="noStrike" kern="1200" cap="none" spc="0" normalizeH="0" baseline="0" dirty="0">
                        <a:ln>
                          <a:noFill/>
                        </a:ln>
                        <a:solidFill>
                          <a:srgbClr val="000000"/>
                        </a:solidFill>
                        <a:effectLst/>
                        <a:uLnTx/>
                        <a:uFillTx/>
                        <a:latin typeface="+mn-lt"/>
                        <a:ea typeface="ＭＳ Ｐゴシック"/>
                        <a:cs typeface="+mn-cs"/>
                      </a:endParaRPr>
                    </a:p>
                  </a:txBody>
                  <a:tcPr>
                    <a:solidFill>
                      <a:schemeClr val="bg1"/>
                    </a:solidFill>
                  </a:tcPr>
                </a:tc>
                <a:extLst>
                  <a:ext uri="{0D108BD9-81ED-4DB2-BD59-A6C34878D82A}">
                    <a16:rowId xmlns:a16="http://schemas.microsoft.com/office/drawing/2014/main" val="2296920779"/>
                  </a:ext>
                </a:extLst>
              </a:tr>
            </a:tbl>
          </a:graphicData>
        </a:graphic>
      </p:graphicFrame>
      <p:graphicFrame>
        <p:nvGraphicFramePr>
          <p:cNvPr id="38" name="Table 5">
            <a:extLst>
              <a:ext uri="{FF2B5EF4-FFF2-40B4-BE49-F238E27FC236}">
                <a16:creationId xmlns:a16="http://schemas.microsoft.com/office/drawing/2014/main" id="{294AECC4-48AD-40C8-AF8D-9A5797CDA669}"/>
              </a:ext>
            </a:extLst>
          </p:cNvPr>
          <p:cNvGraphicFramePr>
            <a:graphicFrameLocks noGrp="1"/>
          </p:cNvGraphicFramePr>
          <p:nvPr/>
        </p:nvGraphicFramePr>
        <p:xfrm>
          <a:off x="3440466" y="4074850"/>
          <a:ext cx="5229724" cy="861823"/>
        </p:xfrm>
        <a:graphic>
          <a:graphicData uri="http://schemas.openxmlformats.org/drawingml/2006/table">
            <a:tbl>
              <a:tblPr firstRow="1" bandRow="1">
                <a:tableStyleId>{5C22544A-7EE6-4342-B048-85BDC9FD1C3A}</a:tableStyleId>
              </a:tblPr>
              <a:tblGrid>
                <a:gridCol w="2757026">
                  <a:extLst>
                    <a:ext uri="{9D8B030D-6E8A-4147-A177-3AD203B41FA5}">
                      <a16:colId xmlns:a16="http://schemas.microsoft.com/office/drawing/2014/main" val="2202142007"/>
                    </a:ext>
                  </a:extLst>
                </a:gridCol>
                <a:gridCol w="2472698">
                  <a:extLst>
                    <a:ext uri="{9D8B030D-6E8A-4147-A177-3AD203B41FA5}">
                      <a16:colId xmlns:a16="http://schemas.microsoft.com/office/drawing/2014/main" val="3746462363"/>
                    </a:ext>
                  </a:extLst>
                </a:gridCol>
              </a:tblGrid>
              <a:tr h="861823">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Virtual second opinions with leading</a:t>
                      </a:r>
                      <a:r>
                        <a:rPr lang="en-US" sz="1000" b="0" i="0" u="none" strike="noStrike" kern="1200" cap="none" spc="0" normalizeH="0" baseline="0" noProof="0" dirty="0">
                          <a:ln>
                            <a:noFill/>
                          </a:ln>
                          <a:solidFill>
                            <a:srgbClr val="000000"/>
                          </a:solidFill>
                          <a:effectLst/>
                          <a:uLnTx/>
                          <a:uFillTx/>
                          <a:latin typeface="+mn-lt"/>
                          <a:ea typeface="ＭＳ Ｐゴシック"/>
                          <a:cs typeface="+mn-cs"/>
                        </a:rPr>
                        <a:t> </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experts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Confirm a diagnosis and treatment options</a:t>
                      </a:r>
                      <a:endParaRPr kumimoji="0" lang="en-US" sz="1000" b="0" i="0" u="none" strike="noStrike" kern="1200" cap="none" spc="0" normalizeH="0" baseline="0" dirty="0">
                        <a:ln>
                          <a:noFill/>
                        </a:ln>
                        <a:solidFill>
                          <a:srgbClr val="000000"/>
                        </a:solidFill>
                        <a:effectLst/>
                        <a:uLnTx/>
                        <a:uFillTx/>
                        <a:latin typeface="+mn-lt"/>
                        <a:ea typeface="ＭＳ Ｐゴシック"/>
                        <a:cs typeface="+mn-cs"/>
                      </a:endParaRPr>
                    </a:p>
                  </a:txBody>
                  <a:tcPr>
                    <a:solidFill>
                      <a:schemeClr val="bg1"/>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Multi-disciplinary consults for complex cases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Referrals to high-quality physicians for in-person care</a:t>
                      </a:r>
                    </a:p>
                  </a:txBody>
                  <a:tcPr>
                    <a:solidFill>
                      <a:schemeClr val="bg1"/>
                    </a:solidFill>
                  </a:tcPr>
                </a:tc>
                <a:extLst>
                  <a:ext uri="{0D108BD9-81ED-4DB2-BD59-A6C34878D82A}">
                    <a16:rowId xmlns:a16="http://schemas.microsoft.com/office/drawing/2014/main" val="2296920779"/>
                  </a:ext>
                </a:extLst>
              </a:tr>
            </a:tbl>
          </a:graphicData>
        </a:graphic>
      </p:graphicFrame>
      <p:graphicFrame>
        <p:nvGraphicFramePr>
          <p:cNvPr id="39" name="Table 5">
            <a:extLst>
              <a:ext uri="{FF2B5EF4-FFF2-40B4-BE49-F238E27FC236}">
                <a16:creationId xmlns:a16="http://schemas.microsoft.com/office/drawing/2014/main" id="{513EE75D-5C28-4526-98CE-6F549C91C015}"/>
              </a:ext>
            </a:extLst>
          </p:cNvPr>
          <p:cNvGraphicFramePr>
            <a:graphicFrameLocks noGrp="1"/>
          </p:cNvGraphicFramePr>
          <p:nvPr/>
        </p:nvGraphicFramePr>
        <p:xfrm>
          <a:off x="3440465" y="5362222"/>
          <a:ext cx="5227781" cy="853440"/>
        </p:xfrm>
        <a:graphic>
          <a:graphicData uri="http://schemas.openxmlformats.org/drawingml/2006/table">
            <a:tbl>
              <a:tblPr firstRow="1" bandRow="1">
                <a:tableStyleId>{5C22544A-7EE6-4342-B048-85BDC9FD1C3A}</a:tableStyleId>
              </a:tblPr>
              <a:tblGrid>
                <a:gridCol w="2663510">
                  <a:extLst>
                    <a:ext uri="{9D8B030D-6E8A-4147-A177-3AD203B41FA5}">
                      <a16:colId xmlns:a16="http://schemas.microsoft.com/office/drawing/2014/main" val="2202142007"/>
                    </a:ext>
                  </a:extLst>
                </a:gridCol>
                <a:gridCol w="2564271">
                  <a:extLst>
                    <a:ext uri="{9D8B030D-6E8A-4147-A177-3AD203B41FA5}">
                      <a16:colId xmlns:a16="http://schemas.microsoft.com/office/drawing/2014/main" val="3746462363"/>
                    </a:ext>
                  </a:extLst>
                </a:gridCol>
              </a:tblGrid>
              <a:tr h="799588">
                <a:tc>
                  <a:txBody>
                    <a:bodyPr/>
                    <a:lstStyle/>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 </a:t>
                      </a:r>
                      <a:r>
                        <a:rPr lang="en-US" sz="1000" b="0" i="0" u="none" strike="noStrike" kern="1200" cap="none" spc="0" normalizeH="0" baseline="0" noProof="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a:ln>
                            <a:noFill/>
                          </a:ln>
                          <a:solidFill>
                            <a:srgbClr val="000000"/>
                          </a:solidFill>
                          <a:effectLst/>
                          <a:uLnTx/>
                          <a:uFillTx/>
                          <a:latin typeface="+mn-lt"/>
                          <a:ea typeface="ＭＳ Ｐゴシック"/>
                          <a:cs typeface="+mn-cs"/>
                        </a:rPr>
                        <a:t>Understand the risks and benefits of any </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surgery</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dirty="0">
                          <a:ln>
                            <a:noFill/>
                          </a:ln>
                          <a:solidFill>
                            <a:srgbClr val="000000"/>
                          </a:solidFill>
                          <a:effectLst/>
                          <a:uLnTx/>
                          <a:uFillTx/>
                          <a:latin typeface="+mn-lt"/>
                          <a:ea typeface="ＭＳ Ｐゴシック"/>
                          <a:cs typeface="+mn-cs"/>
                        </a:rPr>
                        <a:t> </a:t>
                      </a:r>
                      <a:r>
                        <a:rPr lang="en-US" sz="1000" b="0" i="0" u="none" strike="noStrike" kern="1200" cap="none" spc="0" normalizeH="0" baseline="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dirty="0">
                          <a:ln>
                            <a:noFill/>
                          </a:ln>
                          <a:solidFill>
                            <a:srgbClr val="000000"/>
                          </a:solidFill>
                          <a:effectLst/>
                          <a:uLnTx/>
                          <a:uFillTx/>
                          <a:latin typeface="+mn-lt"/>
                          <a:ea typeface="ＭＳ Ｐゴシック"/>
                          <a:cs typeface="+mn-cs"/>
                        </a:rPr>
                        <a:t>A</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lternative treatment options</a:t>
                      </a:r>
                    </a:p>
                  </a:txBody>
                  <a:tcPr>
                    <a:solidFill>
                      <a:schemeClr val="bg1"/>
                    </a:solidFill>
                  </a:tcPr>
                </a:tc>
                <a:tc>
                  <a:txBody>
                    <a:bodyPr/>
                    <a:lstStyle/>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 </a:t>
                      </a: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Pain management techniques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  -</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Incentives tied to elective surgeries for lower back, hip or </a:t>
                      </a:r>
                      <a:r>
                        <a:rPr lang="en-US" sz="1000" b="0" i="0" u="none" strike="noStrike" kern="1200" cap="none" spc="0" normalizeH="0" baseline="0" noProof="0" dirty="0">
                          <a:ln>
                            <a:noFill/>
                          </a:ln>
                          <a:solidFill>
                            <a:srgbClr val="000000"/>
                          </a:solidFill>
                          <a:effectLst/>
                          <a:uLnTx/>
                          <a:uFillTx/>
                          <a:latin typeface="+mn-lt"/>
                          <a:ea typeface="ＭＳ Ｐゴシック"/>
                          <a:cs typeface="+mn-cs"/>
                        </a:rPr>
                        <a:t>knee replacement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 weight loss, or hysterectomy </a:t>
                      </a:r>
                    </a:p>
                  </a:txBody>
                  <a:tcPr>
                    <a:solidFill>
                      <a:schemeClr val="bg1"/>
                    </a:solidFill>
                  </a:tcPr>
                </a:tc>
                <a:extLst>
                  <a:ext uri="{0D108BD9-81ED-4DB2-BD59-A6C34878D82A}">
                    <a16:rowId xmlns:a16="http://schemas.microsoft.com/office/drawing/2014/main" val="2296920779"/>
                  </a:ext>
                </a:extLst>
              </a:tr>
            </a:tbl>
          </a:graphicData>
        </a:graphic>
      </p:graphicFrame>
    </p:spTree>
    <p:extLst>
      <p:ext uri="{BB962C8B-B14F-4D97-AF65-F5344CB8AC3E}">
        <p14:creationId xmlns:p14="http://schemas.microsoft.com/office/powerpoint/2010/main" val="1930898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340" y="1089922"/>
            <a:ext cx="6210830" cy="703136"/>
          </a:xfrm>
        </p:spPr>
        <p:txBody>
          <a:bodyPr>
            <a:normAutofit fontScale="90000"/>
          </a:bodyPr>
          <a:lstStyle/>
          <a:p>
            <a:pPr algn="ctr"/>
            <a:r>
              <a:rPr lang="en-US" b="1" dirty="0">
                <a:solidFill>
                  <a:srgbClr val="00337F"/>
                </a:solidFill>
                <a:effectLst>
                  <a:outerShdw blurRad="38100" dist="38100" dir="2700000" algn="tl">
                    <a:srgbClr val="000000">
                      <a:alpha val="43137"/>
                    </a:srgbClr>
                  </a:outerShdw>
                </a:effectLst>
                <a:latin typeface="+mn-lt"/>
                <a:ea typeface="+mn-ea"/>
                <a:cs typeface="+mn-cs"/>
              </a:rPr>
              <a:t>Special Programs</a:t>
            </a:r>
            <a:br>
              <a:rPr lang="en-US" b="1" dirty="0">
                <a:solidFill>
                  <a:srgbClr val="00337F"/>
                </a:solidFill>
                <a:effectLst>
                  <a:outerShdw blurRad="38100" dist="38100" dir="2700000" algn="tl">
                    <a:srgbClr val="000000">
                      <a:alpha val="43137"/>
                    </a:srgbClr>
                  </a:outerShdw>
                </a:effectLst>
                <a:latin typeface="+mn-lt"/>
                <a:ea typeface="+mn-ea"/>
                <a:cs typeface="+mn-cs"/>
              </a:rPr>
            </a:br>
            <a:r>
              <a:rPr lang="en-US" sz="2200" b="1" dirty="0">
                <a:solidFill>
                  <a:srgbClr val="00337F"/>
                </a:solidFill>
                <a:effectLst>
                  <a:outerShdw blurRad="38100" dist="38100" dir="2700000" algn="tl">
                    <a:srgbClr val="000000">
                      <a:alpha val="43137"/>
                    </a:srgbClr>
                  </a:outerShdw>
                </a:effectLst>
                <a:ea typeface="+mn-ea"/>
                <a:cs typeface="+mn-cs"/>
              </a:rPr>
              <a:t>included with enrollment in either medical plan option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A90E6BC-B07E-44B7-A93D-32B5E7BDDFE7}"/>
              </a:ext>
            </a:extLst>
          </p:cNvPr>
          <p:cNvGrpSpPr/>
          <p:nvPr/>
        </p:nvGrpSpPr>
        <p:grpSpPr>
          <a:xfrm>
            <a:off x="2614388" y="2562325"/>
            <a:ext cx="2852257" cy="1089084"/>
            <a:chOff x="780176" y="2434292"/>
            <a:chExt cx="2852257" cy="1089084"/>
          </a:xfrm>
        </p:grpSpPr>
        <p:sp>
          <p:nvSpPr>
            <p:cNvPr id="13" name="Rectangle: Rounded Corners 12">
              <a:extLst>
                <a:ext uri="{FF2B5EF4-FFF2-40B4-BE49-F238E27FC236}">
                  <a16:creationId xmlns:a16="http://schemas.microsoft.com/office/drawing/2014/main" id="{39794627-6849-4134-91C1-3573F1B2A7EC}"/>
                </a:ext>
              </a:extLst>
            </p:cNvPr>
            <p:cNvSpPr/>
            <p:nvPr/>
          </p:nvSpPr>
          <p:spPr>
            <a:xfrm>
              <a:off x="780176" y="2434292"/>
              <a:ext cx="2852257" cy="1089084"/>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4154775-108B-46CA-89B7-A1AE9D99B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065" y="2510944"/>
              <a:ext cx="1258612" cy="334791"/>
            </a:xfrm>
            <a:prstGeom prst="rect">
              <a:avLst/>
            </a:prstGeom>
          </p:spPr>
        </p:pic>
      </p:grpSp>
      <p:grpSp>
        <p:nvGrpSpPr>
          <p:cNvPr id="25" name="Group 24">
            <a:extLst>
              <a:ext uri="{FF2B5EF4-FFF2-40B4-BE49-F238E27FC236}">
                <a16:creationId xmlns:a16="http://schemas.microsoft.com/office/drawing/2014/main" id="{3448D7F8-9F4F-48D6-BB5C-302CE826529A}"/>
              </a:ext>
            </a:extLst>
          </p:cNvPr>
          <p:cNvGrpSpPr/>
          <p:nvPr/>
        </p:nvGrpSpPr>
        <p:grpSpPr>
          <a:xfrm>
            <a:off x="8825218" y="3889934"/>
            <a:ext cx="2852257" cy="1151849"/>
            <a:chOff x="9089994" y="3858347"/>
            <a:chExt cx="2852257" cy="1086784"/>
          </a:xfrm>
        </p:grpSpPr>
        <p:sp>
          <p:nvSpPr>
            <p:cNvPr id="18" name="Rectangle: Rounded Corners 17">
              <a:extLst>
                <a:ext uri="{FF2B5EF4-FFF2-40B4-BE49-F238E27FC236}">
                  <a16:creationId xmlns:a16="http://schemas.microsoft.com/office/drawing/2014/main" id="{C5FFC35E-D1A2-49A6-935D-EA38434A3A91}"/>
                </a:ext>
              </a:extLst>
            </p:cNvPr>
            <p:cNvSpPr/>
            <p:nvPr/>
          </p:nvSpPr>
          <p:spPr>
            <a:xfrm>
              <a:off x="9089994" y="3858347"/>
              <a:ext cx="2852257" cy="1086784"/>
            </a:xfrm>
            <a:prstGeom prst="roundRect">
              <a:avLst/>
            </a:prstGeom>
            <a:solidFill>
              <a:schemeClr val="bg1"/>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2DCB1-5C42-4351-8615-7A2C37002EEB}"/>
                </a:ext>
              </a:extLst>
            </p:cNvPr>
            <p:cNvPicPr>
              <a:picLocks noChangeAspect="1"/>
            </p:cNvPicPr>
            <p:nvPr/>
          </p:nvPicPr>
          <p:blipFill>
            <a:blip r:embed="rId3"/>
            <a:stretch>
              <a:fillRect/>
            </a:stretch>
          </p:blipFill>
          <p:spPr>
            <a:xfrm>
              <a:off x="9206105" y="3886850"/>
              <a:ext cx="1654341" cy="439904"/>
            </a:xfrm>
            <a:prstGeom prst="rect">
              <a:avLst/>
            </a:prstGeom>
          </p:spPr>
        </p:pic>
      </p:grpSp>
      <p:sp>
        <p:nvSpPr>
          <p:cNvPr id="16" name="Rectangle: Rounded Corners 15">
            <a:extLst>
              <a:ext uri="{FF2B5EF4-FFF2-40B4-BE49-F238E27FC236}">
                <a16:creationId xmlns:a16="http://schemas.microsoft.com/office/drawing/2014/main" id="{925CF009-62F8-4CE9-AD29-564B20F1D966}"/>
              </a:ext>
            </a:extLst>
          </p:cNvPr>
          <p:cNvSpPr/>
          <p:nvPr/>
        </p:nvSpPr>
        <p:spPr>
          <a:xfrm>
            <a:off x="538459" y="3928161"/>
            <a:ext cx="3251912" cy="2551085"/>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http://i1.cmail19.com/ei/i/F8/C41/A5D/025105/csfinal/EDHC-tmandregisteredlogos-01-990000000003cf3c.png">
            <a:extLst>
              <a:ext uri="{FF2B5EF4-FFF2-40B4-BE49-F238E27FC236}">
                <a16:creationId xmlns:a16="http://schemas.microsoft.com/office/drawing/2014/main" id="{FD9EF189-FBBA-4DB5-BEBB-F7821668E9D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4203" y="3855864"/>
            <a:ext cx="1900424" cy="756896"/>
          </a:xfrm>
          <a:prstGeom prst="rect">
            <a:avLst/>
          </a:prstGeom>
          <a:noFill/>
          <a:ln>
            <a:noFill/>
          </a:ln>
        </p:spPr>
      </p:pic>
      <p:grpSp>
        <p:nvGrpSpPr>
          <p:cNvPr id="24" name="Group 23">
            <a:extLst>
              <a:ext uri="{FF2B5EF4-FFF2-40B4-BE49-F238E27FC236}">
                <a16:creationId xmlns:a16="http://schemas.microsoft.com/office/drawing/2014/main" id="{5A3F9F7B-7E94-4968-8496-473F089834C1}"/>
              </a:ext>
            </a:extLst>
          </p:cNvPr>
          <p:cNvGrpSpPr/>
          <p:nvPr/>
        </p:nvGrpSpPr>
        <p:grpSpPr>
          <a:xfrm>
            <a:off x="4669871" y="3921316"/>
            <a:ext cx="2852257" cy="1151848"/>
            <a:chOff x="5290475" y="3856047"/>
            <a:chExt cx="2852257" cy="1089084"/>
          </a:xfrm>
        </p:grpSpPr>
        <p:sp>
          <p:nvSpPr>
            <p:cNvPr id="17" name="Rectangle: Rounded Corners 16">
              <a:extLst>
                <a:ext uri="{FF2B5EF4-FFF2-40B4-BE49-F238E27FC236}">
                  <a16:creationId xmlns:a16="http://schemas.microsoft.com/office/drawing/2014/main" id="{2436015E-7CF3-4D4D-A529-2CF4DFF9E7AB}"/>
                </a:ext>
              </a:extLst>
            </p:cNvPr>
            <p:cNvSpPr/>
            <p:nvPr/>
          </p:nvSpPr>
          <p:spPr>
            <a:xfrm>
              <a:off x="5290475" y="3856047"/>
              <a:ext cx="2852257" cy="1089084"/>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irrosti Logo">
              <a:extLst>
                <a:ext uri="{FF2B5EF4-FFF2-40B4-BE49-F238E27FC236}">
                  <a16:creationId xmlns:a16="http://schemas.microsoft.com/office/drawing/2014/main" id="{DE4C9651-1436-450D-97A2-1AA9B95E8EB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0388" y="3858347"/>
              <a:ext cx="1351223" cy="365557"/>
            </a:xfrm>
            <a:prstGeom prst="rect">
              <a:avLst/>
            </a:prstGeom>
            <a:noFill/>
            <a:ln>
              <a:noFill/>
            </a:ln>
          </p:spPr>
        </p:pic>
      </p:grpSp>
      <p:grpSp>
        <p:nvGrpSpPr>
          <p:cNvPr id="22" name="Group 21">
            <a:extLst>
              <a:ext uri="{FF2B5EF4-FFF2-40B4-BE49-F238E27FC236}">
                <a16:creationId xmlns:a16="http://schemas.microsoft.com/office/drawing/2014/main" id="{8A30AEC6-FB48-4518-B88F-4B1485B9CCDB}"/>
              </a:ext>
            </a:extLst>
          </p:cNvPr>
          <p:cNvGrpSpPr/>
          <p:nvPr/>
        </p:nvGrpSpPr>
        <p:grpSpPr>
          <a:xfrm>
            <a:off x="6641466" y="2475839"/>
            <a:ext cx="2852257" cy="1144189"/>
            <a:chOff x="7364063" y="2324827"/>
            <a:chExt cx="2852257" cy="1144189"/>
          </a:xfrm>
        </p:grpSpPr>
        <p:sp>
          <p:nvSpPr>
            <p:cNvPr id="15" name="Rectangle: Rounded Corners 14">
              <a:extLst>
                <a:ext uri="{FF2B5EF4-FFF2-40B4-BE49-F238E27FC236}">
                  <a16:creationId xmlns:a16="http://schemas.microsoft.com/office/drawing/2014/main" id="{03E3C767-D5D2-453A-B990-3AF6AF763128}"/>
                </a:ext>
              </a:extLst>
            </p:cNvPr>
            <p:cNvSpPr/>
            <p:nvPr/>
          </p:nvSpPr>
          <p:spPr>
            <a:xfrm>
              <a:off x="7364063" y="2407554"/>
              <a:ext cx="2852257" cy="106146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B785239-5DBA-4101-B176-1EFC8A8E9E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4063" y="2324827"/>
              <a:ext cx="1557339" cy="553720"/>
            </a:xfrm>
            <a:prstGeom prst="rect">
              <a:avLst/>
            </a:prstGeom>
          </p:spPr>
        </p:pic>
      </p:grpSp>
      <p:grpSp>
        <p:nvGrpSpPr>
          <p:cNvPr id="26" name="Group 25">
            <a:extLst>
              <a:ext uri="{FF2B5EF4-FFF2-40B4-BE49-F238E27FC236}">
                <a16:creationId xmlns:a16="http://schemas.microsoft.com/office/drawing/2014/main" id="{D78DCA83-458A-4FE2-B6E2-F7228E335EED}"/>
              </a:ext>
            </a:extLst>
          </p:cNvPr>
          <p:cNvGrpSpPr/>
          <p:nvPr/>
        </p:nvGrpSpPr>
        <p:grpSpPr>
          <a:xfrm>
            <a:off x="6912529" y="5311688"/>
            <a:ext cx="2914452" cy="1067773"/>
            <a:chOff x="6912529" y="5039062"/>
            <a:chExt cx="2914452" cy="1067773"/>
          </a:xfrm>
        </p:grpSpPr>
        <p:sp>
          <p:nvSpPr>
            <p:cNvPr id="20" name="Rectangle: Rounded Corners 19">
              <a:extLst>
                <a:ext uri="{FF2B5EF4-FFF2-40B4-BE49-F238E27FC236}">
                  <a16:creationId xmlns:a16="http://schemas.microsoft.com/office/drawing/2014/main" id="{63604BBB-2581-45DD-9F95-DA011B3D8636}"/>
                </a:ext>
              </a:extLst>
            </p:cNvPr>
            <p:cNvSpPr/>
            <p:nvPr/>
          </p:nvSpPr>
          <p:spPr>
            <a:xfrm>
              <a:off x="6912529" y="5039062"/>
              <a:ext cx="2914452" cy="10677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169FBC2-560B-4792-A042-481A1BBBEB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5276" y="5134250"/>
              <a:ext cx="902131" cy="902131"/>
            </a:xfrm>
            <a:prstGeom prst="rect">
              <a:avLst/>
            </a:prstGeom>
          </p:spPr>
        </p:pic>
      </p:grpSp>
      <p:sp>
        <p:nvSpPr>
          <p:cNvPr id="28" name="TextBox 27">
            <a:extLst>
              <a:ext uri="{FF2B5EF4-FFF2-40B4-BE49-F238E27FC236}">
                <a16:creationId xmlns:a16="http://schemas.microsoft.com/office/drawing/2014/main" id="{37A3D994-741C-42D4-A702-E4B22E7F1CAE}"/>
              </a:ext>
            </a:extLst>
          </p:cNvPr>
          <p:cNvSpPr txBox="1"/>
          <p:nvPr/>
        </p:nvSpPr>
        <p:spPr>
          <a:xfrm>
            <a:off x="2698277" y="2954460"/>
            <a:ext cx="2648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Telemedicine (Virtual Visits)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Mental Health Services available </a:t>
            </a:r>
          </a:p>
        </p:txBody>
      </p:sp>
      <p:sp>
        <p:nvSpPr>
          <p:cNvPr id="29" name="TextBox 28">
            <a:extLst>
              <a:ext uri="{FF2B5EF4-FFF2-40B4-BE49-F238E27FC236}">
                <a16:creationId xmlns:a16="http://schemas.microsoft.com/office/drawing/2014/main" id="{BF9ACCC7-7BF1-4172-8F14-F7B6C951443F}"/>
              </a:ext>
            </a:extLst>
          </p:cNvPr>
          <p:cNvSpPr txBox="1"/>
          <p:nvPr/>
        </p:nvSpPr>
        <p:spPr>
          <a:xfrm>
            <a:off x="6743458" y="2951045"/>
            <a:ext cx="26482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Virtual Physical Therapy</a:t>
            </a:r>
          </a:p>
        </p:txBody>
      </p:sp>
      <p:sp>
        <p:nvSpPr>
          <p:cNvPr id="30" name="TextBox 29">
            <a:extLst>
              <a:ext uri="{FF2B5EF4-FFF2-40B4-BE49-F238E27FC236}">
                <a16:creationId xmlns:a16="http://schemas.microsoft.com/office/drawing/2014/main" id="{62F78CCD-4FBE-4B52-AD4E-F5EC56D8144B}"/>
              </a:ext>
            </a:extLst>
          </p:cNvPr>
          <p:cNvSpPr txBox="1"/>
          <p:nvPr/>
        </p:nvSpPr>
        <p:spPr>
          <a:xfrm>
            <a:off x="7893432" y="5605472"/>
            <a:ext cx="18322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Type 2 diabetes management program</a:t>
            </a:r>
          </a:p>
        </p:txBody>
      </p:sp>
      <p:sp>
        <p:nvSpPr>
          <p:cNvPr id="31" name="TextBox 30">
            <a:extLst>
              <a:ext uri="{FF2B5EF4-FFF2-40B4-BE49-F238E27FC236}">
                <a16:creationId xmlns:a16="http://schemas.microsoft.com/office/drawing/2014/main" id="{EFDDD1CB-59E6-4170-9560-E862724DB3AF}"/>
              </a:ext>
            </a:extLst>
          </p:cNvPr>
          <p:cNvSpPr txBox="1"/>
          <p:nvPr/>
        </p:nvSpPr>
        <p:spPr>
          <a:xfrm>
            <a:off x="8941329" y="4295019"/>
            <a:ext cx="253384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Total Heart Health- Blood Pressure and Cholesterol management program</a:t>
            </a:r>
          </a:p>
        </p:txBody>
      </p:sp>
      <p:sp>
        <p:nvSpPr>
          <p:cNvPr id="32" name="TextBox 31">
            <a:extLst>
              <a:ext uri="{FF2B5EF4-FFF2-40B4-BE49-F238E27FC236}">
                <a16:creationId xmlns:a16="http://schemas.microsoft.com/office/drawing/2014/main" id="{87CB158E-DFE6-4BC5-98BF-E80E112AE7D7}"/>
              </a:ext>
            </a:extLst>
          </p:cNvPr>
          <p:cNvSpPr txBox="1"/>
          <p:nvPr/>
        </p:nvSpPr>
        <p:spPr>
          <a:xfrm>
            <a:off x="801118" y="5251158"/>
            <a:ext cx="2686606"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Same previous services just a new name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Bundled billing for savings nonemergency surgeries.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Calibri" panose="020F0502020204030204"/>
              </a:rPr>
              <a:t>Cancer Care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26D018A5-9C45-4965-8BCD-540383BAC984}"/>
              </a:ext>
            </a:extLst>
          </p:cNvPr>
          <p:cNvSpPr txBox="1"/>
          <p:nvPr/>
        </p:nvSpPr>
        <p:spPr>
          <a:xfrm>
            <a:off x="4693806" y="4310373"/>
            <a:ext cx="28283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Musculoskeletal Rehabilitation- relief in about 3 visits </a:t>
            </a:r>
          </a:p>
        </p:txBody>
      </p:sp>
      <p:pic>
        <p:nvPicPr>
          <p:cNvPr id="3" name="Picture 2">
            <a:extLst>
              <a:ext uri="{FF2B5EF4-FFF2-40B4-BE49-F238E27FC236}">
                <a16:creationId xmlns:a16="http://schemas.microsoft.com/office/drawing/2014/main" id="{73849596-941A-4DCB-9656-1D06256F3B70}"/>
              </a:ext>
            </a:extLst>
          </p:cNvPr>
          <p:cNvPicPr>
            <a:picLocks noChangeAspect="1"/>
          </p:cNvPicPr>
          <p:nvPr/>
        </p:nvPicPr>
        <p:blipFill>
          <a:blip r:embed="rId8"/>
          <a:stretch>
            <a:fillRect/>
          </a:stretch>
        </p:blipFill>
        <p:spPr>
          <a:xfrm>
            <a:off x="1139398" y="4612010"/>
            <a:ext cx="1935242" cy="718473"/>
          </a:xfrm>
          <a:prstGeom prst="rect">
            <a:avLst/>
          </a:prstGeom>
        </p:spPr>
      </p:pic>
      <p:sp>
        <p:nvSpPr>
          <p:cNvPr id="5" name="TextBox 4">
            <a:extLst>
              <a:ext uri="{FF2B5EF4-FFF2-40B4-BE49-F238E27FC236}">
                <a16:creationId xmlns:a16="http://schemas.microsoft.com/office/drawing/2014/main" id="{465F1B3C-550A-42A9-86AB-01BE026CC20C}"/>
              </a:ext>
            </a:extLst>
          </p:cNvPr>
          <p:cNvSpPr txBox="1"/>
          <p:nvPr/>
        </p:nvSpPr>
        <p:spPr>
          <a:xfrm>
            <a:off x="1214203" y="4427344"/>
            <a:ext cx="1860437"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REBRANDED TO</a:t>
            </a:r>
          </a:p>
        </p:txBody>
      </p:sp>
    </p:spTree>
    <p:extLst>
      <p:ext uri="{BB962C8B-B14F-4D97-AF65-F5344CB8AC3E}">
        <p14:creationId xmlns:p14="http://schemas.microsoft.com/office/powerpoint/2010/main" val="3478058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Rectangle 11"/>
          <p:cNvSpPr>
            <a:spLocks/>
          </p:cNvSpPr>
          <p:nvPr/>
        </p:nvSpPr>
        <p:spPr bwMode="auto">
          <a:xfrm>
            <a:off x="3847497" y="1709338"/>
            <a:ext cx="7958138" cy="84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spcBef>
                <a:spcPts val="1800"/>
              </a:spcBef>
              <a:buClr>
                <a:srgbClr val="000000"/>
              </a:buClr>
              <a:buSzPct val="171000"/>
              <a:buFont typeface="Gill Sans" charset="0"/>
              <a:buChar char="•"/>
              <a:defRPr sz="3200">
                <a:solidFill>
                  <a:schemeClr val="tx1"/>
                </a:solidFill>
                <a:latin typeface="Gill Sans" charset="0"/>
                <a:sym typeface="Gill Sans" charset="0"/>
              </a:defRPr>
            </a:lvl1pPr>
            <a:lvl2pPr marL="742950" indent="-285750" algn="l" eaLnBrk="0" hangingPunct="0">
              <a:spcBef>
                <a:spcPts val="1800"/>
              </a:spcBef>
              <a:buClr>
                <a:srgbClr val="000000"/>
              </a:buClr>
              <a:buSzPct val="171000"/>
              <a:buFont typeface="Gill Sans" charset="0"/>
              <a:buChar char="•"/>
              <a:defRPr sz="3200">
                <a:solidFill>
                  <a:schemeClr val="tx1"/>
                </a:solidFill>
                <a:latin typeface="Gill Sans" charset="0"/>
                <a:sym typeface="Gill Sans" charset="0"/>
              </a:defRPr>
            </a:lvl2pPr>
            <a:lvl3pPr marL="1143000" indent="-228600" algn="l" eaLnBrk="0" hangingPunct="0">
              <a:spcBef>
                <a:spcPts val="1800"/>
              </a:spcBef>
              <a:buClr>
                <a:srgbClr val="000000"/>
              </a:buClr>
              <a:buSzPct val="171000"/>
              <a:buFont typeface="Gill Sans" charset="0"/>
              <a:buChar char="•"/>
              <a:defRPr sz="3200">
                <a:solidFill>
                  <a:schemeClr val="tx1"/>
                </a:solidFill>
                <a:latin typeface="Gill Sans" charset="0"/>
                <a:sym typeface="Gill Sans" charset="0"/>
              </a:defRPr>
            </a:lvl3pPr>
            <a:lvl4pPr marL="1600200" indent="-228600" algn="l" eaLnBrk="0" hangingPunct="0">
              <a:spcBef>
                <a:spcPts val="1800"/>
              </a:spcBef>
              <a:buClr>
                <a:srgbClr val="000000"/>
              </a:buClr>
              <a:buSzPct val="171000"/>
              <a:buFont typeface="Gill Sans" charset="0"/>
              <a:buChar char="•"/>
              <a:defRPr sz="3200">
                <a:solidFill>
                  <a:schemeClr val="tx1"/>
                </a:solidFill>
                <a:latin typeface="Gill Sans" charset="0"/>
                <a:sym typeface="Gill Sans" charset="0"/>
              </a:defRPr>
            </a:lvl4pPr>
            <a:lvl5pPr marL="2057400" indent="-228600" algn="l" eaLnBrk="0" hangingPunct="0">
              <a:spcBef>
                <a:spcPts val="1800"/>
              </a:spcBef>
              <a:buClr>
                <a:srgbClr val="000000"/>
              </a:buClr>
              <a:buSzPct val="171000"/>
              <a:buFont typeface="Gill Sans" charset="0"/>
              <a:buChar char="•"/>
              <a:defRPr sz="3200">
                <a:solidFill>
                  <a:schemeClr val="tx1"/>
                </a:solidFill>
                <a:latin typeface="Gill Sans" charset="0"/>
                <a:sym typeface="Gill Sans" charset="0"/>
              </a:defRPr>
            </a:lvl5pPr>
            <a:lvl6pPr marL="2514600" indent="-228600" eaLnBrk="0" fontAlgn="base" hangingPunct="0">
              <a:spcBef>
                <a:spcPts val="1800"/>
              </a:spcBef>
              <a:spcAft>
                <a:spcPct val="0"/>
              </a:spcAft>
              <a:buClr>
                <a:srgbClr val="000000"/>
              </a:buClr>
              <a:buSzPct val="171000"/>
              <a:buFont typeface="Gill Sans" charset="0"/>
              <a:buChar char="•"/>
              <a:defRPr sz="3200">
                <a:solidFill>
                  <a:schemeClr val="tx1"/>
                </a:solidFill>
                <a:latin typeface="Gill Sans" charset="0"/>
                <a:sym typeface="Gill Sans" charset="0"/>
              </a:defRPr>
            </a:lvl6pPr>
            <a:lvl7pPr marL="2971800" indent="-228600" eaLnBrk="0" fontAlgn="base" hangingPunct="0">
              <a:spcBef>
                <a:spcPts val="1800"/>
              </a:spcBef>
              <a:spcAft>
                <a:spcPct val="0"/>
              </a:spcAft>
              <a:buClr>
                <a:srgbClr val="000000"/>
              </a:buClr>
              <a:buSzPct val="171000"/>
              <a:buFont typeface="Gill Sans" charset="0"/>
              <a:buChar char="•"/>
              <a:defRPr sz="3200">
                <a:solidFill>
                  <a:schemeClr val="tx1"/>
                </a:solidFill>
                <a:latin typeface="Gill Sans" charset="0"/>
                <a:sym typeface="Gill Sans" charset="0"/>
              </a:defRPr>
            </a:lvl7pPr>
            <a:lvl8pPr marL="3429000" indent="-228600" eaLnBrk="0" fontAlgn="base" hangingPunct="0">
              <a:spcBef>
                <a:spcPts val="1800"/>
              </a:spcBef>
              <a:spcAft>
                <a:spcPct val="0"/>
              </a:spcAft>
              <a:buClr>
                <a:srgbClr val="000000"/>
              </a:buClr>
              <a:buSzPct val="171000"/>
              <a:buFont typeface="Gill Sans" charset="0"/>
              <a:buChar char="•"/>
              <a:defRPr sz="3200">
                <a:solidFill>
                  <a:schemeClr val="tx1"/>
                </a:solidFill>
                <a:latin typeface="Gill Sans" charset="0"/>
                <a:sym typeface="Gill Sans" charset="0"/>
              </a:defRPr>
            </a:lvl8pPr>
            <a:lvl9pPr marL="3886200" indent="-228600" eaLnBrk="0" fontAlgn="base" hangingPunct="0">
              <a:spcBef>
                <a:spcPts val="1800"/>
              </a:spcBef>
              <a:spcAft>
                <a:spcPct val="0"/>
              </a:spcAft>
              <a:buClr>
                <a:srgbClr val="000000"/>
              </a:buClr>
              <a:buSzPct val="171000"/>
              <a:buFont typeface="Gill Sans" charset="0"/>
              <a:buChar char="•"/>
              <a:defRPr sz="3200">
                <a:solidFill>
                  <a:schemeClr val="tx1"/>
                </a:solidFill>
                <a:latin typeface="Gill Sans" charset="0"/>
                <a:sym typeface="Gill Sans" charset="0"/>
              </a:defRPr>
            </a:lvl9pPr>
          </a:lstStyle>
          <a:p>
            <a:pPr algn="ctr" eaLnBrk="1" hangingPunct="1">
              <a:lnSpc>
                <a:spcPct val="90000"/>
              </a:lnSpc>
              <a:spcBef>
                <a:spcPct val="0"/>
              </a:spcBef>
              <a:buClrTx/>
              <a:buSzTx/>
              <a:buNone/>
            </a:pPr>
            <a:r>
              <a:rPr lang="en-US" altLang="en-US" sz="4800" b="1" dirty="0">
                <a:solidFill>
                  <a:srgbClr val="00337F"/>
                </a:solidFill>
                <a:effectLst>
                  <a:outerShdw blurRad="38100" dist="38100" dir="2700000" algn="tl">
                    <a:srgbClr val="000000">
                      <a:alpha val="43137"/>
                    </a:srgbClr>
                  </a:outerShdw>
                </a:effectLst>
                <a:latin typeface="+mn-lt"/>
              </a:rPr>
              <a:t>Pharmacy Benefits - </a:t>
            </a:r>
            <a:r>
              <a:rPr lang="en-US" altLang="en-US" sz="4800" b="1" dirty="0" err="1">
                <a:solidFill>
                  <a:srgbClr val="00337F"/>
                </a:solidFill>
                <a:effectLst>
                  <a:outerShdw blurRad="38100" dist="38100" dir="2700000" algn="tl">
                    <a:srgbClr val="000000">
                      <a:alpha val="43137"/>
                    </a:srgbClr>
                  </a:outerShdw>
                </a:effectLst>
                <a:latin typeface="+mn-lt"/>
              </a:rPr>
              <a:t>OptumRx</a:t>
            </a:r>
            <a:endParaRPr lang="en-US" altLang="en-US" sz="4800" b="1" dirty="0">
              <a:solidFill>
                <a:srgbClr val="00337F"/>
              </a:solidFill>
              <a:effectLst>
                <a:outerShdw blurRad="38100" dist="38100" dir="2700000" algn="tl">
                  <a:srgbClr val="000000">
                    <a:alpha val="43137"/>
                  </a:srgbClr>
                </a:outerShdw>
              </a:effectLst>
              <a:latin typeface="+mn-lt"/>
            </a:endParaRPr>
          </a:p>
        </p:txBody>
      </p:sp>
      <p:graphicFrame>
        <p:nvGraphicFramePr>
          <p:cNvPr id="2" name="Diagram 1"/>
          <p:cNvGraphicFramePr/>
          <p:nvPr>
            <p:extLst>
              <p:ext uri="{D42A27DB-BD31-4B8C-83A1-F6EECF244321}">
                <p14:modId xmlns:p14="http://schemas.microsoft.com/office/powerpoint/2010/main" val="4019775555"/>
              </p:ext>
            </p:extLst>
          </p:nvPr>
        </p:nvGraphicFramePr>
        <p:xfrm>
          <a:off x="2726029" y="2411311"/>
          <a:ext cx="9079606" cy="4111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241816" y="4218984"/>
            <a:ext cx="2357693" cy="1041948"/>
          </a:xfrm>
          <a:prstGeom prst="rect">
            <a:avLst/>
          </a:prstGeom>
        </p:spPr>
      </p:pic>
      <p:pic>
        <p:nvPicPr>
          <p:cNvPr id="5" name="Picture 2" descr="OptumRx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704" y="1533693"/>
            <a:ext cx="3239590" cy="88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78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9551" y="829067"/>
            <a:ext cx="5053149" cy="1325563"/>
          </a:xfrm>
        </p:spPr>
        <p:txBody>
          <a:bodyPr>
            <a:normAutofit/>
          </a:bodyPr>
          <a:lstStyle/>
          <a:p>
            <a:pPr algn="ctr"/>
            <a:r>
              <a:rPr lang="en-US" sz="4000" b="1" dirty="0">
                <a:solidFill>
                  <a:srgbClr val="00337F"/>
                </a:solidFill>
                <a:effectLst>
                  <a:outerShdw blurRad="38100" dist="38100" dir="2700000" algn="tl">
                    <a:srgbClr val="000000">
                      <a:alpha val="43137"/>
                    </a:srgbClr>
                  </a:outerShdw>
                </a:effectLst>
                <a:latin typeface="+mn-lt"/>
                <a:ea typeface="+mn-ea"/>
                <a:cs typeface="+mn-cs"/>
              </a:rPr>
              <a:t>Health Center Pharmacy Plan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04447961"/>
              </p:ext>
            </p:extLst>
          </p:nvPr>
        </p:nvGraphicFramePr>
        <p:xfrm>
          <a:off x="838200" y="2154630"/>
          <a:ext cx="10542813" cy="2614100"/>
        </p:xfrm>
        <a:graphic>
          <a:graphicData uri="http://schemas.openxmlformats.org/drawingml/2006/table">
            <a:tbl>
              <a:tblPr firstRow="1" bandRow="1">
                <a:tableStyleId>{21E4AEA4-8DFA-4A89-87EB-49C32662AFE0}</a:tableStyleId>
              </a:tblPr>
              <a:tblGrid>
                <a:gridCol w="2443843">
                  <a:extLst>
                    <a:ext uri="{9D8B030D-6E8A-4147-A177-3AD203B41FA5}">
                      <a16:colId xmlns:a16="http://schemas.microsoft.com/office/drawing/2014/main" val="20000"/>
                    </a:ext>
                  </a:extLst>
                </a:gridCol>
                <a:gridCol w="4033157">
                  <a:extLst>
                    <a:ext uri="{9D8B030D-6E8A-4147-A177-3AD203B41FA5}">
                      <a16:colId xmlns:a16="http://schemas.microsoft.com/office/drawing/2014/main" val="20001"/>
                    </a:ext>
                  </a:extLst>
                </a:gridCol>
                <a:gridCol w="4065813">
                  <a:extLst>
                    <a:ext uri="{9D8B030D-6E8A-4147-A177-3AD203B41FA5}">
                      <a16:colId xmlns:a16="http://schemas.microsoft.com/office/drawing/2014/main" val="20002"/>
                    </a:ext>
                  </a:extLst>
                </a:gridCol>
              </a:tblGrid>
              <a:tr h="420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Retail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Mail Order/Select 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59479">
                <a:tc>
                  <a:txBody>
                    <a:bodyPr/>
                    <a:lstStyle/>
                    <a:p>
                      <a:pPr algn="ctr"/>
                      <a:r>
                        <a:rPr lang="en-US" dirty="0"/>
                        <a:t>Generic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 coinsurance</a:t>
                      </a:r>
                      <a:r>
                        <a:rPr lang="en-US" baseline="0" dirty="0"/>
                        <a:t>, $10 min/$20 max</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 coinsurance</a:t>
                      </a:r>
                      <a:r>
                        <a:rPr lang="en-US" baseline="0" dirty="0"/>
                        <a:t>, $25 min/$50 max</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87829">
                <a:tc>
                  <a:txBody>
                    <a:bodyPr/>
                    <a:lstStyle/>
                    <a:p>
                      <a:pPr algn="ctr"/>
                      <a:r>
                        <a:rPr lang="en-US" dirty="0"/>
                        <a:t>Brand Formulary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 coinsurance, $30</a:t>
                      </a:r>
                      <a:r>
                        <a:rPr lang="en-US" baseline="0" dirty="0"/>
                        <a:t> min/$50 max</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 coinsurance,</a:t>
                      </a:r>
                      <a:r>
                        <a:rPr lang="en-US" baseline="0" dirty="0"/>
                        <a:t> $75 min/$125 max</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20486">
                <a:tc>
                  <a:txBody>
                    <a:bodyPr/>
                    <a:lstStyle/>
                    <a:p>
                      <a:pPr algn="ctr"/>
                      <a:r>
                        <a:rPr lang="en-US" dirty="0"/>
                        <a:t>Brand</a:t>
                      </a:r>
                      <a:r>
                        <a:rPr lang="en-US" baseline="0" dirty="0"/>
                        <a:t> Non-Formulary</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 coinsurance, $50 min/$70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 coinsurance,</a:t>
                      </a:r>
                      <a:r>
                        <a:rPr lang="en-US" baseline="0" dirty="0"/>
                        <a:t> $125 min/$175 max</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26071">
                <a:tc>
                  <a:txBody>
                    <a:bodyPr/>
                    <a:lstStyle/>
                    <a:p>
                      <a:pPr algn="ctr"/>
                      <a:r>
                        <a:rPr lang="en-US" dirty="0"/>
                        <a:t>Specialty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 coinsurance, $200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 coinsurance, $200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B93A5F3A-C1DE-424A-9F3D-AD4AB00002EA}" type="slidenum">
              <a:rPr lang="en-US" smtClean="0"/>
              <a:t>13</a:t>
            </a:fld>
            <a:endParaRPr lang="en-US" dirty="0"/>
          </a:p>
        </p:txBody>
      </p:sp>
      <p:sp>
        <p:nvSpPr>
          <p:cNvPr id="7" name="TextBox 6"/>
          <p:cNvSpPr txBox="1"/>
          <p:nvPr/>
        </p:nvSpPr>
        <p:spPr>
          <a:xfrm>
            <a:off x="1338944" y="5061903"/>
            <a:ext cx="10384970" cy="830997"/>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$100 deductible </a:t>
            </a:r>
          </a:p>
          <a:p>
            <a:pPr marL="342900" indent="-342900">
              <a:buFont typeface="Wingdings" panose="05000000000000000000" pitchFamily="2" charset="2"/>
              <a:buChar char="Ø"/>
            </a:pPr>
            <a:r>
              <a:rPr lang="en-US" sz="2400" dirty="0"/>
              <a:t>Maintenance medications still obtained through mail order or Walgreens</a:t>
            </a:r>
          </a:p>
        </p:txBody>
      </p:sp>
    </p:spTree>
    <p:extLst>
      <p:ext uri="{BB962C8B-B14F-4D97-AF65-F5344CB8AC3E}">
        <p14:creationId xmlns:p14="http://schemas.microsoft.com/office/powerpoint/2010/main" val="2995924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539" y="828177"/>
            <a:ext cx="5667102" cy="1325563"/>
          </a:xfrm>
        </p:spPr>
        <p:txBody>
          <a:bodyPr>
            <a:normAutofit/>
          </a:bodyPr>
          <a:lstStyle/>
          <a:p>
            <a:pPr algn="ctr"/>
            <a:r>
              <a:rPr lang="en-US" altLang="en-US" sz="4000" b="1" dirty="0">
                <a:solidFill>
                  <a:srgbClr val="00337F"/>
                </a:solidFill>
                <a:effectLst>
                  <a:outerShdw blurRad="38100" dist="38100" dir="2700000" algn="tl">
                    <a:srgbClr val="000000">
                      <a:alpha val="43137"/>
                    </a:srgbClr>
                  </a:outerShdw>
                </a:effectLst>
                <a:latin typeface="+mn-lt"/>
                <a:ea typeface="+mn-ea"/>
                <a:cs typeface="+mn-cs"/>
              </a:rPr>
              <a:t>Health Savings Accounts</a:t>
            </a:r>
            <a:endParaRPr lang="en-US" sz="4000" b="1" dirty="0">
              <a:solidFill>
                <a:srgbClr val="00337F"/>
              </a:solidFill>
              <a:effectLst>
                <a:outerShdw blurRad="38100" dist="38100" dir="2700000" algn="tl">
                  <a:srgbClr val="000000">
                    <a:alpha val="43137"/>
                  </a:srgbClr>
                </a:outerShdw>
              </a:effectLst>
              <a:latin typeface="+mn-lt"/>
              <a:ea typeface="+mn-ea"/>
              <a:cs typeface="+mn-cs"/>
            </a:endParaRPr>
          </a:p>
        </p:txBody>
      </p:sp>
      <p:sp>
        <p:nvSpPr>
          <p:cNvPr id="3" name="Content Placeholder 2"/>
          <p:cNvSpPr>
            <a:spLocks noGrp="1"/>
          </p:cNvSpPr>
          <p:nvPr>
            <p:ph idx="1"/>
          </p:nvPr>
        </p:nvSpPr>
        <p:spPr>
          <a:xfrm>
            <a:off x="373359" y="1584487"/>
            <a:ext cx="5129819" cy="4994637"/>
          </a:xfrm>
        </p:spPr>
        <p:txBody>
          <a:bodyPr>
            <a:normAutofit/>
          </a:bodyPr>
          <a:lstStyle/>
          <a:p>
            <a:pPr marL="457200" lvl="1" indent="-457200">
              <a:buFont typeface="Wingdings" panose="05000000000000000000" pitchFamily="2" charset="2"/>
              <a:buChar char="ü"/>
              <a:defRPr/>
            </a:pPr>
            <a:r>
              <a:rPr lang="en-US" altLang="en-US" sz="2800" dirty="0">
                <a:solidFill>
                  <a:schemeClr val="accent5">
                    <a:lumMod val="50000"/>
                  </a:schemeClr>
                </a:solidFill>
              </a:rPr>
              <a:t>Pre-tax dollars to pay for out-of-pocket health care expenses</a:t>
            </a:r>
          </a:p>
          <a:p>
            <a:pPr marL="914400" lvl="2" indent="-457200">
              <a:buFont typeface="Wingdings" panose="05000000000000000000" pitchFamily="2" charset="2"/>
              <a:buChar char="§"/>
              <a:defRPr/>
            </a:pPr>
            <a:r>
              <a:rPr lang="en-US" altLang="en-US" sz="1900" dirty="0">
                <a:solidFill>
                  <a:schemeClr val="accent5">
                    <a:lumMod val="50000"/>
                  </a:schemeClr>
                </a:solidFill>
              </a:rPr>
              <a:t>You own the account</a:t>
            </a:r>
          </a:p>
          <a:p>
            <a:pPr marL="914400" lvl="2" indent="-457200">
              <a:buFont typeface="Wingdings" panose="05000000000000000000" pitchFamily="2" charset="2"/>
              <a:buChar char="§"/>
              <a:defRPr/>
            </a:pPr>
            <a:r>
              <a:rPr lang="en-US" altLang="en-US" sz="1900" dirty="0">
                <a:solidFill>
                  <a:schemeClr val="accent5">
                    <a:lumMod val="50000"/>
                  </a:schemeClr>
                </a:solidFill>
              </a:rPr>
              <a:t>No documentation needed</a:t>
            </a:r>
          </a:p>
          <a:p>
            <a:pPr marL="914400" lvl="2" indent="-457200">
              <a:buFont typeface="Wingdings" panose="05000000000000000000" pitchFamily="2" charset="2"/>
              <a:buChar char="§"/>
              <a:defRPr/>
            </a:pPr>
            <a:r>
              <a:rPr lang="en-US" altLang="en-US" sz="1900" dirty="0">
                <a:solidFill>
                  <a:schemeClr val="accent5">
                    <a:lumMod val="50000"/>
                  </a:schemeClr>
                </a:solidFill>
              </a:rPr>
              <a:t>Grow your account through investments</a:t>
            </a:r>
          </a:p>
          <a:p>
            <a:pPr marL="457200" lvl="1" indent="-457200">
              <a:buFont typeface="Wingdings" panose="05000000000000000000" pitchFamily="2" charset="2"/>
              <a:buChar char="ü"/>
              <a:defRPr/>
            </a:pPr>
            <a:r>
              <a:rPr lang="en-US" altLang="en-US" sz="2800" dirty="0">
                <a:solidFill>
                  <a:schemeClr val="accent5">
                    <a:lumMod val="50000"/>
                  </a:schemeClr>
                </a:solidFill>
              </a:rPr>
              <a:t>Funds rollover from</a:t>
            </a:r>
            <a:br>
              <a:rPr lang="en-US" altLang="en-US" sz="2800" dirty="0">
                <a:solidFill>
                  <a:schemeClr val="accent5">
                    <a:lumMod val="50000"/>
                  </a:schemeClr>
                </a:solidFill>
              </a:rPr>
            </a:br>
            <a:r>
              <a:rPr lang="en-US" altLang="en-US" sz="2800" dirty="0">
                <a:solidFill>
                  <a:schemeClr val="accent5">
                    <a:lumMod val="50000"/>
                  </a:schemeClr>
                </a:solidFill>
              </a:rPr>
              <a:t>year to year</a:t>
            </a:r>
          </a:p>
          <a:p>
            <a:pPr marL="457200" lvl="1" indent="-457200">
              <a:buFont typeface="Wingdings" panose="05000000000000000000" pitchFamily="2" charset="2"/>
              <a:buChar char="ü"/>
              <a:defRPr/>
            </a:pPr>
            <a:r>
              <a:rPr lang="en-US" altLang="en-US" sz="2800" dirty="0">
                <a:solidFill>
                  <a:schemeClr val="accent5">
                    <a:lumMod val="50000"/>
                  </a:schemeClr>
                </a:solidFill>
              </a:rPr>
              <a:t>Must be enrolled in Consumer Choice plan</a:t>
            </a:r>
          </a:p>
          <a:p>
            <a:pPr>
              <a:buFont typeface="Wingdings" panose="05000000000000000000" pitchFamily="2" charset="2"/>
              <a:buChar char="ü"/>
            </a:pPr>
            <a:r>
              <a:rPr lang="en-US" altLang="en-US" dirty="0">
                <a:solidFill>
                  <a:schemeClr val="accent5">
                    <a:lumMod val="50000"/>
                  </a:schemeClr>
                </a:solidFill>
              </a:rPr>
              <a:t>Doubles as a retirement account</a:t>
            </a:r>
          </a:p>
          <a:p>
            <a:pPr lvl="1">
              <a:buFont typeface="Wingdings" panose="05000000000000000000" pitchFamily="2" charset="2"/>
              <a:buChar char="§"/>
            </a:pPr>
            <a:r>
              <a:rPr lang="en-US" altLang="en-US" sz="1800" dirty="0">
                <a:solidFill>
                  <a:schemeClr val="accent5">
                    <a:lumMod val="50000"/>
                  </a:schemeClr>
                </a:solidFill>
              </a:rPr>
              <a:t>Withdrawal funds without a penalty at age 65 for non-medical expenses (taxes apply)</a:t>
            </a:r>
          </a:p>
          <a:p>
            <a:endParaRPr lang="en-US" dirty="0">
              <a:solidFill>
                <a:schemeClr val="accent5">
                  <a:lumMod val="50000"/>
                </a:schemeClr>
              </a:solidFill>
            </a:endParaRPr>
          </a:p>
          <a:p>
            <a:endParaRPr lang="en-US" dirty="0">
              <a:solidFill>
                <a:schemeClr val="accent5">
                  <a:lumMod val="50000"/>
                </a:schemeClr>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t>14</a:t>
            </a:fld>
            <a:endParaRPr lang="en-US" dirty="0"/>
          </a:p>
        </p:txBody>
      </p:sp>
      <p:pic>
        <p:nvPicPr>
          <p:cNvPr id="12290" name="Picture 2" descr="Image result for health savings accou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062" y="1878168"/>
            <a:ext cx="6493154" cy="31572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A393E5-FC09-402C-8783-758035756B02}"/>
              </a:ext>
            </a:extLst>
          </p:cNvPr>
          <p:cNvSpPr txBox="1"/>
          <p:nvPr/>
        </p:nvSpPr>
        <p:spPr>
          <a:xfrm>
            <a:off x="5661368" y="5405167"/>
            <a:ext cx="6052542" cy="769441"/>
          </a:xfrm>
          <a:prstGeom prst="rect">
            <a:avLst/>
          </a:prstGeom>
          <a:noFill/>
        </p:spPr>
        <p:txBody>
          <a:bodyPr wrap="square" rtlCol="0">
            <a:spAutoFit/>
          </a:bodyPr>
          <a:lstStyle/>
          <a:p>
            <a:pPr algn="ctr"/>
            <a:r>
              <a:rPr lang="en-US" sz="2200" b="1" dirty="0">
                <a:solidFill>
                  <a:schemeClr val="accent1">
                    <a:lumMod val="50000"/>
                  </a:schemeClr>
                </a:solidFill>
              </a:rPr>
              <a:t>City Contribution deposited at the End of January</a:t>
            </a:r>
          </a:p>
          <a:p>
            <a:pPr algn="ctr"/>
            <a:r>
              <a:rPr lang="en-US" sz="2200" b="1" dirty="0">
                <a:solidFill>
                  <a:schemeClr val="accent1">
                    <a:lumMod val="50000"/>
                  </a:schemeClr>
                </a:solidFill>
              </a:rPr>
              <a:t>$610 Retiree only &amp; $1,000 Family</a:t>
            </a:r>
          </a:p>
        </p:txBody>
      </p:sp>
    </p:spTree>
    <p:extLst>
      <p:ext uri="{BB962C8B-B14F-4D97-AF65-F5344CB8AC3E}">
        <p14:creationId xmlns:p14="http://schemas.microsoft.com/office/powerpoint/2010/main" val="26358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11898A-1368-4B8E-8EF9-1FA99471209B}"/>
              </a:ext>
            </a:extLst>
          </p:cNvPr>
          <p:cNvPicPr>
            <a:picLocks noChangeAspect="1"/>
          </p:cNvPicPr>
          <p:nvPr/>
        </p:nvPicPr>
        <p:blipFill>
          <a:blip r:embed="rId2"/>
          <a:stretch>
            <a:fillRect/>
          </a:stretch>
        </p:blipFill>
        <p:spPr>
          <a:xfrm>
            <a:off x="6449866" y="3629321"/>
            <a:ext cx="5653948" cy="3125958"/>
          </a:xfrm>
          <a:prstGeom prst="rect">
            <a:avLst/>
          </a:prstGeom>
        </p:spPr>
      </p:pic>
      <p:sp>
        <p:nvSpPr>
          <p:cNvPr id="2" name="Title 1">
            <a:extLst>
              <a:ext uri="{FF2B5EF4-FFF2-40B4-BE49-F238E27FC236}">
                <a16:creationId xmlns:a16="http://schemas.microsoft.com/office/drawing/2014/main" id="{ECED3FE8-CC22-4307-9D04-F4A5E4785AC3}"/>
              </a:ext>
            </a:extLst>
          </p:cNvPr>
          <p:cNvSpPr>
            <a:spLocks noGrp="1"/>
          </p:cNvSpPr>
          <p:nvPr>
            <p:ph type="title"/>
          </p:nvPr>
        </p:nvSpPr>
        <p:spPr>
          <a:xfrm>
            <a:off x="5235631" y="739076"/>
            <a:ext cx="5297472" cy="1325563"/>
          </a:xfrm>
        </p:spPr>
        <p:txBody>
          <a:bodyPr/>
          <a:lstStyle/>
          <a:p>
            <a:pPr algn="r"/>
            <a:r>
              <a:rPr lang="en-US" sz="4000" b="1" dirty="0">
                <a:solidFill>
                  <a:srgbClr val="00337F"/>
                </a:solidFill>
                <a:effectLst>
                  <a:outerShdw blurRad="38100" dist="38100" dir="2700000" algn="tl">
                    <a:srgbClr val="000000">
                      <a:alpha val="43137"/>
                    </a:srgbClr>
                  </a:outerShdw>
                </a:effectLst>
                <a:latin typeface="Calibri" panose="020F0502020204030204"/>
              </a:rPr>
              <a:t>Wellness- Ramp Health</a:t>
            </a:r>
            <a:endParaRPr lang="en-US" dirty="0"/>
          </a:p>
        </p:txBody>
      </p:sp>
      <p:sp>
        <p:nvSpPr>
          <p:cNvPr id="3" name="Content Placeholder 2">
            <a:extLst>
              <a:ext uri="{FF2B5EF4-FFF2-40B4-BE49-F238E27FC236}">
                <a16:creationId xmlns:a16="http://schemas.microsoft.com/office/drawing/2014/main" id="{05E29D9D-5CC2-4885-9BC6-3984039D2C3B}"/>
              </a:ext>
            </a:extLst>
          </p:cNvPr>
          <p:cNvSpPr>
            <a:spLocks noGrp="1"/>
          </p:cNvSpPr>
          <p:nvPr>
            <p:ph idx="1"/>
          </p:nvPr>
        </p:nvSpPr>
        <p:spPr>
          <a:xfrm>
            <a:off x="838200" y="1825625"/>
            <a:ext cx="7046167" cy="4351338"/>
          </a:xfrm>
        </p:spPr>
        <p:txBody>
          <a:bodyPr/>
          <a:lstStyle/>
          <a:p>
            <a:r>
              <a:rPr lang="en-US" dirty="0"/>
              <a:t>NEW! Wellness Vendor</a:t>
            </a:r>
          </a:p>
          <a:p>
            <a:r>
              <a:rPr lang="en-US" dirty="0"/>
              <a:t>Same deadlines – August 31, 2025</a:t>
            </a:r>
          </a:p>
          <a:p>
            <a:r>
              <a:rPr lang="en-US" dirty="0"/>
              <a:t>Same requirements for Premium Incentive </a:t>
            </a:r>
          </a:p>
          <a:p>
            <a:r>
              <a:rPr lang="en-US" dirty="0"/>
              <a:t>Easy-to-use, engaging platform available on desktop and mobile</a:t>
            </a:r>
          </a:p>
          <a:p>
            <a:r>
              <a:rPr lang="en-US" dirty="0"/>
              <a:t>Health and Wellness Coaching</a:t>
            </a:r>
          </a:p>
          <a:p>
            <a:r>
              <a:rPr lang="en-US" dirty="0"/>
              <a:t>Online Challenges</a:t>
            </a:r>
          </a:p>
          <a:p>
            <a:r>
              <a:rPr lang="en-US" dirty="0"/>
              <a:t>And more!</a:t>
            </a:r>
          </a:p>
          <a:p>
            <a:endParaRPr lang="en-US" dirty="0"/>
          </a:p>
        </p:txBody>
      </p:sp>
      <p:sp>
        <p:nvSpPr>
          <p:cNvPr id="4" name="Slide Number Placeholder 3">
            <a:extLst>
              <a:ext uri="{FF2B5EF4-FFF2-40B4-BE49-F238E27FC236}">
                <a16:creationId xmlns:a16="http://schemas.microsoft.com/office/drawing/2014/main" id="{5B6C729D-E04C-453C-86D8-959E27F75C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5A0B895-1BC2-4409-9E40-C8D1D24EC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0675" y="2151157"/>
            <a:ext cx="2952750" cy="1362075"/>
          </a:xfrm>
          <a:prstGeom prst="rect">
            <a:avLst/>
          </a:prstGeom>
        </p:spPr>
      </p:pic>
    </p:spTree>
    <p:extLst>
      <p:ext uri="{BB962C8B-B14F-4D97-AF65-F5344CB8AC3E}">
        <p14:creationId xmlns:p14="http://schemas.microsoft.com/office/powerpoint/2010/main" val="2265680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4124" y="843182"/>
            <a:ext cx="6747538" cy="878210"/>
          </a:xfrm>
        </p:spPr>
        <p:txBody>
          <a:bodyPr>
            <a:noAutofit/>
          </a:bodyPr>
          <a:lstStyle/>
          <a:p>
            <a:pPr algn="ctr"/>
            <a:r>
              <a:rPr lang="en-US" sz="4000" b="1" dirty="0">
                <a:solidFill>
                  <a:srgbClr val="00337F"/>
                </a:solidFill>
                <a:effectLst>
                  <a:outerShdw blurRad="38100" dist="38100" dir="2700000" algn="tl">
                    <a:srgbClr val="000000">
                      <a:alpha val="43137"/>
                    </a:srgbClr>
                  </a:outerShdw>
                </a:effectLst>
                <a:latin typeface="+mn-lt"/>
                <a:ea typeface="+mn-ea"/>
                <a:cs typeface="+mn-cs"/>
              </a:rPr>
              <a:t>Wellness Premium Incentive</a:t>
            </a:r>
          </a:p>
        </p:txBody>
      </p:sp>
      <p:sp>
        <p:nvSpPr>
          <p:cNvPr id="4" name="Slide Number Placeholder 3"/>
          <p:cNvSpPr>
            <a:spLocks noGrp="1"/>
          </p:cNvSpPr>
          <p:nvPr>
            <p:ph type="sldNum" sz="quarter" idx="12"/>
          </p:nvPr>
        </p:nvSpPr>
        <p:spPr/>
        <p:txBody>
          <a:bodyPr/>
          <a:lstStyle/>
          <a:p>
            <a:fld id="{A603B1B1-3A7F-AE40-94E9-B6B723601248}" type="slidenum">
              <a:rPr lang="en-US" smtClean="0">
                <a:solidFill>
                  <a:prstClr val="black">
                    <a:tint val="75000"/>
                  </a:prstClr>
                </a:solidFill>
              </a:rPr>
              <a:pPr/>
              <a:t>16</a:t>
            </a:fld>
            <a:endParaRPr lang="en-US" dirty="0">
              <a:solidFill>
                <a:prstClr val="black">
                  <a:tint val="75000"/>
                </a:prstClr>
              </a:solidFill>
            </a:endParaRPr>
          </a:p>
        </p:txBody>
      </p:sp>
      <p:graphicFrame>
        <p:nvGraphicFramePr>
          <p:cNvPr id="6" name="Diagram 5"/>
          <p:cNvGraphicFramePr/>
          <p:nvPr>
            <p:extLst>
              <p:ext uri="{D42A27DB-BD31-4B8C-83A1-F6EECF244321}">
                <p14:modId xmlns:p14="http://schemas.microsoft.com/office/powerpoint/2010/main" val="3345637539"/>
              </p:ext>
            </p:extLst>
          </p:nvPr>
        </p:nvGraphicFramePr>
        <p:xfrm>
          <a:off x="1215735" y="1576411"/>
          <a:ext cx="9996056" cy="426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2747226" y="5893293"/>
            <a:ext cx="6903493" cy="584775"/>
          </a:xfrm>
          <a:prstGeom prst="rect">
            <a:avLst/>
          </a:prstGeom>
          <a:solidFill>
            <a:schemeClr val="accent1">
              <a:lumMod val="20000"/>
              <a:lumOff val="80000"/>
            </a:schemeClr>
          </a:solidFill>
          <a:ln w="28575">
            <a:solidFill>
              <a:schemeClr val="accent5">
                <a:lumMod val="50000"/>
              </a:schemeClr>
            </a:solidFill>
          </a:ln>
        </p:spPr>
        <p:txBody>
          <a:bodyPr wrap="none">
            <a:spAutoFit/>
          </a:bodyPr>
          <a:lstStyle/>
          <a:p>
            <a:r>
              <a:rPr lang="en-US" sz="3200" dirty="0">
                <a:solidFill>
                  <a:schemeClr val="accent5">
                    <a:lumMod val="50000"/>
                  </a:schemeClr>
                </a:solidFill>
                <a:hlinkClick r:id="rId7"/>
              </a:rPr>
              <a:t>Go to www.fortworthtexas.gov/wellness</a:t>
            </a:r>
            <a:endParaRPr lang="en-US" sz="3200" dirty="0">
              <a:solidFill>
                <a:schemeClr val="accent5">
                  <a:lumMod val="50000"/>
                </a:schemeClr>
              </a:solidFill>
            </a:endParaRPr>
          </a:p>
        </p:txBody>
      </p:sp>
    </p:spTree>
    <p:extLst>
      <p:ext uri="{BB962C8B-B14F-4D97-AF65-F5344CB8AC3E}">
        <p14:creationId xmlns:p14="http://schemas.microsoft.com/office/powerpoint/2010/main" val="2310357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87037" y="666921"/>
          <a:ext cx="1180407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27363" y="5925308"/>
            <a:ext cx="10370130" cy="369332"/>
          </a:xfrm>
          <a:prstGeom prst="rect">
            <a:avLst/>
          </a:prstGeom>
          <a:solidFill>
            <a:schemeClr val="accent1">
              <a:lumMod val="20000"/>
              <a:lumOff val="80000"/>
            </a:schemeClr>
          </a:solidFill>
          <a:ln w="28575">
            <a:solidFill>
              <a:schemeClr val="accent5">
                <a:lumMod val="50000"/>
              </a:schemeClr>
            </a:solidFill>
          </a:ln>
        </p:spPr>
        <p:txBody>
          <a:bodyPr wrap="square" rtlCol="0">
            <a:spAutoFit/>
          </a:bodyPr>
          <a:lstStyle/>
          <a:p>
            <a:pPr algn="ctr"/>
            <a:r>
              <a:rPr lang="en-US" u="sng" dirty="0">
                <a:hlinkClick r:id="rId7"/>
              </a:rPr>
              <a:t>https://www.signupgenius.com/go/10C0F4DACAA2FA6FBC25-healthy3#/</a:t>
            </a:r>
            <a:endParaRPr lang="en-US" sz="2400" b="1" dirty="0">
              <a:solidFill>
                <a:schemeClr val="accent5">
                  <a:lumMod val="50000"/>
                </a:schemeClr>
              </a:solidFill>
              <a:latin typeface="+mj-lt"/>
            </a:endParaRPr>
          </a:p>
        </p:txBody>
      </p:sp>
    </p:spTree>
    <p:extLst>
      <p:ext uri="{BB962C8B-B14F-4D97-AF65-F5344CB8AC3E}">
        <p14:creationId xmlns:p14="http://schemas.microsoft.com/office/powerpoint/2010/main" val="3141512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7994" y="1159324"/>
            <a:ext cx="8407978" cy="707886"/>
          </a:xfrm>
          <a:prstGeom prst="rect">
            <a:avLst/>
          </a:prstGeom>
        </p:spPr>
        <p:txBody>
          <a:bodyPr wrap="square">
            <a:spAutoFit/>
          </a:bodyPr>
          <a:lstStyle/>
          <a:p>
            <a:pPr algn="ctr"/>
            <a:r>
              <a:rPr lang="en-US" sz="4000" dirty="0">
                <a:solidFill>
                  <a:srgbClr val="00337F"/>
                </a:solidFill>
                <a:effectLst>
                  <a:outerShdw blurRad="38100" dist="38100" dir="2700000" algn="tl">
                    <a:srgbClr val="000000">
                      <a:alpha val="43137"/>
                    </a:srgbClr>
                  </a:outerShdw>
                </a:effectLst>
                <a:sym typeface="Gill Sans" charset="0"/>
              </a:rPr>
              <a:t>Weight Loss Management Programs </a:t>
            </a:r>
          </a:p>
        </p:txBody>
      </p:sp>
      <p:sp>
        <p:nvSpPr>
          <p:cNvPr id="2" name="Rectangle 1"/>
          <p:cNvSpPr/>
          <p:nvPr/>
        </p:nvSpPr>
        <p:spPr>
          <a:xfrm>
            <a:off x="377225" y="2111222"/>
            <a:ext cx="2434859" cy="1631216"/>
          </a:xfrm>
          <a:prstGeom prst="rect">
            <a:avLst/>
          </a:prstGeom>
          <a:solidFill>
            <a:schemeClr val="accent5">
              <a:lumMod val="20000"/>
              <a:lumOff val="80000"/>
            </a:schemeClr>
          </a:solidFill>
          <a:ln>
            <a:solidFill>
              <a:schemeClr val="accent5">
                <a:lumMod val="50000"/>
              </a:schemeClr>
            </a:solidFill>
          </a:ln>
        </p:spPr>
        <p:txBody>
          <a:bodyPr wrap="square">
            <a:spAutoFit/>
          </a:bodyPr>
          <a:lstStyle/>
          <a:p>
            <a:pPr algn="ctr"/>
            <a:r>
              <a:rPr lang="en-US" sz="2000" u="sng" dirty="0">
                <a:solidFill>
                  <a:schemeClr val="accent5">
                    <a:lumMod val="50000"/>
                  </a:schemeClr>
                </a:solidFill>
                <a:effectLst>
                  <a:outerShdw blurRad="38100" dist="38100" dir="2700000" algn="tl">
                    <a:srgbClr val="000000">
                      <a:alpha val="43137"/>
                    </a:srgbClr>
                  </a:outerShdw>
                </a:effectLst>
                <a:latin typeface="Segoe UI" panose="020B0502040204020203" pitchFamily="34" charset="0"/>
                <a:ea typeface="Calibri" panose="020F0502020204030204" pitchFamily="34" charset="0"/>
              </a:rPr>
              <a:t>Please Note: </a:t>
            </a:r>
            <a:r>
              <a:rPr lang="en-US" sz="2000" dirty="0">
                <a:solidFill>
                  <a:schemeClr val="accent5">
                    <a:lumMod val="50000"/>
                  </a:schemeClr>
                </a:solidFill>
                <a:effectLst>
                  <a:outerShdw blurRad="38100" dist="38100" dir="2700000" algn="tl">
                    <a:srgbClr val="000000">
                      <a:alpha val="43137"/>
                    </a:srgbClr>
                  </a:outerShdw>
                </a:effectLst>
                <a:latin typeface="Segoe UI" panose="020B0502040204020203" pitchFamily="34" charset="0"/>
                <a:ea typeface="Calibri" panose="020F0502020204030204" pitchFamily="34" charset="0"/>
              </a:rPr>
              <a:t>Retirees can only enroll in one of the weight loss programs at a time</a:t>
            </a:r>
            <a:endParaRPr lang="en-US" sz="2000" dirty="0">
              <a:solidFill>
                <a:schemeClr val="accent5">
                  <a:lumMod val="50000"/>
                </a:schemeClr>
              </a:solidFill>
              <a:effectLst>
                <a:outerShdw blurRad="38100" dist="38100" dir="2700000" algn="tl">
                  <a:srgbClr val="000000">
                    <a:alpha val="43137"/>
                  </a:srgbClr>
                </a:outerShdw>
              </a:effectLst>
            </a:endParaRPr>
          </a:p>
        </p:txBody>
      </p:sp>
      <p:graphicFrame>
        <p:nvGraphicFramePr>
          <p:cNvPr id="5" name="Diagram 4"/>
          <p:cNvGraphicFramePr/>
          <p:nvPr>
            <p:extLst>
              <p:ext uri="{D42A27DB-BD31-4B8C-83A1-F6EECF244321}">
                <p14:modId xmlns:p14="http://schemas.microsoft.com/office/powerpoint/2010/main" val="4215149555"/>
              </p:ext>
            </p:extLst>
          </p:nvPr>
        </p:nvGraphicFramePr>
        <p:xfrm>
          <a:off x="3136322" y="1885918"/>
          <a:ext cx="8699650" cy="4772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3790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6669550" y="593725"/>
            <a:ext cx="3858081" cy="1325563"/>
          </a:xfrm>
        </p:spPr>
        <p:txBody>
          <a:bodyPr/>
          <a:lstStyle/>
          <a:p>
            <a:r>
              <a:rPr lang="en-US" b="1" dirty="0">
                <a:solidFill>
                  <a:srgbClr val="00337F"/>
                </a:solidFill>
                <a:effectLst>
                  <a:outerShdw blurRad="38100" dist="38100" dir="2700000" algn="tl">
                    <a:srgbClr val="000000">
                      <a:alpha val="43137"/>
                    </a:srgbClr>
                  </a:outerShdw>
                </a:effectLst>
                <a:latin typeface="+mn-lt"/>
                <a:sym typeface="Gill Sans" charset="0"/>
              </a:rPr>
              <a:t>Dental- MetLife</a:t>
            </a:r>
            <a:endParaRPr lang="en-US" dirty="0">
              <a:latin typeface="+mn-lt"/>
            </a:endParaRPr>
          </a:p>
        </p:txBody>
      </p:sp>
      <p:sp>
        <p:nvSpPr>
          <p:cNvPr id="3" name="Content Placeholder 2">
            <a:extLst>
              <a:ext uri="{FF2B5EF4-FFF2-40B4-BE49-F238E27FC236}">
                <a16:creationId xmlns:a16="http://schemas.microsoft.com/office/drawing/2014/main" id="{F1207335-FD06-4A6A-A593-0D8DE845221D}"/>
              </a:ext>
            </a:extLst>
          </p:cNvPr>
          <p:cNvSpPr>
            <a:spLocks noGrp="1"/>
          </p:cNvSpPr>
          <p:nvPr>
            <p:ph idx="1"/>
          </p:nvPr>
        </p:nvSpPr>
        <p:spPr/>
        <p:txBody>
          <a:bodyPr/>
          <a:lstStyle/>
          <a:p>
            <a:r>
              <a:rPr lang="en-US" dirty="0"/>
              <a:t>New Dental Vendor!</a:t>
            </a:r>
          </a:p>
          <a:p>
            <a:r>
              <a:rPr lang="en-US" dirty="0"/>
              <a:t>Similar 3 plan options: DPPO High, DPPO Low, DHMO</a:t>
            </a:r>
          </a:p>
          <a:p>
            <a:r>
              <a:rPr lang="en-US" dirty="0"/>
              <a:t>PPO Network: PDP Plus</a:t>
            </a:r>
          </a:p>
          <a:p>
            <a:r>
              <a:rPr lang="en-US" dirty="0"/>
              <a:t>DHMO Network: Dental HMO/Managed Care</a:t>
            </a:r>
          </a:p>
          <a:p>
            <a:r>
              <a:rPr lang="en-US" dirty="0"/>
              <a:t>Metlife.com/insurance/dental-insurance</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19</a:t>
            </a:fld>
            <a:endParaRPr lang="en-US" dirty="0"/>
          </a:p>
        </p:txBody>
      </p:sp>
      <p:pic>
        <p:nvPicPr>
          <p:cNvPr id="5" name="Picture 4">
            <a:extLst>
              <a:ext uri="{FF2B5EF4-FFF2-40B4-BE49-F238E27FC236}">
                <a16:creationId xmlns:a16="http://schemas.microsoft.com/office/drawing/2014/main" id="{D550F904-EAB5-4CD7-9E94-6038E99ACA4E}"/>
              </a:ext>
            </a:extLst>
          </p:cNvPr>
          <p:cNvPicPr>
            <a:picLocks noChangeAspect="1"/>
          </p:cNvPicPr>
          <p:nvPr/>
        </p:nvPicPr>
        <p:blipFill>
          <a:blip r:embed="rId2"/>
          <a:stretch>
            <a:fillRect/>
          </a:stretch>
        </p:blipFill>
        <p:spPr>
          <a:xfrm>
            <a:off x="4032717" y="4314068"/>
            <a:ext cx="7264980" cy="2165179"/>
          </a:xfrm>
          <a:prstGeom prst="rect">
            <a:avLst/>
          </a:prstGeom>
        </p:spPr>
      </p:pic>
    </p:spTree>
    <p:extLst>
      <p:ext uri="{BB962C8B-B14F-4D97-AF65-F5344CB8AC3E}">
        <p14:creationId xmlns:p14="http://schemas.microsoft.com/office/powerpoint/2010/main" val="491815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874485" y="1816778"/>
          <a:ext cx="10025018" cy="4534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2</a:t>
            </a:fld>
            <a:endParaRPr lang="en-US" dirty="0">
              <a:solidFill>
                <a:prstClr val="black">
                  <a:tint val="75000"/>
                </a:prstClr>
              </a:solidFill>
            </a:endParaRPr>
          </a:p>
        </p:txBody>
      </p:sp>
      <p:sp>
        <p:nvSpPr>
          <p:cNvPr id="5" name="TextBox 4"/>
          <p:cNvSpPr txBox="1"/>
          <p:nvPr/>
        </p:nvSpPr>
        <p:spPr>
          <a:xfrm>
            <a:off x="150608" y="1607053"/>
            <a:ext cx="11779624" cy="5016758"/>
          </a:xfrm>
          <a:prstGeom prst="rect">
            <a:avLst/>
          </a:prstGeom>
          <a:noFill/>
        </p:spPr>
        <p:txBody>
          <a:bodyPr wrap="square" rtlCol="0">
            <a:spAutoFit/>
          </a:bodyPr>
          <a:lstStyle/>
          <a:p>
            <a:pPr algn="ctr"/>
            <a:r>
              <a:rPr lang="en-US" sz="4000" dirty="0">
                <a:solidFill>
                  <a:prstClr val="black"/>
                </a:solidFill>
              </a:rPr>
              <a:t>If you are not making changes for 2025, </a:t>
            </a:r>
          </a:p>
          <a:p>
            <a:pPr algn="ctr"/>
            <a:r>
              <a:rPr lang="en-US" sz="4000" dirty="0">
                <a:solidFill>
                  <a:prstClr val="black"/>
                </a:solidFill>
              </a:rPr>
              <a:t>you do not have to do anything. </a:t>
            </a:r>
          </a:p>
          <a:p>
            <a:pPr algn="ctr"/>
            <a:endParaRPr lang="en-US" sz="4000" dirty="0">
              <a:solidFill>
                <a:prstClr val="black"/>
              </a:solidFill>
            </a:endParaRPr>
          </a:p>
          <a:p>
            <a:pPr algn="ctr"/>
            <a:r>
              <a:rPr lang="en-US" sz="4000" dirty="0">
                <a:solidFill>
                  <a:prstClr val="black"/>
                </a:solidFill>
              </a:rPr>
              <a:t>Your coverage will automatically carry over to the new carriers for 2025.</a:t>
            </a:r>
          </a:p>
          <a:p>
            <a:pPr algn="ctr"/>
            <a:endParaRPr lang="en-US" sz="4000" dirty="0">
              <a:solidFill>
                <a:prstClr val="black"/>
              </a:solidFill>
            </a:endParaRPr>
          </a:p>
          <a:p>
            <a:pPr algn="ctr"/>
            <a:r>
              <a:rPr lang="en-US" sz="4000" dirty="0">
                <a:solidFill>
                  <a:prstClr val="black"/>
                </a:solidFill>
              </a:rPr>
              <a:t>You will receive BlueCross BlueShield medical ID cards for 2025.</a:t>
            </a:r>
          </a:p>
        </p:txBody>
      </p:sp>
      <p:pic>
        <p:nvPicPr>
          <p:cNvPr id="7" name="Picture 6">
            <a:extLst>
              <a:ext uri="{FF2B5EF4-FFF2-40B4-BE49-F238E27FC236}">
                <a16:creationId xmlns:a16="http://schemas.microsoft.com/office/drawing/2014/main" id="{A9EC9D34-CEFC-4BCD-97B5-9C6EEA18292B}"/>
              </a:ext>
            </a:extLst>
          </p:cNvPr>
          <p:cNvPicPr>
            <a:picLocks noChangeAspect="1"/>
          </p:cNvPicPr>
          <p:nvPr/>
        </p:nvPicPr>
        <p:blipFill>
          <a:blip r:embed="rId8"/>
          <a:stretch>
            <a:fillRect/>
          </a:stretch>
        </p:blipFill>
        <p:spPr>
          <a:xfrm>
            <a:off x="159990" y="1525506"/>
            <a:ext cx="1478951" cy="1478951"/>
          </a:xfrm>
          <a:prstGeom prst="rect">
            <a:avLst/>
          </a:prstGeom>
        </p:spPr>
      </p:pic>
    </p:spTree>
    <p:extLst>
      <p:ext uri="{BB962C8B-B14F-4D97-AF65-F5344CB8AC3E}">
        <p14:creationId xmlns:p14="http://schemas.microsoft.com/office/powerpoint/2010/main" val="3709233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62338" y="593725"/>
            <a:ext cx="6641476" cy="1325563"/>
          </a:xfrm>
        </p:spPr>
        <p:txBody>
          <a:bodyPr/>
          <a:lstStyle/>
          <a:p>
            <a:r>
              <a:rPr lang="en-US" b="1" dirty="0">
                <a:solidFill>
                  <a:srgbClr val="00337F"/>
                </a:solidFill>
                <a:effectLst>
                  <a:outerShdw blurRad="38100" dist="38100" dir="2700000" algn="tl">
                    <a:srgbClr val="000000">
                      <a:alpha val="43137"/>
                    </a:srgbClr>
                  </a:outerShdw>
                </a:effectLst>
                <a:sym typeface="Gill Sans" charset="0"/>
              </a:rPr>
              <a:t>Dental Plan Comparison</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20</a:t>
            </a:fld>
            <a:endParaRPr lang="en-US" dirty="0"/>
          </a:p>
        </p:txBody>
      </p:sp>
      <p:graphicFrame>
        <p:nvGraphicFramePr>
          <p:cNvPr id="5" name="Content Placeholder 3">
            <a:extLst>
              <a:ext uri="{FF2B5EF4-FFF2-40B4-BE49-F238E27FC236}">
                <a16:creationId xmlns:a16="http://schemas.microsoft.com/office/drawing/2014/main" id="{B92735B6-3717-41AB-AC3E-95C33640F6B1}"/>
              </a:ext>
            </a:extLst>
          </p:cNvPr>
          <p:cNvGraphicFramePr>
            <a:graphicFrameLocks noGrp="1"/>
          </p:cNvGraphicFramePr>
          <p:nvPr>
            <p:ph idx="1"/>
            <p:extLst/>
          </p:nvPr>
        </p:nvGraphicFramePr>
        <p:xfrm>
          <a:off x="737521" y="1565016"/>
          <a:ext cx="10451848" cy="4914231"/>
        </p:xfrm>
        <a:graphic>
          <a:graphicData uri="http://schemas.openxmlformats.org/drawingml/2006/table">
            <a:tbl>
              <a:tblPr firstRow="1" bandRow="1">
                <a:tableStyleId>{93296810-A885-4BE3-A3E7-6D5BEEA58F35}</a:tableStyleId>
              </a:tblPr>
              <a:tblGrid>
                <a:gridCol w="2612962">
                  <a:extLst>
                    <a:ext uri="{9D8B030D-6E8A-4147-A177-3AD203B41FA5}">
                      <a16:colId xmlns:a16="http://schemas.microsoft.com/office/drawing/2014/main" val="3422236392"/>
                    </a:ext>
                  </a:extLst>
                </a:gridCol>
                <a:gridCol w="2612962">
                  <a:extLst>
                    <a:ext uri="{9D8B030D-6E8A-4147-A177-3AD203B41FA5}">
                      <a16:colId xmlns:a16="http://schemas.microsoft.com/office/drawing/2014/main" val="1698949971"/>
                    </a:ext>
                  </a:extLst>
                </a:gridCol>
                <a:gridCol w="2612962">
                  <a:extLst>
                    <a:ext uri="{9D8B030D-6E8A-4147-A177-3AD203B41FA5}">
                      <a16:colId xmlns:a16="http://schemas.microsoft.com/office/drawing/2014/main" val="23022277"/>
                    </a:ext>
                  </a:extLst>
                </a:gridCol>
                <a:gridCol w="2612962">
                  <a:extLst>
                    <a:ext uri="{9D8B030D-6E8A-4147-A177-3AD203B41FA5}">
                      <a16:colId xmlns:a16="http://schemas.microsoft.com/office/drawing/2014/main" val="1812628449"/>
                    </a:ext>
                  </a:extLst>
                </a:gridCol>
              </a:tblGrid>
              <a:tr h="433671">
                <a:tc>
                  <a:txBody>
                    <a:bodyPr/>
                    <a:lstStyle/>
                    <a:p>
                      <a:endParaRPr lang="en-US" sz="1800" dirty="0"/>
                    </a:p>
                  </a:txBody>
                  <a:tcPr/>
                </a:tc>
                <a:tc>
                  <a:txBody>
                    <a:bodyPr/>
                    <a:lstStyle/>
                    <a:p>
                      <a:pPr algn="ctr"/>
                      <a:r>
                        <a:rPr lang="en-US" sz="1800" dirty="0"/>
                        <a:t>DPPO High Option</a:t>
                      </a:r>
                    </a:p>
                  </a:txBody>
                  <a:tcPr/>
                </a:tc>
                <a:tc>
                  <a:txBody>
                    <a:bodyPr/>
                    <a:lstStyle/>
                    <a:p>
                      <a:pPr algn="ctr"/>
                      <a:r>
                        <a:rPr lang="en-US" sz="1800" dirty="0"/>
                        <a:t>DPPO Low Option</a:t>
                      </a:r>
                    </a:p>
                  </a:txBody>
                  <a:tcPr/>
                </a:tc>
                <a:tc>
                  <a:txBody>
                    <a:bodyPr/>
                    <a:lstStyle/>
                    <a:p>
                      <a:pPr algn="ctr"/>
                      <a:r>
                        <a:rPr lang="en-US" sz="1800" dirty="0"/>
                        <a:t>Delta Care DHMO Option</a:t>
                      </a:r>
                    </a:p>
                  </a:txBody>
                  <a:tcPr/>
                </a:tc>
                <a:extLst>
                  <a:ext uri="{0D108BD9-81ED-4DB2-BD59-A6C34878D82A}">
                    <a16:rowId xmlns:a16="http://schemas.microsoft.com/office/drawing/2014/main" val="470422993"/>
                  </a:ext>
                </a:extLst>
              </a:tr>
              <a:tr h="424484">
                <a:tc>
                  <a:txBody>
                    <a:bodyPr/>
                    <a:lstStyle/>
                    <a:p>
                      <a:r>
                        <a:rPr lang="en-US" sz="1800" dirty="0"/>
                        <a:t>Deductible </a:t>
                      </a:r>
                      <a:endParaRPr lang="en-US" sz="1800" b="1" dirty="0"/>
                    </a:p>
                  </a:txBody>
                  <a:tcPr anchor="ctr"/>
                </a:tc>
                <a:tc>
                  <a:txBody>
                    <a:bodyPr/>
                    <a:lstStyle/>
                    <a:p>
                      <a:pPr algn="ctr"/>
                      <a:r>
                        <a:rPr lang="en-US" sz="1800" dirty="0"/>
                        <a:t>$50 per person</a:t>
                      </a:r>
                      <a:br>
                        <a:rPr lang="en-US" sz="1800" dirty="0"/>
                      </a:br>
                      <a:r>
                        <a:rPr lang="en-US" sz="1800" dirty="0"/>
                        <a:t>$150 per family</a:t>
                      </a:r>
                    </a:p>
                  </a:txBody>
                  <a:tcPr anchor="ctr"/>
                </a:tc>
                <a:tc>
                  <a:txBody>
                    <a:bodyPr/>
                    <a:lstStyle/>
                    <a:p>
                      <a:pPr algn="ctr"/>
                      <a:r>
                        <a:rPr lang="en-US" sz="1800" dirty="0"/>
                        <a:t>$50 per person</a:t>
                      </a:r>
                      <a:br>
                        <a:rPr lang="en-US" sz="1800" dirty="0"/>
                      </a:br>
                      <a:r>
                        <a:rPr lang="en-US" sz="1800" dirty="0"/>
                        <a:t>$150 per family</a:t>
                      </a:r>
                    </a:p>
                  </a:txBody>
                  <a:tcPr anchor="ctr"/>
                </a:tc>
                <a:tc>
                  <a:txBody>
                    <a:bodyPr/>
                    <a:lstStyle/>
                    <a:p>
                      <a:pPr algn="ctr"/>
                      <a:r>
                        <a:rPr lang="en-US" sz="1800" dirty="0"/>
                        <a:t>None</a:t>
                      </a:r>
                    </a:p>
                  </a:txBody>
                  <a:tcPr anchor="ctr"/>
                </a:tc>
                <a:extLst>
                  <a:ext uri="{0D108BD9-81ED-4DB2-BD59-A6C34878D82A}">
                    <a16:rowId xmlns:a16="http://schemas.microsoft.com/office/drawing/2014/main" val="247329652"/>
                  </a:ext>
                </a:extLst>
              </a:tr>
              <a:tr h="319778">
                <a:tc>
                  <a:txBody>
                    <a:bodyPr/>
                    <a:lstStyle/>
                    <a:p>
                      <a:r>
                        <a:rPr lang="en-US" sz="1800" dirty="0"/>
                        <a:t>Annual Maximum</a:t>
                      </a:r>
                      <a:endParaRPr lang="en-US" sz="1800" b="1" dirty="0"/>
                    </a:p>
                  </a:txBody>
                  <a:tcPr anchor="ctr"/>
                </a:tc>
                <a:tc>
                  <a:txBody>
                    <a:bodyPr/>
                    <a:lstStyle/>
                    <a:p>
                      <a:pPr algn="ctr"/>
                      <a:r>
                        <a:rPr lang="en-US" sz="1800" b="1" dirty="0"/>
                        <a:t>$2,250 per person</a:t>
                      </a:r>
                    </a:p>
                  </a:txBody>
                  <a:tcPr anchor="ctr"/>
                </a:tc>
                <a:tc>
                  <a:txBody>
                    <a:bodyPr/>
                    <a:lstStyle/>
                    <a:p>
                      <a:pPr algn="ctr"/>
                      <a:r>
                        <a:rPr lang="en-US" sz="1800" b="1" dirty="0"/>
                        <a:t>$1,250 per person</a:t>
                      </a:r>
                    </a:p>
                  </a:txBody>
                  <a:tcPr anchor="ctr"/>
                </a:tc>
                <a:tc>
                  <a:txBody>
                    <a:bodyPr/>
                    <a:lstStyle/>
                    <a:p>
                      <a:pPr algn="ctr"/>
                      <a:r>
                        <a:rPr lang="en-US" sz="1800" dirty="0"/>
                        <a:t>None</a:t>
                      </a:r>
                    </a:p>
                  </a:txBody>
                  <a:tcPr anchor="ctr"/>
                </a:tc>
                <a:extLst>
                  <a:ext uri="{0D108BD9-81ED-4DB2-BD59-A6C34878D82A}">
                    <a16:rowId xmlns:a16="http://schemas.microsoft.com/office/drawing/2014/main" val="2220611218"/>
                  </a:ext>
                </a:extLst>
              </a:tr>
              <a:tr h="540252">
                <a:tc>
                  <a:txBody>
                    <a:bodyPr/>
                    <a:lstStyle/>
                    <a:p>
                      <a:r>
                        <a:rPr lang="en-US" sz="1800" dirty="0"/>
                        <a:t>Preventive &amp; Diagnostic Care</a:t>
                      </a:r>
                      <a:endParaRPr lang="en-US" sz="1800" b="1" dirty="0"/>
                    </a:p>
                  </a:txBody>
                  <a:tcPr anchor="ctr"/>
                </a:tc>
                <a:tc>
                  <a:txBody>
                    <a:bodyPr/>
                    <a:lstStyle/>
                    <a:p>
                      <a:pPr algn="ctr"/>
                      <a:r>
                        <a:rPr lang="en-US" sz="1800" dirty="0"/>
                        <a:t>100% Deductible Waived</a:t>
                      </a:r>
                      <a:br>
                        <a:rPr lang="en-US" sz="1800" dirty="0"/>
                      </a:br>
                      <a:r>
                        <a:rPr lang="en-US" sz="1800" dirty="0"/>
                        <a:t>(4 Cleanings per year)</a:t>
                      </a:r>
                    </a:p>
                  </a:txBody>
                  <a:tcPr anchor="ctr"/>
                </a:tc>
                <a:tc>
                  <a:txBody>
                    <a:bodyPr/>
                    <a:lstStyle/>
                    <a:p>
                      <a:pPr algn="ctr"/>
                      <a:r>
                        <a:rPr lang="en-US" sz="1800" dirty="0"/>
                        <a:t>100% Deductible Waived</a:t>
                      </a:r>
                      <a:br>
                        <a:rPr lang="en-US" sz="1800" dirty="0"/>
                      </a:br>
                      <a:r>
                        <a:rPr lang="en-US" sz="1800" dirty="0"/>
                        <a:t>(4 Cleanings per year)</a:t>
                      </a:r>
                    </a:p>
                  </a:txBody>
                  <a:tcPr anchor="ctr"/>
                </a:tc>
                <a:tc>
                  <a:txBody>
                    <a:bodyPr/>
                    <a:lstStyle/>
                    <a:p>
                      <a:pPr algn="ctr"/>
                      <a:r>
                        <a:rPr lang="en-US" sz="1800" dirty="0"/>
                        <a:t>Fixed schedule of copays</a:t>
                      </a:r>
                    </a:p>
                  </a:txBody>
                  <a:tcPr anchor="ctr"/>
                </a:tc>
                <a:extLst>
                  <a:ext uri="{0D108BD9-81ED-4DB2-BD59-A6C34878D82A}">
                    <a16:rowId xmlns:a16="http://schemas.microsoft.com/office/drawing/2014/main" val="3809252339"/>
                  </a:ext>
                </a:extLst>
              </a:tr>
              <a:tr h="598137">
                <a:tc>
                  <a:txBody>
                    <a:bodyPr/>
                    <a:lstStyle/>
                    <a:p>
                      <a:r>
                        <a:rPr lang="en-US" sz="1800" dirty="0"/>
                        <a:t>Basic Restorative Care</a:t>
                      </a:r>
                      <a:endParaRPr lang="en-US" sz="1800" b="1" dirty="0"/>
                    </a:p>
                  </a:txBody>
                  <a:tcPr anchor="ctr"/>
                </a:tc>
                <a:tc>
                  <a:txBody>
                    <a:bodyPr/>
                    <a:lstStyle/>
                    <a:p>
                      <a:pPr algn="ctr"/>
                      <a:r>
                        <a:rPr lang="en-US" sz="1800" dirty="0"/>
                        <a:t>Plan pays </a:t>
                      </a:r>
                      <a:r>
                        <a:rPr lang="en-US" sz="1800" b="1" dirty="0"/>
                        <a:t>80%</a:t>
                      </a:r>
                      <a:br>
                        <a:rPr lang="en-US" sz="1800" dirty="0"/>
                      </a:br>
                      <a:r>
                        <a:rPr lang="en-US" sz="1800" dirty="0"/>
                        <a:t>After Deductible</a:t>
                      </a:r>
                    </a:p>
                  </a:txBody>
                  <a:tcPr anchor="ctr"/>
                </a:tc>
                <a:tc>
                  <a:txBody>
                    <a:bodyPr/>
                    <a:lstStyle/>
                    <a:p>
                      <a:pPr algn="ctr"/>
                      <a:r>
                        <a:rPr lang="en-US" sz="1800" dirty="0"/>
                        <a:t>Plan pays </a:t>
                      </a:r>
                      <a:r>
                        <a:rPr lang="en-US" sz="1800" b="1" dirty="0"/>
                        <a:t>50%</a:t>
                      </a:r>
                      <a:br>
                        <a:rPr lang="en-US" sz="1800" dirty="0"/>
                      </a:br>
                      <a:r>
                        <a:rPr lang="en-US" sz="1800" dirty="0"/>
                        <a:t>After Deductible</a:t>
                      </a:r>
                    </a:p>
                  </a:txBody>
                  <a:tcPr anchor="ctr"/>
                </a:tc>
                <a:tc rowSpan="3">
                  <a:txBody>
                    <a:bodyPr/>
                    <a:lstStyle/>
                    <a:p>
                      <a:pPr algn="ctr"/>
                      <a:r>
                        <a:rPr lang="en-US" sz="1800" dirty="0"/>
                        <a:t>Fixed schedule of copays.</a:t>
                      </a:r>
                      <a:br>
                        <a:rPr lang="en-US" sz="1800" dirty="0"/>
                      </a:br>
                      <a:r>
                        <a:rPr lang="en-US" sz="1800" dirty="0"/>
                        <a:t>Specialist referral is REQUIRED</a:t>
                      </a:r>
                      <a:endParaRPr lang="en-US" sz="1800" b="1" dirty="0"/>
                    </a:p>
                  </a:txBody>
                  <a:tcPr anchor="ctr"/>
                </a:tc>
                <a:extLst>
                  <a:ext uri="{0D108BD9-81ED-4DB2-BD59-A6C34878D82A}">
                    <a16:rowId xmlns:a16="http://schemas.microsoft.com/office/drawing/2014/main" val="3402947399"/>
                  </a:ext>
                </a:extLst>
              </a:tr>
              <a:tr h="598137">
                <a:tc>
                  <a:txBody>
                    <a:bodyPr/>
                    <a:lstStyle/>
                    <a:p>
                      <a:r>
                        <a:rPr lang="en-US" sz="1800" dirty="0"/>
                        <a:t>Major Restorative Care</a:t>
                      </a:r>
                      <a:endParaRPr lang="en-US" sz="1800" b="1" dirty="0"/>
                    </a:p>
                  </a:txBody>
                  <a:tcPr anchor="ctr"/>
                </a:tc>
                <a:tc>
                  <a:txBody>
                    <a:bodyPr/>
                    <a:lstStyle/>
                    <a:p>
                      <a:pPr algn="ctr"/>
                      <a:r>
                        <a:rPr lang="en-US" sz="1800" dirty="0"/>
                        <a:t>Plan pays 50%</a:t>
                      </a:r>
                      <a:br>
                        <a:rPr lang="en-US" sz="1800" dirty="0"/>
                      </a:br>
                      <a:r>
                        <a:rPr lang="en-US" sz="1800" dirty="0"/>
                        <a:t>After deductible</a:t>
                      </a:r>
                    </a:p>
                  </a:txBody>
                  <a:tcPr anchor="ctr"/>
                </a:tc>
                <a:tc>
                  <a:txBody>
                    <a:bodyPr/>
                    <a:lstStyle/>
                    <a:p>
                      <a:pPr algn="ctr"/>
                      <a:r>
                        <a:rPr lang="en-US" sz="1800" dirty="0"/>
                        <a:t>Plan pays 50%</a:t>
                      </a:r>
                    </a:p>
                    <a:p>
                      <a:pPr algn="ctr"/>
                      <a:r>
                        <a:rPr lang="en-US" sz="1800" dirty="0"/>
                        <a:t>After Deductible</a:t>
                      </a:r>
                    </a:p>
                  </a:txBody>
                  <a:tcPr anchor="ctr"/>
                </a:tc>
                <a:tc vMerge="1">
                  <a:txBody>
                    <a:bodyPr/>
                    <a:lstStyle/>
                    <a:p>
                      <a:pPr algn="ctr"/>
                      <a:endParaRPr lang="en-US" sz="1800" dirty="0"/>
                    </a:p>
                  </a:txBody>
                  <a:tcPr/>
                </a:tc>
                <a:extLst>
                  <a:ext uri="{0D108BD9-81ED-4DB2-BD59-A6C34878D82A}">
                    <a16:rowId xmlns:a16="http://schemas.microsoft.com/office/drawing/2014/main" val="3017736200"/>
                  </a:ext>
                </a:extLst>
              </a:tr>
              <a:tr h="771789">
                <a:tc>
                  <a:txBody>
                    <a:bodyPr/>
                    <a:lstStyle/>
                    <a:p>
                      <a:r>
                        <a:rPr lang="en-US" sz="1800" dirty="0"/>
                        <a:t>Orthodontia</a:t>
                      </a:r>
                      <a:endParaRPr lang="en-US" sz="1800" b="1" dirty="0"/>
                    </a:p>
                  </a:txBody>
                  <a:tcPr anchor="ctr"/>
                </a:tc>
                <a:tc>
                  <a:txBody>
                    <a:bodyPr/>
                    <a:lstStyle/>
                    <a:p>
                      <a:pPr algn="ctr"/>
                      <a:r>
                        <a:rPr lang="en-US" sz="1800" dirty="0"/>
                        <a:t>Plan pays 50%</a:t>
                      </a:r>
                    </a:p>
                    <a:p>
                      <a:pPr algn="ctr"/>
                      <a:r>
                        <a:rPr lang="en-US" sz="1800" dirty="0"/>
                        <a:t>Lifetime Maximum</a:t>
                      </a:r>
                      <a:br>
                        <a:rPr lang="en-US" sz="1800" dirty="0"/>
                      </a:br>
                      <a:r>
                        <a:rPr lang="en-US" sz="1800" b="1" dirty="0"/>
                        <a:t>$1,500</a:t>
                      </a:r>
                    </a:p>
                  </a:txBody>
                  <a:tcPr anchor="ctr"/>
                </a:tc>
                <a:tc>
                  <a:txBody>
                    <a:bodyPr/>
                    <a:lstStyle/>
                    <a:p>
                      <a:pPr algn="ctr"/>
                      <a:r>
                        <a:rPr lang="en-US" sz="1800" dirty="0"/>
                        <a:t>Plan pays 50%</a:t>
                      </a:r>
                      <a:br>
                        <a:rPr lang="en-US" sz="1800" dirty="0"/>
                      </a:br>
                      <a:r>
                        <a:rPr lang="en-US" sz="1800" dirty="0"/>
                        <a:t>Lifetime Maximum </a:t>
                      </a:r>
                      <a:r>
                        <a:rPr lang="en-US" sz="1800" b="1" dirty="0"/>
                        <a:t>$1,000</a:t>
                      </a:r>
                    </a:p>
                  </a:txBody>
                  <a:tcPr anchor="ct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800" dirty="0"/>
                    </a:p>
                  </a:txBody>
                  <a:tcPr/>
                </a:tc>
                <a:extLst>
                  <a:ext uri="{0D108BD9-81ED-4DB2-BD59-A6C34878D82A}">
                    <a16:rowId xmlns:a16="http://schemas.microsoft.com/office/drawing/2014/main" val="2976611592"/>
                  </a:ext>
                </a:extLst>
              </a:tr>
              <a:tr h="424484">
                <a:tc>
                  <a:txBody>
                    <a:bodyPr/>
                    <a:lstStyle/>
                    <a:p>
                      <a:r>
                        <a:rPr lang="en-US" sz="1800" dirty="0"/>
                        <a:t>Implants</a:t>
                      </a:r>
                      <a:endParaRPr lang="en-US" sz="1800" b="1" dirty="0"/>
                    </a:p>
                  </a:txBody>
                  <a:tcPr anchor="ctr"/>
                </a:tc>
                <a:tc>
                  <a:txBody>
                    <a:bodyPr/>
                    <a:lstStyle/>
                    <a:p>
                      <a:pPr algn="ctr"/>
                      <a:r>
                        <a:rPr lang="en-US" sz="1800" dirty="0"/>
                        <a:t>Plan Pays 50% </a:t>
                      </a:r>
                      <a:br>
                        <a:rPr lang="en-US" sz="1800" dirty="0"/>
                      </a:br>
                      <a:r>
                        <a:rPr lang="en-US" sz="1800" dirty="0"/>
                        <a:t>After Deductible</a:t>
                      </a:r>
                    </a:p>
                  </a:txBody>
                  <a:tcPr anchor="ctr"/>
                </a:tc>
                <a:tc>
                  <a:txBody>
                    <a:bodyPr/>
                    <a:lstStyle/>
                    <a:p>
                      <a:pPr algn="ctr"/>
                      <a:r>
                        <a:rPr lang="en-US" sz="1800" dirty="0"/>
                        <a:t>Plan pays 50%</a:t>
                      </a:r>
                      <a:br>
                        <a:rPr lang="en-US" sz="1800" dirty="0"/>
                      </a:br>
                      <a:r>
                        <a:rPr lang="en-US" sz="1800" dirty="0"/>
                        <a:t>After Deductible</a:t>
                      </a:r>
                    </a:p>
                  </a:txBody>
                  <a:tcPr anchor="ctr"/>
                </a:tc>
                <a:tc>
                  <a:txBody>
                    <a:bodyPr/>
                    <a:lstStyle/>
                    <a:p>
                      <a:pPr algn="ctr"/>
                      <a:r>
                        <a:rPr lang="en-US" sz="1800" dirty="0"/>
                        <a:t>Limited Coverage</a:t>
                      </a:r>
                    </a:p>
                  </a:txBody>
                  <a:tcPr anchor="ctr"/>
                </a:tc>
                <a:extLst>
                  <a:ext uri="{0D108BD9-81ED-4DB2-BD59-A6C34878D82A}">
                    <a16:rowId xmlns:a16="http://schemas.microsoft.com/office/drawing/2014/main" val="2036170198"/>
                  </a:ext>
                </a:extLst>
              </a:tr>
            </a:tbl>
          </a:graphicData>
        </a:graphic>
      </p:graphicFrame>
    </p:spTree>
    <p:extLst>
      <p:ext uri="{BB962C8B-B14F-4D97-AF65-F5344CB8AC3E}">
        <p14:creationId xmlns:p14="http://schemas.microsoft.com/office/powerpoint/2010/main" val="1610669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751094" y="767932"/>
            <a:ext cx="5257845" cy="1325563"/>
          </a:xfrm>
        </p:spPr>
        <p:txBody>
          <a:bodyPr/>
          <a:lstStyle/>
          <a:p>
            <a:pPr algn="ctr"/>
            <a:r>
              <a:rPr lang="en-US" b="1" dirty="0">
                <a:solidFill>
                  <a:srgbClr val="00337F"/>
                </a:solidFill>
                <a:effectLst>
                  <a:outerShdw blurRad="38100" dist="38100" dir="2700000" algn="tl">
                    <a:srgbClr val="000000">
                      <a:alpha val="43137"/>
                    </a:srgbClr>
                  </a:outerShdw>
                </a:effectLst>
                <a:sym typeface="Gill Sans" charset="0"/>
              </a:rPr>
              <a:t>2025 Dental Rates</a:t>
            </a:r>
            <a:br>
              <a:rPr lang="en-US" b="1" dirty="0">
                <a:solidFill>
                  <a:srgbClr val="00337F"/>
                </a:solidFill>
                <a:effectLst>
                  <a:outerShdw blurRad="38100" dist="38100" dir="2700000" algn="tl">
                    <a:srgbClr val="000000">
                      <a:alpha val="43137"/>
                    </a:srgbClr>
                  </a:outerShdw>
                </a:effectLst>
                <a:sym typeface="Gill Sans" charset="0"/>
              </a:rPr>
            </a:br>
            <a:r>
              <a:rPr lang="en-US" sz="2000" b="1" dirty="0">
                <a:solidFill>
                  <a:srgbClr val="00337F"/>
                </a:solidFill>
                <a:sym typeface="Gill Sans" charset="0"/>
              </a:rPr>
              <a:t>Monthly (per paycheck)</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21</a:t>
            </a:fld>
            <a:endParaRPr lang="en-US" dirty="0"/>
          </a:p>
        </p:txBody>
      </p:sp>
      <p:graphicFrame>
        <p:nvGraphicFramePr>
          <p:cNvPr id="5" name="Table 4">
            <a:extLst>
              <a:ext uri="{FF2B5EF4-FFF2-40B4-BE49-F238E27FC236}">
                <a16:creationId xmlns:a16="http://schemas.microsoft.com/office/drawing/2014/main" id="{6550B269-8136-4DB1-B90D-0D29E21E4952}"/>
              </a:ext>
            </a:extLst>
          </p:cNvPr>
          <p:cNvGraphicFramePr>
            <a:graphicFrameLocks noGrp="1"/>
          </p:cNvGraphicFramePr>
          <p:nvPr>
            <p:extLst>
              <p:ext uri="{D42A27DB-BD31-4B8C-83A1-F6EECF244321}">
                <p14:modId xmlns:p14="http://schemas.microsoft.com/office/powerpoint/2010/main" val="712805073"/>
              </p:ext>
            </p:extLst>
          </p:nvPr>
        </p:nvGraphicFramePr>
        <p:xfrm>
          <a:off x="2238940" y="2638491"/>
          <a:ext cx="8271281" cy="3295760"/>
        </p:xfrm>
        <a:graphic>
          <a:graphicData uri="http://schemas.openxmlformats.org/drawingml/2006/table">
            <a:tbl>
              <a:tblPr firstRow="1" bandRow="1">
                <a:tableStyleId>{93296810-A885-4BE3-A3E7-6D5BEEA58F35}</a:tableStyleId>
              </a:tblPr>
              <a:tblGrid>
                <a:gridCol w="2588106">
                  <a:extLst>
                    <a:ext uri="{9D8B030D-6E8A-4147-A177-3AD203B41FA5}">
                      <a16:colId xmlns:a16="http://schemas.microsoft.com/office/drawing/2014/main" val="1591382755"/>
                    </a:ext>
                  </a:extLst>
                </a:gridCol>
                <a:gridCol w="1982109">
                  <a:extLst>
                    <a:ext uri="{9D8B030D-6E8A-4147-A177-3AD203B41FA5}">
                      <a16:colId xmlns:a16="http://schemas.microsoft.com/office/drawing/2014/main" val="2902553981"/>
                    </a:ext>
                  </a:extLst>
                </a:gridCol>
                <a:gridCol w="1780112">
                  <a:extLst>
                    <a:ext uri="{9D8B030D-6E8A-4147-A177-3AD203B41FA5}">
                      <a16:colId xmlns:a16="http://schemas.microsoft.com/office/drawing/2014/main" val="383563894"/>
                    </a:ext>
                  </a:extLst>
                </a:gridCol>
                <a:gridCol w="1920954">
                  <a:extLst>
                    <a:ext uri="{9D8B030D-6E8A-4147-A177-3AD203B41FA5}">
                      <a16:colId xmlns:a16="http://schemas.microsoft.com/office/drawing/2014/main" val="2998053647"/>
                    </a:ext>
                  </a:extLst>
                </a:gridCol>
              </a:tblGrid>
              <a:tr h="659152">
                <a:tc>
                  <a:txBody>
                    <a:bodyPr/>
                    <a:lstStyle/>
                    <a:p>
                      <a:pPr algn="ctr"/>
                      <a:endParaRPr lang="en-US" sz="2200" b="1" dirty="0">
                        <a:solidFill>
                          <a:schemeClr val="tx1"/>
                        </a:solidFill>
                      </a:endParaRPr>
                    </a:p>
                  </a:txBody>
                  <a:tcPr anchor="ctr"/>
                </a:tc>
                <a:tc>
                  <a:txBody>
                    <a:bodyPr/>
                    <a:lstStyle/>
                    <a:p>
                      <a:pPr algn="ctr"/>
                      <a:r>
                        <a:rPr lang="en-US" sz="2200" dirty="0"/>
                        <a:t>DPPO High</a:t>
                      </a:r>
                      <a:endParaRPr lang="en-US" sz="2200" dirty="0">
                        <a:solidFill>
                          <a:schemeClr val="tx1"/>
                        </a:solidFill>
                      </a:endParaRPr>
                    </a:p>
                  </a:txBody>
                  <a:tcPr anchor="ctr"/>
                </a:tc>
                <a:tc>
                  <a:txBody>
                    <a:bodyPr/>
                    <a:lstStyle/>
                    <a:p>
                      <a:pPr algn="ctr"/>
                      <a:r>
                        <a:rPr lang="en-US" sz="2200" dirty="0"/>
                        <a:t>DPPO Low</a:t>
                      </a:r>
                      <a:endParaRPr lang="en-US" sz="2200" dirty="0">
                        <a:solidFill>
                          <a:schemeClr val="tx1"/>
                        </a:solidFill>
                      </a:endParaRPr>
                    </a:p>
                  </a:txBody>
                  <a:tcPr anchor="ctr"/>
                </a:tc>
                <a:tc>
                  <a:txBody>
                    <a:bodyPr/>
                    <a:lstStyle/>
                    <a:p>
                      <a:pPr algn="ctr"/>
                      <a:r>
                        <a:rPr lang="en-US" sz="2200" dirty="0"/>
                        <a:t>DHMO</a:t>
                      </a:r>
                      <a:endParaRPr lang="en-US" sz="2200" dirty="0">
                        <a:solidFill>
                          <a:schemeClr val="tx1"/>
                        </a:solidFill>
                      </a:endParaRPr>
                    </a:p>
                  </a:txBody>
                  <a:tcPr anchor="ctr"/>
                </a:tc>
                <a:extLst>
                  <a:ext uri="{0D108BD9-81ED-4DB2-BD59-A6C34878D82A}">
                    <a16:rowId xmlns:a16="http://schemas.microsoft.com/office/drawing/2014/main" val="270039784"/>
                  </a:ext>
                </a:extLst>
              </a:tr>
              <a:tr h="659152">
                <a:tc>
                  <a:txBody>
                    <a:bodyPr/>
                    <a:lstStyle/>
                    <a:p>
                      <a:pPr algn="l"/>
                      <a:r>
                        <a:rPr lang="en-US" sz="2200" b="1" dirty="0"/>
                        <a:t>Retiree Only</a:t>
                      </a:r>
                      <a:endParaRPr lang="en-US" sz="2200" b="1" dirty="0">
                        <a:solidFill>
                          <a:schemeClr val="tx1"/>
                        </a:solidFill>
                      </a:endParaRPr>
                    </a:p>
                  </a:txBody>
                  <a:tcPr anchor="ctr"/>
                </a:tc>
                <a:tc>
                  <a:txBody>
                    <a:bodyPr/>
                    <a:lstStyle/>
                    <a:p>
                      <a:pPr algn="ctr"/>
                      <a:r>
                        <a:rPr lang="en-US" sz="2200" dirty="0">
                          <a:solidFill>
                            <a:schemeClr val="tx1"/>
                          </a:solidFill>
                        </a:rPr>
                        <a:t>$33.60</a:t>
                      </a:r>
                    </a:p>
                  </a:txBody>
                  <a:tcPr anchor="ctr"/>
                </a:tc>
                <a:tc>
                  <a:txBody>
                    <a:bodyPr/>
                    <a:lstStyle/>
                    <a:p>
                      <a:pPr algn="ctr"/>
                      <a:r>
                        <a:rPr lang="en-US" sz="2200" dirty="0">
                          <a:solidFill>
                            <a:schemeClr val="tx1"/>
                          </a:solidFill>
                        </a:rPr>
                        <a:t>$22.62</a:t>
                      </a:r>
                    </a:p>
                  </a:txBody>
                  <a:tcPr anchor="ctr"/>
                </a:tc>
                <a:tc>
                  <a:txBody>
                    <a:bodyPr/>
                    <a:lstStyle/>
                    <a:p>
                      <a:pPr algn="ctr"/>
                      <a:r>
                        <a:rPr lang="en-US" sz="2200" dirty="0">
                          <a:solidFill>
                            <a:schemeClr val="tx1"/>
                          </a:solidFill>
                        </a:rPr>
                        <a:t>$11.50</a:t>
                      </a:r>
                    </a:p>
                  </a:txBody>
                  <a:tcPr anchor="ctr"/>
                </a:tc>
                <a:extLst>
                  <a:ext uri="{0D108BD9-81ED-4DB2-BD59-A6C34878D82A}">
                    <a16:rowId xmlns:a16="http://schemas.microsoft.com/office/drawing/2014/main" val="1379748009"/>
                  </a:ext>
                </a:extLst>
              </a:tr>
              <a:tr h="659152">
                <a:tc>
                  <a:txBody>
                    <a:bodyPr/>
                    <a:lstStyle/>
                    <a:p>
                      <a:pPr algn="l"/>
                      <a:r>
                        <a:rPr lang="en-US" sz="2200" b="1" dirty="0"/>
                        <a:t>Retiree + Spouse</a:t>
                      </a:r>
                      <a:endParaRPr lang="en-US" sz="2200" b="1" dirty="0">
                        <a:solidFill>
                          <a:schemeClr val="tx1"/>
                        </a:solidFill>
                      </a:endParaRPr>
                    </a:p>
                  </a:txBody>
                  <a:tcPr anchor="ctr"/>
                </a:tc>
                <a:tc>
                  <a:txBody>
                    <a:bodyPr/>
                    <a:lstStyle/>
                    <a:p>
                      <a:pPr algn="ctr"/>
                      <a:r>
                        <a:rPr lang="en-US" sz="2200" dirty="0">
                          <a:solidFill>
                            <a:schemeClr val="tx1"/>
                          </a:solidFill>
                        </a:rPr>
                        <a:t>$68.87</a:t>
                      </a:r>
                    </a:p>
                  </a:txBody>
                  <a:tcPr anchor="ctr"/>
                </a:tc>
                <a:tc>
                  <a:txBody>
                    <a:bodyPr/>
                    <a:lstStyle/>
                    <a:p>
                      <a:pPr algn="ctr"/>
                      <a:r>
                        <a:rPr lang="en-US" sz="2200" dirty="0">
                          <a:solidFill>
                            <a:schemeClr val="tx1"/>
                          </a:solidFill>
                        </a:rPr>
                        <a:t>$42.98</a:t>
                      </a:r>
                    </a:p>
                  </a:txBody>
                  <a:tcPr anchor="ctr"/>
                </a:tc>
                <a:tc>
                  <a:txBody>
                    <a:bodyPr/>
                    <a:lstStyle/>
                    <a:p>
                      <a:pPr algn="ctr"/>
                      <a:r>
                        <a:rPr lang="en-US" sz="2200" dirty="0">
                          <a:solidFill>
                            <a:schemeClr val="tx1"/>
                          </a:solidFill>
                        </a:rPr>
                        <a:t>$21.85</a:t>
                      </a:r>
                    </a:p>
                  </a:txBody>
                  <a:tcPr anchor="ctr"/>
                </a:tc>
                <a:extLst>
                  <a:ext uri="{0D108BD9-81ED-4DB2-BD59-A6C34878D82A}">
                    <a16:rowId xmlns:a16="http://schemas.microsoft.com/office/drawing/2014/main" val="2755672318"/>
                  </a:ext>
                </a:extLst>
              </a:tr>
              <a:tr h="659152">
                <a:tc>
                  <a:txBody>
                    <a:bodyPr/>
                    <a:lstStyle/>
                    <a:p>
                      <a:pPr algn="l"/>
                      <a:r>
                        <a:rPr lang="en-US" sz="2200" b="1" dirty="0"/>
                        <a:t>Retiree + Child(ren)</a:t>
                      </a:r>
                      <a:endParaRPr lang="en-US" sz="2200" b="1" dirty="0">
                        <a:solidFill>
                          <a:schemeClr val="tx1"/>
                        </a:solidFill>
                      </a:endParaRPr>
                    </a:p>
                  </a:txBody>
                  <a:tcPr anchor="ctr"/>
                </a:tc>
                <a:tc>
                  <a:txBody>
                    <a:bodyPr/>
                    <a:lstStyle/>
                    <a:p>
                      <a:pPr algn="ctr"/>
                      <a:r>
                        <a:rPr lang="en-US" sz="2200" dirty="0">
                          <a:solidFill>
                            <a:schemeClr val="tx1"/>
                          </a:solidFill>
                        </a:rPr>
                        <a:t>$89.04</a:t>
                      </a:r>
                    </a:p>
                  </a:txBody>
                  <a:tcPr anchor="ctr"/>
                </a:tc>
                <a:tc>
                  <a:txBody>
                    <a:bodyPr/>
                    <a:lstStyle/>
                    <a:p>
                      <a:pPr algn="ctr"/>
                      <a:r>
                        <a:rPr lang="en-US" sz="2200" dirty="0">
                          <a:solidFill>
                            <a:schemeClr val="tx1"/>
                          </a:solidFill>
                        </a:rPr>
                        <a:t>$49.78</a:t>
                      </a:r>
                    </a:p>
                  </a:txBody>
                  <a:tcPr anchor="ctr"/>
                </a:tc>
                <a:tc>
                  <a:txBody>
                    <a:bodyPr/>
                    <a:lstStyle/>
                    <a:p>
                      <a:pPr algn="ctr"/>
                      <a:r>
                        <a:rPr lang="en-US" sz="2200" dirty="0">
                          <a:solidFill>
                            <a:schemeClr val="tx1"/>
                          </a:solidFill>
                        </a:rPr>
                        <a:t>$23.00</a:t>
                      </a:r>
                    </a:p>
                  </a:txBody>
                  <a:tcPr anchor="ctr"/>
                </a:tc>
                <a:extLst>
                  <a:ext uri="{0D108BD9-81ED-4DB2-BD59-A6C34878D82A}">
                    <a16:rowId xmlns:a16="http://schemas.microsoft.com/office/drawing/2014/main" val="1603320149"/>
                  </a:ext>
                </a:extLst>
              </a:tr>
              <a:tr h="659152">
                <a:tc>
                  <a:txBody>
                    <a:bodyPr/>
                    <a:lstStyle/>
                    <a:p>
                      <a:pPr algn="l"/>
                      <a:r>
                        <a:rPr lang="en-US" sz="2200" b="1" dirty="0"/>
                        <a:t>Retiree + Family</a:t>
                      </a:r>
                      <a:endParaRPr lang="en-US" sz="2200" b="1" dirty="0">
                        <a:solidFill>
                          <a:schemeClr val="tx1"/>
                        </a:solidFill>
                      </a:endParaRPr>
                    </a:p>
                  </a:txBody>
                  <a:tcPr anchor="ctr"/>
                </a:tc>
                <a:tc>
                  <a:txBody>
                    <a:bodyPr/>
                    <a:lstStyle/>
                    <a:p>
                      <a:pPr algn="ctr"/>
                      <a:r>
                        <a:rPr lang="en-US" sz="2200" dirty="0">
                          <a:solidFill>
                            <a:schemeClr val="tx1"/>
                          </a:solidFill>
                        </a:rPr>
                        <a:t>$112.54</a:t>
                      </a:r>
                    </a:p>
                  </a:txBody>
                  <a:tcPr anchor="ctr"/>
                </a:tc>
                <a:tc>
                  <a:txBody>
                    <a:bodyPr/>
                    <a:lstStyle/>
                    <a:p>
                      <a:pPr algn="ctr"/>
                      <a:r>
                        <a:rPr lang="en-US" sz="2200" dirty="0">
                          <a:solidFill>
                            <a:schemeClr val="tx1"/>
                          </a:solidFill>
                        </a:rPr>
                        <a:t>$70.15</a:t>
                      </a:r>
                    </a:p>
                  </a:txBody>
                  <a:tcPr anchor="ctr"/>
                </a:tc>
                <a:tc>
                  <a:txBody>
                    <a:bodyPr/>
                    <a:lstStyle/>
                    <a:p>
                      <a:pPr algn="ctr"/>
                      <a:r>
                        <a:rPr lang="en-US" sz="2200" dirty="0">
                          <a:solidFill>
                            <a:schemeClr val="tx1"/>
                          </a:solidFill>
                        </a:rPr>
                        <a:t>$35.66</a:t>
                      </a:r>
                    </a:p>
                  </a:txBody>
                  <a:tcPr anchor="ctr"/>
                </a:tc>
                <a:extLst>
                  <a:ext uri="{0D108BD9-81ED-4DB2-BD59-A6C34878D82A}">
                    <a16:rowId xmlns:a16="http://schemas.microsoft.com/office/drawing/2014/main" val="3666545189"/>
                  </a:ext>
                </a:extLst>
              </a:tr>
            </a:tbl>
          </a:graphicData>
        </a:graphic>
      </p:graphicFrame>
      <p:grpSp>
        <p:nvGrpSpPr>
          <p:cNvPr id="12" name="Group 11">
            <a:extLst>
              <a:ext uri="{FF2B5EF4-FFF2-40B4-BE49-F238E27FC236}">
                <a16:creationId xmlns:a16="http://schemas.microsoft.com/office/drawing/2014/main" id="{2D4497F3-7D41-45F7-B963-146E1810287E}"/>
              </a:ext>
            </a:extLst>
          </p:cNvPr>
          <p:cNvGrpSpPr/>
          <p:nvPr/>
        </p:nvGrpSpPr>
        <p:grpSpPr>
          <a:xfrm>
            <a:off x="168442" y="1299411"/>
            <a:ext cx="2502569" cy="2129589"/>
            <a:chOff x="168442" y="1299411"/>
            <a:chExt cx="2502569" cy="2129589"/>
          </a:xfrm>
        </p:grpSpPr>
        <p:sp>
          <p:nvSpPr>
            <p:cNvPr id="13" name="Explosion: 14 Points 12">
              <a:extLst>
                <a:ext uri="{FF2B5EF4-FFF2-40B4-BE49-F238E27FC236}">
                  <a16:creationId xmlns:a16="http://schemas.microsoft.com/office/drawing/2014/main" id="{F902467F-100C-46BE-AF6B-C8F63B87D153}"/>
                </a:ext>
              </a:extLst>
            </p:cNvPr>
            <p:cNvSpPr/>
            <p:nvPr/>
          </p:nvSpPr>
          <p:spPr>
            <a:xfrm rot="1048052">
              <a:off x="168442" y="1299411"/>
              <a:ext cx="2502569" cy="2129589"/>
            </a:xfrm>
            <a:prstGeom prst="irregularSeal2">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3D4BA7-C015-4D8C-A4CA-11C812112D3A}"/>
                </a:ext>
              </a:extLst>
            </p:cNvPr>
            <p:cNvSpPr txBox="1"/>
            <p:nvPr/>
          </p:nvSpPr>
          <p:spPr>
            <a:xfrm>
              <a:off x="661737" y="1810207"/>
              <a:ext cx="1299411" cy="1107996"/>
            </a:xfrm>
            <a:prstGeom prst="rect">
              <a:avLst/>
            </a:prstGeom>
            <a:noFill/>
            <a:ln>
              <a:noFill/>
            </a:ln>
          </p:spPr>
          <p:txBody>
            <a:bodyPr wrap="square" rtlCol="0">
              <a:spAutoFit/>
            </a:bodyPr>
            <a:lstStyle/>
            <a:p>
              <a:pPr algn="ctr"/>
              <a:r>
                <a:rPr lang="en-US" sz="2200" dirty="0"/>
                <a:t>New</a:t>
              </a:r>
            </a:p>
            <a:p>
              <a:pPr algn="ctr"/>
              <a:r>
                <a:rPr lang="en-US" sz="2200" b="1" dirty="0"/>
                <a:t>LOWER</a:t>
              </a:r>
            </a:p>
            <a:p>
              <a:pPr algn="ctr"/>
              <a:r>
                <a:rPr lang="en-US" sz="2200" dirty="0"/>
                <a:t>Rates</a:t>
              </a:r>
            </a:p>
          </p:txBody>
        </p:sp>
      </p:grpSp>
    </p:spTree>
    <p:extLst>
      <p:ext uri="{BB962C8B-B14F-4D97-AF65-F5344CB8AC3E}">
        <p14:creationId xmlns:p14="http://schemas.microsoft.com/office/powerpoint/2010/main" val="2686999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6683526" y="626044"/>
            <a:ext cx="4993150" cy="1325563"/>
          </a:xfrm>
        </p:spPr>
        <p:txBody>
          <a:bodyPr/>
          <a:lstStyle/>
          <a:p>
            <a:r>
              <a:rPr lang="en-US" b="1" dirty="0">
                <a:solidFill>
                  <a:srgbClr val="00337F"/>
                </a:solidFill>
                <a:effectLst>
                  <a:outerShdw blurRad="38100" dist="38100" dir="2700000" algn="tl">
                    <a:srgbClr val="000000">
                      <a:alpha val="43137"/>
                    </a:srgbClr>
                  </a:outerShdw>
                </a:effectLst>
                <a:latin typeface="+mn-lt"/>
                <a:sym typeface="Gill Sans" charset="0"/>
              </a:rPr>
              <a:t>Vision- MetLife</a:t>
            </a:r>
            <a:endParaRPr lang="en-US" dirty="0">
              <a:latin typeface="+mn-lt"/>
            </a:endParaRPr>
          </a:p>
        </p:txBody>
      </p:sp>
      <p:sp>
        <p:nvSpPr>
          <p:cNvPr id="3" name="Content Placeholder 2">
            <a:extLst>
              <a:ext uri="{FF2B5EF4-FFF2-40B4-BE49-F238E27FC236}">
                <a16:creationId xmlns:a16="http://schemas.microsoft.com/office/drawing/2014/main" id="{F1207335-FD06-4A6A-A593-0D8DE845221D}"/>
              </a:ext>
            </a:extLst>
          </p:cNvPr>
          <p:cNvSpPr>
            <a:spLocks noGrp="1"/>
          </p:cNvSpPr>
          <p:nvPr>
            <p:ph idx="1"/>
          </p:nvPr>
        </p:nvSpPr>
        <p:spPr/>
        <p:txBody>
          <a:bodyPr/>
          <a:lstStyle/>
          <a:p>
            <a:r>
              <a:rPr lang="en-US" dirty="0"/>
              <a:t>New Vision Vendor!</a:t>
            </a:r>
          </a:p>
          <a:p>
            <a:r>
              <a:rPr lang="en-US" dirty="0"/>
              <a:t>Similar 2 plan options- High &amp; Low</a:t>
            </a:r>
          </a:p>
          <a:p>
            <a:r>
              <a:rPr lang="en-US" dirty="0"/>
              <a:t>Network: Superior Vision</a:t>
            </a:r>
          </a:p>
          <a:p>
            <a:r>
              <a:rPr lang="en-US" dirty="0"/>
              <a:t>Metlife.com/insurance/vision-insurance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22</a:t>
            </a:fld>
            <a:endParaRPr lang="en-US" dirty="0"/>
          </a:p>
        </p:txBody>
      </p:sp>
      <p:pic>
        <p:nvPicPr>
          <p:cNvPr id="5" name="Picture 4">
            <a:extLst>
              <a:ext uri="{FF2B5EF4-FFF2-40B4-BE49-F238E27FC236}">
                <a16:creationId xmlns:a16="http://schemas.microsoft.com/office/drawing/2014/main" id="{D9ED484C-6130-4085-A11A-EF68EB0B643F}"/>
              </a:ext>
            </a:extLst>
          </p:cNvPr>
          <p:cNvPicPr>
            <a:picLocks noChangeAspect="1"/>
          </p:cNvPicPr>
          <p:nvPr/>
        </p:nvPicPr>
        <p:blipFill>
          <a:blip r:embed="rId2"/>
          <a:stretch>
            <a:fillRect/>
          </a:stretch>
        </p:blipFill>
        <p:spPr>
          <a:xfrm>
            <a:off x="4056159" y="4411810"/>
            <a:ext cx="7511716" cy="1820146"/>
          </a:xfrm>
          <a:prstGeom prst="rect">
            <a:avLst/>
          </a:prstGeom>
        </p:spPr>
      </p:pic>
      <p:pic>
        <p:nvPicPr>
          <p:cNvPr id="7" name="Picture 6">
            <a:extLst>
              <a:ext uri="{FF2B5EF4-FFF2-40B4-BE49-F238E27FC236}">
                <a16:creationId xmlns:a16="http://schemas.microsoft.com/office/drawing/2014/main" id="{4BC3BA96-CB9C-4AB7-8CBC-BADB16F29473}"/>
              </a:ext>
            </a:extLst>
          </p:cNvPr>
          <p:cNvPicPr>
            <a:picLocks noChangeAspect="1"/>
          </p:cNvPicPr>
          <p:nvPr/>
        </p:nvPicPr>
        <p:blipFill>
          <a:blip r:embed="rId3"/>
          <a:stretch>
            <a:fillRect/>
          </a:stretch>
        </p:blipFill>
        <p:spPr>
          <a:xfrm>
            <a:off x="7812017" y="1834128"/>
            <a:ext cx="2736167" cy="1820146"/>
          </a:xfrm>
          <a:prstGeom prst="rect">
            <a:avLst/>
          </a:prstGeom>
        </p:spPr>
      </p:pic>
    </p:spTree>
    <p:extLst>
      <p:ext uri="{BB962C8B-B14F-4D97-AF65-F5344CB8AC3E}">
        <p14:creationId xmlns:p14="http://schemas.microsoft.com/office/powerpoint/2010/main" val="3189799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62338" y="593725"/>
            <a:ext cx="6641476" cy="1325563"/>
          </a:xfrm>
        </p:spPr>
        <p:txBody>
          <a:bodyPr/>
          <a:lstStyle/>
          <a:p>
            <a:r>
              <a:rPr lang="en-US" b="1" dirty="0">
                <a:solidFill>
                  <a:srgbClr val="00337F"/>
                </a:solidFill>
                <a:effectLst>
                  <a:outerShdw blurRad="38100" dist="38100" dir="2700000" algn="tl">
                    <a:srgbClr val="000000">
                      <a:alpha val="43137"/>
                    </a:srgbClr>
                  </a:outerShdw>
                </a:effectLst>
                <a:sym typeface="Gill Sans" charset="0"/>
              </a:rPr>
              <a:t>Vision Plan Comparison</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23</a:t>
            </a:fld>
            <a:endParaRPr lang="en-US" dirty="0"/>
          </a:p>
        </p:txBody>
      </p:sp>
      <p:graphicFrame>
        <p:nvGraphicFramePr>
          <p:cNvPr id="5" name="Table 4">
            <a:extLst>
              <a:ext uri="{FF2B5EF4-FFF2-40B4-BE49-F238E27FC236}">
                <a16:creationId xmlns:a16="http://schemas.microsoft.com/office/drawing/2014/main" id="{23A84B22-590D-4E0C-9389-F388C55D2ABF}"/>
              </a:ext>
            </a:extLst>
          </p:cNvPr>
          <p:cNvGraphicFramePr>
            <a:graphicFrameLocks noGrp="1"/>
          </p:cNvGraphicFramePr>
          <p:nvPr>
            <p:extLst>
              <p:ext uri="{D42A27DB-BD31-4B8C-83A1-F6EECF244321}">
                <p14:modId xmlns:p14="http://schemas.microsoft.com/office/powerpoint/2010/main" val="1534353239"/>
              </p:ext>
            </p:extLst>
          </p:nvPr>
        </p:nvGraphicFramePr>
        <p:xfrm>
          <a:off x="1022684" y="1919288"/>
          <a:ext cx="9859747" cy="4088209"/>
        </p:xfrm>
        <a:graphic>
          <a:graphicData uri="http://schemas.openxmlformats.org/drawingml/2006/table">
            <a:tbl>
              <a:tblPr firstRow="1" bandRow="1">
                <a:tableStyleId>{93296810-A885-4BE3-A3E7-6D5BEEA58F35}</a:tableStyleId>
              </a:tblPr>
              <a:tblGrid>
                <a:gridCol w="3081241">
                  <a:extLst>
                    <a:ext uri="{9D8B030D-6E8A-4147-A177-3AD203B41FA5}">
                      <a16:colId xmlns:a16="http://schemas.microsoft.com/office/drawing/2014/main" val="3626714859"/>
                    </a:ext>
                  </a:extLst>
                </a:gridCol>
                <a:gridCol w="3073252">
                  <a:extLst>
                    <a:ext uri="{9D8B030D-6E8A-4147-A177-3AD203B41FA5}">
                      <a16:colId xmlns:a16="http://schemas.microsoft.com/office/drawing/2014/main" val="730655159"/>
                    </a:ext>
                  </a:extLst>
                </a:gridCol>
                <a:gridCol w="3705254">
                  <a:extLst>
                    <a:ext uri="{9D8B030D-6E8A-4147-A177-3AD203B41FA5}">
                      <a16:colId xmlns:a16="http://schemas.microsoft.com/office/drawing/2014/main" val="2888479603"/>
                    </a:ext>
                  </a:extLst>
                </a:gridCol>
              </a:tblGrid>
              <a:tr h="560044">
                <a:tc>
                  <a:txBody>
                    <a:bodyPr/>
                    <a:lstStyle/>
                    <a:p>
                      <a:pPr algn="ctr"/>
                      <a:endParaRPr lang="en-US" sz="1800" dirty="0"/>
                    </a:p>
                  </a:txBody>
                  <a:tcPr anchor="ctr"/>
                </a:tc>
                <a:tc>
                  <a:txBody>
                    <a:bodyPr/>
                    <a:lstStyle/>
                    <a:p>
                      <a:pPr algn="ctr"/>
                      <a:r>
                        <a:rPr lang="en-US" sz="1800" dirty="0"/>
                        <a:t>High</a:t>
                      </a:r>
                    </a:p>
                  </a:txBody>
                  <a:tcPr anchor="ctr"/>
                </a:tc>
                <a:tc>
                  <a:txBody>
                    <a:bodyPr/>
                    <a:lstStyle/>
                    <a:p>
                      <a:pPr algn="ctr"/>
                      <a:r>
                        <a:rPr lang="en-US" sz="1800" dirty="0"/>
                        <a:t>Low</a:t>
                      </a:r>
                    </a:p>
                  </a:txBody>
                  <a:tcPr anchor="ctr"/>
                </a:tc>
                <a:extLst>
                  <a:ext uri="{0D108BD9-81ED-4DB2-BD59-A6C34878D82A}">
                    <a16:rowId xmlns:a16="http://schemas.microsoft.com/office/drawing/2014/main" val="2567512690"/>
                  </a:ext>
                </a:extLst>
              </a:tr>
              <a:tr h="560044">
                <a:tc>
                  <a:txBody>
                    <a:bodyPr/>
                    <a:lstStyle/>
                    <a:p>
                      <a:pPr algn="l"/>
                      <a:r>
                        <a:rPr lang="en-US" sz="1800" dirty="0"/>
                        <a:t>Exam</a:t>
                      </a:r>
                    </a:p>
                    <a:p>
                      <a:pPr algn="l"/>
                      <a:r>
                        <a:rPr lang="en-US" sz="1800" dirty="0"/>
                        <a:t>(once every calendar year)</a:t>
                      </a:r>
                    </a:p>
                  </a:txBody>
                  <a:tcPr anchor="ctr"/>
                </a:tc>
                <a:tc>
                  <a:txBody>
                    <a:bodyPr/>
                    <a:lstStyle/>
                    <a:p>
                      <a:pPr algn="ctr"/>
                      <a:r>
                        <a:rPr lang="en-US" sz="1800" dirty="0"/>
                        <a:t>$0 copay</a:t>
                      </a:r>
                    </a:p>
                  </a:txBody>
                  <a:tcPr anchor="ctr"/>
                </a:tc>
                <a:tc>
                  <a:txBody>
                    <a:bodyPr/>
                    <a:lstStyle/>
                    <a:p>
                      <a:pPr algn="ctr"/>
                      <a:r>
                        <a:rPr lang="en-US" sz="1800" dirty="0"/>
                        <a:t>$0 copay</a:t>
                      </a:r>
                    </a:p>
                  </a:txBody>
                  <a:tcPr anchor="ctr"/>
                </a:tc>
                <a:extLst>
                  <a:ext uri="{0D108BD9-81ED-4DB2-BD59-A6C34878D82A}">
                    <a16:rowId xmlns:a16="http://schemas.microsoft.com/office/drawing/2014/main" val="3175706493"/>
                  </a:ext>
                </a:extLst>
              </a:tr>
              <a:tr h="560044">
                <a:tc>
                  <a:txBody>
                    <a:bodyPr/>
                    <a:lstStyle/>
                    <a:p>
                      <a:pPr algn="l"/>
                      <a:r>
                        <a:rPr lang="en-US" sz="1800" dirty="0"/>
                        <a:t>Standard Contact Lens Fit &amp; Follow up</a:t>
                      </a:r>
                    </a:p>
                  </a:txBody>
                  <a:tcPr anchor="ctr"/>
                </a:tc>
                <a:tc>
                  <a:txBody>
                    <a:bodyPr/>
                    <a:lstStyle/>
                    <a:p>
                      <a:pPr algn="ctr"/>
                      <a:r>
                        <a:rPr lang="en-US" sz="1800" dirty="0"/>
                        <a:t>$10 copay</a:t>
                      </a:r>
                    </a:p>
                  </a:txBody>
                  <a:tcPr anchor="ctr"/>
                </a:tc>
                <a:tc>
                  <a:txBody>
                    <a:bodyPr/>
                    <a:lstStyle/>
                    <a:p>
                      <a:pPr algn="ctr"/>
                      <a:r>
                        <a:rPr lang="en-US" sz="1800" dirty="0"/>
                        <a:t>$10 copay</a:t>
                      </a:r>
                    </a:p>
                  </a:txBody>
                  <a:tcPr anchor="ctr"/>
                </a:tc>
                <a:extLst>
                  <a:ext uri="{0D108BD9-81ED-4DB2-BD59-A6C34878D82A}">
                    <a16:rowId xmlns:a16="http://schemas.microsoft.com/office/drawing/2014/main" val="135333072"/>
                  </a:ext>
                </a:extLst>
              </a:tr>
              <a:tr h="407801">
                <a:tc>
                  <a:txBody>
                    <a:bodyPr/>
                    <a:lstStyle/>
                    <a:p>
                      <a:pPr algn="l"/>
                      <a:r>
                        <a:rPr lang="en-US" sz="1800" dirty="0"/>
                        <a:t>Contact Lenses Allowance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$150</a:t>
                      </a:r>
                    </a:p>
                  </a:txBody>
                  <a:tcPr anchor="ctr"/>
                </a:tc>
                <a:tc>
                  <a:txBody>
                    <a:bodyPr/>
                    <a:lstStyle/>
                    <a:p>
                      <a:pPr algn="ctr"/>
                      <a:r>
                        <a:rPr lang="en-US" sz="1800" dirty="0"/>
                        <a:t>$125</a:t>
                      </a:r>
                    </a:p>
                  </a:txBody>
                  <a:tcPr anchor="ctr"/>
                </a:tc>
                <a:extLst>
                  <a:ext uri="{0D108BD9-81ED-4DB2-BD59-A6C34878D82A}">
                    <a16:rowId xmlns:a16="http://schemas.microsoft.com/office/drawing/2014/main" val="526611425"/>
                  </a:ext>
                </a:extLst>
              </a:tr>
              <a:tr h="560044">
                <a:tc>
                  <a:txBody>
                    <a:bodyPr/>
                    <a:lstStyle/>
                    <a:p>
                      <a:pPr algn="l"/>
                      <a:r>
                        <a:rPr lang="en-US" sz="1800" dirty="0"/>
                        <a:t>Frames Allowance</a:t>
                      </a:r>
                    </a:p>
                  </a:txBody>
                  <a:tcPr anchor="ctr"/>
                </a:tc>
                <a:tc>
                  <a:txBody>
                    <a:bodyPr/>
                    <a:lstStyle/>
                    <a:p>
                      <a:pPr algn="ctr"/>
                      <a:r>
                        <a:rPr lang="en-US" sz="1800" dirty="0"/>
                        <a:t>$200</a:t>
                      </a:r>
                    </a:p>
                    <a:p>
                      <a:pPr algn="ctr"/>
                      <a:r>
                        <a:rPr lang="en-US" sz="1800" dirty="0"/>
                        <a:t>Every Calendar Year</a:t>
                      </a:r>
                    </a:p>
                  </a:txBody>
                  <a:tcPr anchor="ctr"/>
                </a:tc>
                <a:tc>
                  <a:txBody>
                    <a:bodyPr/>
                    <a:lstStyle/>
                    <a:p>
                      <a:pPr algn="ctr"/>
                      <a:r>
                        <a:rPr lang="en-US" sz="1800" dirty="0"/>
                        <a:t>$180</a:t>
                      </a:r>
                    </a:p>
                    <a:p>
                      <a:pPr algn="ctr"/>
                      <a:r>
                        <a:rPr lang="en-US" sz="1800" dirty="0"/>
                        <a:t>Every Other Calendar Year</a:t>
                      </a:r>
                    </a:p>
                  </a:txBody>
                  <a:tcPr anchor="ctr"/>
                </a:tc>
                <a:extLst>
                  <a:ext uri="{0D108BD9-81ED-4DB2-BD59-A6C34878D82A}">
                    <a16:rowId xmlns:a16="http://schemas.microsoft.com/office/drawing/2014/main" val="98931532"/>
                  </a:ext>
                </a:extLst>
              </a:tr>
              <a:tr h="560044">
                <a:tc>
                  <a:txBody>
                    <a:bodyPr/>
                    <a:lstStyle/>
                    <a:p>
                      <a:pPr algn="l"/>
                      <a:r>
                        <a:rPr lang="en-US" sz="1800" dirty="0"/>
                        <a:t>Lenses – Single, Bifocal, Trifocal</a:t>
                      </a:r>
                    </a:p>
                  </a:txBody>
                  <a:tcPr anchor="ctr"/>
                </a:tc>
                <a:tc>
                  <a:txBody>
                    <a:bodyPr/>
                    <a:lstStyle/>
                    <a:p>
                      <a:pPr algn="ctr"/>
                      <a:r>
                        <a:rPr lang="en-US" sz="1800" dirty="0"/>
                        <a:t>$10 copay</a:t>
                      </a:r>
                    </a:p>
                  </a:txBody>
                  <a:tcPr anchor="ctr"/>
                </a:tc>
                <a:tc>
                  <a:txBody>
                    <a:bodyPr/>
                    <a:lstStyle/>
                    <a:p>
                      <a:pPr algn="ctr"/>
                      <a:r>
                        <a:rPr lang="en-US" sz="1800" dirty="0"/>
                        <a:t>$20 copay</a:t>
                      </a:r>
                    </a:p>
                  </a:txBody>
                  <a:tcPr anchor="ctr"/>
                </a:tc>
                <a:extLst>
                  <a:ext uri="{0D108BD9-81ED-4DB2-BD59-A6C34878D82A}">
                    <a16:rowId xmlns:a16="http://schemas.microsoft.com/office/drawing/2014/main" val="1145296834"/>
                  </a:ext>
                </a:extLst>
              </a:tr>
              <a:tr h="560044">
                <a:tc>
                  <a:txBody>
                    <a:bodyPr/>
                    <a:lstStyle/>
                    <a:p>
                      <a:pPr algn="l"/>
                      <a:r>
                        <a:rPr lang="en-US" sz="1800" dirty="0"/>
                        <a:t>Lenses – Progressive I, II, III, IV</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$55, $110, $150, $225 copay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$55, $110, $150, $225 copay</a:t>
                      </a:r>
                    </a:p>
                  </a:txBody>
                  <a:tcPr anchor="ctr"/>
                </a:tc>
                <a:extLst>
                  <a:ext uri="{0D108BD9-81ED-4DB2-BD59-A6C34878D82A}">
                    <a16:rowId xmlns:a16="http://schemas.microsoft.com/office/drawing/2014/main" val="10344851"/>
                  </a:ext>
                </a:extLst>
              </a:tr>
            </a:tbl>
          </a:graphicData>
        </a:graphic>
      </p:graphicFrame>
    </p:spTree>
    <p:extLst>
      <p:ext uri="{BB962C8B-B14F-4D97-AF65-F5344CB8AC3E}">
        <p14:creationId xmlns:p14="http://schemas.microsoft.com/office/powerpoint/2010/main" val="293453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74368" y="760216"/>
            <a:ext cx="5257845" cy="1325563"/>
          </a:xfrm>
        </p:spPr>
        <p:txBody>
          <a:bodyPr>
            <a:normAutofit/>
          </a:bodyPr>
          <a:lstStyle/>
          <a:p>
            <a:pPr algn="ctr"/>
            <a:r>
              <a:rPr lang="en-US" b="1" dirty="0">
                <a:solidFill>
                  <a:srgbClr val="00337F"/>
                </a:solidFill>
                <a:effectLst>
                  <a:outerShdw blurRad="38100" dist="38100" dir="2700000" algn="tl">
                    <a:srgbClr val="000000">
                      <a:alpha val="43137"/>
                    </a:srgbClr>
                  </a:outerShdw>
                </a:effectLst>
                <a:sym typeface="Gill Sans" charset="0"/>
              </a:rPr>
              <a:t>2025 Vision Rates</a:t>
            </a:r>
            <a:br>
              <a:rPr lang="en-US" b="1" dirty="0">
                <a:solidFill>
                  <a:srgbClr val="00337F"/>
                </a:solidFill>
                <a:effectLst>
                  <a:outerShdw blurRad="38100" dist="38100" dir="2700000" algn="tl">
                    <a:srgbClr val="000000">
                      <a:alpha val="43137"/>
                    </a:srgbClr>
                  </a:outerShdw>
                </a:effectLst>
                <a:sym typeface="Gill Sans" charset="0"/>
              </a:rPr>
            </a:br>
            <a:r>
              <a:rPr lang="en-US" sz="2000" b="1" dirty="0">
                <a:solidFill>
                  <a:srgbClr val="00337F"/>
                </a:solidFill>
                <a:sym typeface="Gill Sans" charset="0"/>
              </a:rPr>
              <a:t>Monthly (per paycheck)</a:t>
            </a:r>
            <a:endParaRPr lang="en-US" sz="2000"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24</a:t>
            </a:fld>
            <a:endParaRPr lang="en-US" dirty="0"/>
          </a:p>
        </p:txBody>
      </p:sp>
      <p:graphicFrame>
        <p:nvGraphicFramePr>
          <p:cNvPr id="5" name="Table 4">
            <a:extLst>
              <a:ext uri="{FF2B5EF4-FFF2-40B4-BE49-F238E27FC236}">
                <a16:creationId xmlns:a16="http://schemas.microsoft.com/office/drawing/2014/main" id="{EA805511-00E8-4372-A51D-02C2F0D72229}"/>
              </a:ext>
            </a:extLst>
          </p:cNvPr>
          <p:cNvGraphicFramePr>
            <a:graphicFrameLocks noGrp="1"/>
          </p:cNvGraphicFramePr>
          <p:nvPr>
            <p:extLst>
              <p:ext uri="{D42A27DB-BD31-4B8C-83A1-F6EECF244321}">
                <p14:modId xmlns:p14="http://schemas.microsoft.com/office/powerpoint/2010/main" val="915735197"/>
              </p:ext>
            </p:extLst>
          </p:nvPr>
        </p:nvGraphicFramePr>
        <p:xfrm>
          <a:off x="2730920" y="2372133"/>
          <a:ext cx="6730159" cy="3295760"/>
        </p:xfrm>
        <a:graphic>
          <a:graphicData uri="http://schemas.openxmlformats.org/drawingml/2006/table">
            <a:tbl>
              <a:tblPr firstRow="1" bandRow="1">
                <a:tableStyleId>{10A1B5D5-9B99-4C35-A422-299274C87663}</a:tableStyleId>
              </a:tblPr>
              <a:tblGrid>
                <a:gridCol w="2742908">
                  <a:extLst>
                    <a:ext uri="{9D8B030D-6E8A-4147-A177-3AD203B41FA5}">
                      <a16:colId xmlns:a16="http://schemas.microsoft.com/office/drawing/2014/main" val="1591382755"/>
                    </a:ext>
                  </a:extLst>
                </a:gridCol>
                <a:gridCol w="2100665">
                  <a:extLst>
                    <a:ext uri="{9D8B030D-6E8A-4147-A177-3AD203B41FA5}">
                      <a16:colId xmlns:a16="http://schemas.microsoft.com/office/drawing/2014/main" val="2902553981"/>
                    </a:ext>
                  </a:extLst>
                </a:gridCol>
                <a:gridCol w="1886586">
                  <a:extLst>
                    <a:ext uri="{9D8B030D-6E8A-4147-A177-3AD203B41FA5}">
                      <a16:colId xmlns:a16="http://schemas.microsoft.com/office/drawing/2014/main" val="383563894"/>
                    </a:ext>
                  </a:extLst>
                </a:gridCol>
              </a:tblGrid>
              <a:tr h="659152">
                <a:tc>
                  <a:txBody>
                    <a:bodyPr/>
                    <a:lstStyle/>
                    <a:p>
                      <a:pPr algn="ct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t>High</a:t>
                      </a:r>
                      <a:endParaRPr lang="en-US" sz="2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t>Low</a:t>
                      </a:r>
                      <a:endParaRPr lang="en-US" sz="2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39784"/>
                  </a:ext>
                </a:extLst>
              </a:tr>
              <a:tr h="659152">
                <a:tc>
                  <a:txBody>
                    <a:bodyPr/>
                    <a:lstStyle/>
                    <a:p>
                      <a:pPr algn="l"/>
                      <a:r>
                        <a:rPr lang="en-US" sz="2200" b="1" dirty="0"/>
                        <a:t>Retiree Only</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$11.65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$5.10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9748009"/>
                  </a:ext>
                </a:extLst>
              </a:tr>
              <a:tr h="659152">
                <a:tc>
                  <a:txBody>
                    <a:bodyPr/>
                    <a:lstStyle/>
                    <a:p>
                      <a:pPr algn="l"/>
                      <a:r>
                        <a:rPr lang="en-US" sz="2200" b="1" dirty="0"/>
                        <a:t>Retiree + Spouse</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$22.11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$9.68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5672318"/>
                  </a:ext>
                </a:extLst>
              </a:tr>
              <a:tr h="659152">
                <a:tc>
                  <a:txBody>
                    <a:bodyPr/>
                    <a:lstStyle/>
                    <a:p>
                      <a:pPr algn="l"/>
                      <a:r>
                        <a:rPr lang="en-US" sz="2200" b="1" dirty="0"/>
                        <a:t>Retiree + Child(ren)</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$23.27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3320149"/>
                  </a:ext>
                </a:extLst>
              </a:tr>
              <a:tr h="659152">
                <a:tc>
                  <a:txBody>
                    <a:bodyPr/>
                    <a:lstStyle/>
                    <a:p>
                      <a:pPr algn="l"/>
                      <a:r>
                        <a:rPr lang="en-US" sz="2200" b="1" dirty="0"/>
                        <a:t>Retiree + Family</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$34.20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$14.97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6545189"/>
                  </a:ext>
                </a:extLst>
              </a:tr>
            </a:tbl>
          </a:graphicData>
        </a:graphic>
      </p:graphicFrame>
      <p:grpSp>
        <p:nvGrpSpPr>
          <p:cNvPr id="12" name="Group 11">
            <a:extLst>
              <a:ext uri="{FF2B5EF4-FFF2-40B4-BE49-F238E27FC236}">
                <a16:creationId xmlns:a16="http://schemas.microsoft.com/office/drawing/2014/main" id="{85CB9C43-F0F5-4489-A1EF-C99569BDA5B4}"/>
              </a:ext>
            </a:extLst>
          </p:cNvPr>
          <p:cNvGrpSpPr/>
          <p:nvPr/>
        </p:nvGrpSpPr>
        <p:grpSpPr>
          <a:xfrm>
            <a:off x="168442" y="1299411"/>
            <a:ext cx="2502569" cy="2129589"/>
            <a:chOff x="168442" y="1299411"/>
            <a:chExt cx="2502569" cy="2129589"/>
          </a:xfrm>
        </p:grpSpPr>
        <p:sp>
          <p:nvSpPr>
            <p:cNvPr id="13" name="Explosion: 14 Points 12">
              <a:extLst>
                <a:ext uri="{FF2B5EF4-FFF2-40B4-BE49-F238E27FC236}">
                  <a16:creationId xmlns:a16="http://schemas.microsoft.com/office/drawing/2014/main" id="{AD7B67DD-E762-4353-A573-DE756B05C5B1}"/>
                </a:ext>
              </a:extLst>
            </p:cNvPr>
            <p:cNvSpPr/>
            <p:nvPr/>
          </p:nvSpPr>
          <p:spPr>
            <a:xfrm rot="1048052">
              <a:off x="168442" y="1299411"/>
              <a:ext cx="2502569" cy="2129589"/>
            </a:xfrm>
            <a:prstGeom prst="irregularSeal2">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825E763-2BF4-4541-909B-A837B2B5AB70}"/>
                </a:ext>
              </a:extLst>
            </p:cNvPr>
            <p:cNvSpPr txBox="1"/>
            <p:nvPr/>
          </p:nvSpPr>
          <p:spPr>
            <a:xfrm>
              <a:off x="661737" y="1810207"/>
              <a:ext cx="1299411" cy="1107996"/>
            </a:xfrm>
            <a:prstGeom prst="rect">
              <a:avLst/>
            </a:prstGeom>
            <a:noFill/>
            <a:ln>
              <a:noFill/>
            </a:ln>
          </p:spPr>
          <p:txBody>
            <a:bodyPr wrap="square" rtlCol="0">
              <a:spAutoFit/>
            </a:bodyPr>
            <a:lstStyle/>
            <a:p>
              <a:pPr algn="ctr"/>
              <a:r>
                <a:rPr lang="en-US" sz="2200" dirty="0"/>
                <a:t>New</a:t>
              </a:r>
            </a:p>
            <a:p>
              <a:pPr algn="ctr"/>
              <a:r>
                <a:rPr lang="en-US" sz="2200" b="1" dirty="0"/>
                <a:t>LOWER</a:t>
              </a:r>
            </a:p>
            <a:p>
              <a:pPr algn="ctr"/>
              <a:r>
                <a:rPr lang="en-US" sz="2200" dirty="0"/>
                <a:t>Rates</a:t>
              </a:r>
            </a:p>
          </p:txBody>
        </p:sp>
      </p:grpSp>
    </p:spTree>
    <p:extLst>
      <p:ext uri="{BB962C8B-B14F-4D97-AF65-F5344CB8AC3E}">
        <p14:creationId xmlns:p14="http://schemas.microsoft.com/office/powerpoint/2010/main" val="4260788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A65F6C-43B2-C74A-AD6A-73D4B23FE086}"/>
              </a:ext>
            </a:extLst>
          </p:cNvPr>
          <p:cNvSpPr/>
          <p:nvPr/>
        </p:nvSpPr>
        <p:spPr>
          <a:xfrm>
            <a:off x="4118919" y="1336816"/>
            <a:ext cx="7064816" cy="707886"/>
          </a:xfrm>
          <a:prstGeom prst="rect">
            <a:avLst/>
          </a:prstGeom>
        </p:spPr>
        <p:txBody>
          <a:bodyPr wrap="square">
            <a:spAutoFit/>
          </a:bodyPr>
          <a:lstStyle/>
          <a:p>
            <a:r>
              <a:rPr lang="en-US" sz="4000" b="1" dirty="0">
                <a:solidFill>
                  <a:srgbClr val="00337F"/>
                </a:solidFill>
                <a:effectLst>
                  <a:outerShdw blurRad="38100" dist="38100" dir="2700000" algn="tl">
                    <a:srgbClr val="000000">
                      <a:alpha val="43137"/>
                    </a:srgbClr>
                  </a:outerShdw>
                </a:effectLst>
              </a:rPr>
              <a:t>Turning 65 in 2025?</a:t>
            </a:r>
          </a:p>
        </p:txBody>
      </p:sp>
      <p:sp>
        <p:nvSpPr>
          <p:cNvPr id="2" name="TextBox 1"/>
          <p:cNvSpPr txBox="1"/>
          <p:nvPr/>
        </p:nvSpPr>
        <p:spPr>
          <a:xfrm>
            <a:off x="1145059" y="2199503"/>
            <a:ext cx="10322011" cy="2862322"/>
          </a:xfrm>
          <a:prstGeom prst="rect">
            <a:avLst/>
          </a:prstGeom>
          <a:noFill/>
        </p:spPr>
        <p:txBody>
          <a:bodyPr wrap="square" rtlCol="0">
            <a:spAutoFit/>
          </a:bodyPr>
          <a:lstStyle/>
          <a:p>
            <a:pPr marL="342900" indent="-342900">
              <a:buAutoNum type="arabicPeriod"/>
            </a:pPr>
            <a:r>
              <a:rPr lang="en-US" dirty="0"/>
              <a:t>If you are turning 65 and are eligible for Medicare (have earned your 40 credits), please call Social Security at 800-772-1213 or visit www.socialsecurity.gov three months prior to your birthday month to enroll in Part A &amp; B. When you receive your card call 817-392-7782 or send a copy to benefits@fortworthtexas.gov to enroll in the City’s Medicare Advantage Plan.  </a:t>
            </a:r>
          </a:p>
          <a:p>
            <a:pPr marL="342900" indent="-342900">
              <a:buAutoNum type="arabicPeriod"/>
            </a:pPr>
            <a:r>
              <a:rPr lang="en-US" dirty="0"/>
              <a:t>If you turn 65 and will never be eligible for Medicare, please call 817-392-7782 to schedule a session to discuss your options. </a:t>
            </a:r>
          </a:p>
          <a:p>
            <a:pPr marL="342900" indent="-342900">
              <a:buAutoNum type="arabicPeriod"/>
            </a:pPr>
            <a:endParaRPr lang="en-US" dirty="0"/>
          </a:p>
          <a:p>
            <a:r>
              <a:rPr lang="en-US" dirty="0"/>
              <a:t>If you do not enroll into Part B when you reach age 65, you will be charged a 10% penalty by Social Security for every 12 month period you did not enroll and your enrollment will be delayed until July 1. In order to be on the City’s Medicare Advantage Plan you must enroll in Medicare Part A and B</a:t>
            </a:r>
          </a:p>
        </p:txBody>
      </p:sp>
    </p:spTree>
    <p:extLst>
      <p:ext uri="{BB962C8B-B14F-4D97-AF65-F5344CB8AC3E}">
        <p14:creationId xmlns:p14="http://schemas.microsoft.com/office/powerpoint/2010/main" val="319089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3D87A09-FA4F-C841-A71E-05407FCA2FDC}" type="slidenum">
              <a:rPr lang="en-US" smtClean="0"/>
              <a:pPr/>
              <a:t>26</a:t>
            </a:fld>
            <a:endParaRPr lang="en-US" dirty="0"/>
          </a:p>
        </p:txBody>
      </p:sp>
      <p:sp>
        <p:nvSpPr>
          <p:cNvPr id="6" name="Rectangle 5"/>
          <p:cNvSpPr/>
          <p:nvPr/>
        </p:nvSpPr>
        <p:spPr>
          <a:xfrm>
            <a:off x="441615" y="1971031"/>
            <a:ext cx="5595930" cy="4185761"/>
          </a:xfrm>
          <a:prstGeom prst="rect">
            <a:avLst/>
          </a:prstGeom>
        </p:spPr>
        <p:txBody>
          <a:bodyPr wrap="square">
            <a:spAutoFit/>
          </a:bodyPr>
          <a:lstStyle/>
          <a:p>
            <a:r>
              <a:rPr lang="en-US" sz="2800" dirty="0">
                <a:solidFill>
                  <a:schemeClr val="accent5">
                    <a:lumMod val="50000"/>
                  </a:schemeClr>
                </a:solidFill>
              </a:rPr>
              <a:t>On the city’s webpage you can</a:t>
            </a:r>
            <a:br>
              <a:rPr lang="en-US" sz="2800" dirty="0">
                <a:solidFill>
                  <a:schemeClr val="accent5">
                    <a:lumMod val="50000"/>
                  </a:schemeClr>
                </a:solidFill>
              </a:rPr>
            </a:br>
            <a:r>
              <a:rPr lang="en-US" sz="2800" dirty="0">
                <a:solidFill>
                  <a:schemeClr val="accent5">
                    <a:lumMod val="50000"/>
                  </a:schemeClr>
                </a:solidFill>
              </a:rPr>
              <a:t>learn more about:</a:t>
            </a:r>
          </a:p>
          <a:p>
            <a:pPr marL="285750" indent="-285750">
              <a:lnSpc>
                <a:spcPct val="150000"/>
              </a:lnSpc>
              <a:buFont typeface="Wingdings" panose="05000000000000000000" pitchFamily="2" charset="2"/>
              <a:buChar char="ü"/>
            </a:pPr>
            <a:r>
              <a:rPr lang="en-US" sz="2800" dirty="0">
                <a:solidFill>
                  <a:schemeClr val="accent5">
                    <a:lumMod val="50000"/>
                  </a:schemeClr>
                </a:solidFill>
              </a:rPr>
              <a:t>Plan Comparisons </a:t>
            </a:r>
          </a:p>
          <a:p>
            <a:pPr marL="285750" indent="-285750">
              <a:lnSpc>
                <a:spcPct val="150000"/>
              </a:lnSpc>
              <a:buFont typeface="Wingdings" panose="05000000000000000000" pitchFamily="2" charset="2"/>
              <a:buChar char="ü"/>
            </a:pPr>
            <a:r>
              <a:rPr lang="en-US" sz="2800" dirty="0">
                <a:solidFill>
                  <a:schemeClr val="accent5">
                    <a:lumMod val="50000"/>
                  </a:schemeClr>
                </a:solidFill>
              </a:rPr>
              <a:t>Plan Design </a:t>
            </a:r>
          </a:p>
          <a:p>
            <a:pPr marL="285750" indent="-285750">
              <a:lnSpc>
                <a:spcPct val="150000"/>
              </a:lnSpc>
              <a:buFont typeface="Wingdings" panose="05000000000000000000" pitchFamily="2" charset="2"/>
              <a:buChar char="ü"/>
            </a:pPr>
            <a:r>
              <a:rPr lang="en-US" sz="2800" dirty="0">
                <a:solidFill>
                  <a:schemeClr val="accent5">
                    <a:lumMod val="50000"/>
                  </a:schemeClr>
                </a:solidFill>
              </a:rPr>
              <a:t>Open Enrollment Meeting Dates </a:t>
            </a:r>
          </a:p>
          <a:p>
            <a:pPr marL="285750" indent="-285750">
              <a:lnSpc>
                <a:spcPct val="150000"/>
              </a:lnSpc>
              <a:buFont typeface="Wingdings" panose="05000000000000000000" pitchFamily="2" charset="2"/>
              <a:buChar char="ü"/>
            </a:pPr>
            <a:r>
              <a:rPr lang="en-US" sz="2800" dirty="0">
                <a:solidFill>
                  <a:schemeClr val="accent5">
                    <a:lumMod val="50000"/>
                  </a:schemeClr>
                </a:solidFill>
              </a:rPr>
              <a:t>Healthcare Vendors</a:t>
            </a:r>
          </a:p>
          <a:p>
            <a:pPr marL="285750" indent="-285750">
              <a:lnSpc>
                <a:spcPct val="150000"/>
              </a:lnSpc>
              <a:buFont typeface="Wingdings" panose="05000000000000000000" pitchFamily="2" charset="2"/>
              <a:buChar char="ü"/>
            </a:pPr>
            <a:r>
              <a:rPr lang="en-US" sz="2800" dirty="0">
                <a:solidFill>
                  <a:schemeClr val="accent5">
                    <a:lumMod val="50000"/>
                  </a:schemeClr>
                </a:solidFill>
              </a:rPr>
              <a:t>Frequently Asked Questions (FAQs)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519" y="-306184"/>
            <a:ext cx="7807386" cy="6767725"/>
          </a:xfrm>
          <a:prstGeom prst="rect">
            <a:avLst/>
          </a:prstGeom>
        </p:spPr>
      </p:pic>
      <p:sp>
        <p:nvSpPr>
          <p:cNvPr id="8" name="Oval 7"/>
          <p:cNvSpPr/>
          <p:nvPr/>
        </p:nvSpPr>
        <p:spPr>
          <a:xfrm>
            <a:off x="8572541" y="4753529"/>
            <a:ext cx="397341" cy="322402"/>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550533" y="608117"/>
            <a:ext cx="6796007" cy="1325563"/>
          </a:xfrm>
        </p:spPr>
        <p:txBody>
          <a:bodyPr>
            <a:normAutofit fontScale="90000"/>
          </a:bodyPr>
          <a:lstStyle/>
          <a:p>
            <a:r>
              <a:rPr lang="en-US" sz="4900" dirty="0">
                <a:solidFill>
                  <a:schemeClr val="accent5">
                    <a:lumMod val="50000"/>
                  </a:schemeClr>
                </a:solidFill>
                <a:effectLst>
                  <a:outerShdw blurRad="38100" dist="38100" dir="2700000" algn="tl">
                    <a:srgbClr val="000000">
                      <a:alpha val="43137"/>
                    </a:srgbClr>
                  </a:outerShdw>
                </a:effectLst>
                <a:latin typeface="+mn-lt"/>
              </a:rPr>
              <a:t>Go online to the </a:t>
            </a:r>
            <a:br>
              <a:rPr lang="en-US" sz="4900" dirty="0">
                <a:solidFill>
                  <a:schemeClr val="accent5">
                    <a:lumMod val="50000"/>
                  </a:schemeClr>
                </a:solidFill>
                <a:effectLst>
                  <a:outerShdw blurRad="38100" dist="38100" dir="2700000" algn="tl">
                    <a:srgbClr val="000000">
                      <a:alpha val="43137"/>
                    </a:srgbClr>
                  </a:outerShdw>
                </a:effectLst>
                <a:latin typeface="+mn-lt"/>
              </a:rPr>
            </a:br>
            <a:r>
              <a:rPr lang="en-US" sz="4900" dirty="0">
                <a:solidFill>
                  <a:schemeClr val="accent5">
                    <a:lumMod val="50000"/>
                  </a:schemeClr>
                </a:solidFill>
                <a:effectLst>
                  <a:outerShdw blurRad="38100" dist="38100" dir="2700000" algn="tl">
                    <a:srgbClr val="000000">
                      <a:alpha val="43137"/>
                    </a:srgbClr>
                  </a:outerShdw>
                </a:effectLst>
                <a:latin typeface="+mn-lt"/>
              </a:rPr>
              <a:t>Open Enrollment page </a:t>
            </a:r>
            <a:br>
              <a:rPr lang="en-US" dirty="0"/>
            </a:br>
            <a:endParaRPr lang="en-US" sz="2200" u="sng" dirty="0">
              <a:solidFill>
                <a:schemeClr val="accent5">
                  <a:lumMod val="75000"/>
                </a:schemeClr>
              </a:solidFill>
            </a:endParaRPr>
          </a:p>
        </p:txBody>
      </p:sp>
      <p:pic>
        <p:nvPicPr>
          <p:cNvPr id="10" name="Picture 9"/>
          <p:cNvPicPr>
            <a:picLocks noChangeAspect="1"/>
          </p:cNvPicPr>
          <p:nvPr/>
        </p:nvPicPr>
        <p:blipFill rotWithShape="1">
          <a:blip r:embed="rId3"/>
          <a:srcRect l="49931" t="4064"/>
          <a:stretch/>
        </p:blipFill>
        <p:spPr>
          <a:xfrm>
            <a:off x="5879206" y="764088"/>
            <a:ext cx="5815563" cy="3484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CA638A14-2E56-4EA0-920D-05863ECD7913}"/>
              </a:ext>
            </a:extLst>
          </p:cNvPr>
          <p:cNvSpPr txBox="1"/>
          <p:nvPr/>
        </p:nvSpPr>
        <p:spPr>
          <a:xfrm>
            <a:off x="710005" y="6134026"/>
            <a:ext cx="10872395" cy="892552"/>
          </a:xfrm>
          <a:prstGeom prst="rect">
            <a:avLst/>
          </a:prstGeom>
          <a:noFill/>
        </p:spPr>
        <p:txBody>
          <a:bodyPr wrap="square" rtlCol="0">
            <a:spAutoFit/>
          </a:bodyPr>
          <a:lstStyle/>
          <a:p>
            <a:r>
              <a:rPr lang="en-US" sz="2600" u="sng" dirty="0">
                <a:solidFill>
                  <a:schemeClr val="accent5"/>
                </a:solidFill>
                <a:hlinkClick r:id="rId4">
                  <a:extLst>
                    <a:ext uri="{A12FA001-AC4F-418D-AE19-62706E023703}">
                      <ahyp:hlinkClr xmlns:ahyp="http://schemas.microsoft.com/office/drawing/2018/hyperlinkcolor" val="tx"/>
                    </a:ext>
                  </a:extLst>
                </a:hlinkClick>
              </a:rPr>
              <a:t>https://www.fortworthtexas.gov/departments/hr/employees/openenrollment</a:t>
            </a:r>
            <a:r>
              <a:rPr lang="en-US" sz="2600" dirty="0">
                <a:solidFill>
                  <a:schemeClr val="accent5"/>
                </a:solidFill>
              </a:rPr>
              <a:t> </a:t>
            </a:r>
            <a:br>
              <a:rPr lang="en-US" sz="2600" u="sng" dirty="0">
                <a:solidFill>
                  <a:schemeClr val="accent5"/>
                </a:solidFill>
                <a:hlinkClick r:id="rId5">
                  <a:extLst>
                    <a:ext uri="{A12FA001-AC4F-418D-AE19-62706E023703}">
                      <ahyp:hlinkClr xmlns:ahyp="http://schemas.microsoft.com/office/drawing/2018/hyperlinkcolor" val="tx"/>
                    </a:ext>
                  </a:extLst>
                </a:hlinkClick>
              </a:rPr>
            </a:br>
            <a:endParaRPr lang="en-US" sz="2600" dirty="0">
              <a:solidFill>
                <a:schemeClr val="accent5"/>
              </a:solidFill>
            </a:endParaRPr>
          </a:p>
        </p:txBody>
      </p:sp>
    </p:spTree>
    <p:extLst>
      <p:ext uri="{BB962C8B-B14F-4D97-AF65-F5344CB8AC3E}">
        <p14:creationId xmlns:p14="http://schemas.microsoft.com/office/powerpoint/2010/main" val="2404785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0402" y="735144"/>
            <a:ext cx="7119257" cy="1325563"/>
          </a:xfrm>
        </p:spPr>
        <p:txBody>
          <a:bodyPr>
            <a:normAutofit/>
          </a:bodyPr>
          <a:lstStyle/>
          <a:p>
            <a:pPr algn="ctr"/>
            <a:r>
              <a:rPr lang="en-US" sz="5400" b="1" dirty="0">
                <a:solidFill>
                  <a:schemeClr val="accent5">
                    <a:lumMod val="50000"/>
                  </a:schemeClr>
                </a:solidFill>
                <a:latin typeface="+mn-lt"/>
              </a:rPr>
              <a:t>Online Enrollment</a:t>
            </a:r>
          </a:p>
        </p:txBody>
      </p:sp>
      <p:sp>
        <p:nvSpPr>
          <p:cNvPr id="3" name="Content Placeholder 2"/>
          <p:cNvSpPr>
            <a:spLocks noGrp="1"/>
          </p:cNvSpPr>
          <p:nvPr>
            <p:ph idx="1"/>
          </p:nvPr>
        </p:nvSpPr>
        <p:spPr>
          <a:xfrm>
            <a:off x="5395999" y="1765785"/>
            <a:ext cx="6707814" cy="4592108"/>
          </a:xfrm>
        </p:spPr>
        <p:txBody>
          <a:bodyPr>
            <a:normAutofit/>
          </a:bodyPr>
          <a:lstStyle/>
          <a:p>
            <a:pPr marL="285750" indent="-285750">
              <a:lnSpc>
                <a:spcPct val="150000"/>
              </a:lnSpc>
              <a:buFont typeface="Wingdings" panose="05000000000000000000" pitchFamily="2" charset="2"/>
              <a:buChar char="ü"/>
            </a:pPr>
            <a:r>
              <a:rPr lang="en-US" sz="3000" dirty="0">
                <a:solidFill>
                  <a:schemeClr val="accent5">
                    <a:lumMod val="50000"/>
                  </a:schemeClr>
                </a:solidFill>
              </a:rPr>
              <a:t>Enroll from any desktop or laptop: </a:t>
            </a:r>
            <a:r>
              <a:rPr lang="en-US" sz="4200" b="1" dirty="0">
                <a:solidFill>
                  <a:schemeClr val="accent5"/>
                </a:solidFill>
                <a:hlinkClick r:id="rId3"/>
              </a:rPr>
              <a:t>www.cfwbenefits.com</a:t>
            </a:r>
            <a:r>
              <a:rPr lang="en-US" sz="4200" b="1" dirty="0">
                <a:solidFill>
                  <a:schemeClr val="accent5"/>
                </a:solidFill>
              </a:rPr>
              <a:t> </a:t>
            </a:r>
          </a:p>
          <a:p>
            <a:pPr marL="285750" indent="-285750">
              <a:lnSpc>
                <a:spcPct val="150000"/>
              </a:lnSpc>
              <a:buFont typeface="Wingdings" panose="05000000000000000000" pitchFamily="2" charset="2"/>
              <a:buChar char="ü"/>
            </a:pPr>
            <a:r>
              <a:rPr lang="en-US" sz="3000" dirty="0">
                <a:solidFill>
                  <a:schemeClr val="accent5">
                    <a:lumMod val="50000"/>
                  </a:schemeClr>
                </a:solidFill>
              </a:rPr>
              <a:t>Online enrollment help available: </a:t>
            </a:r>
          </a:p>
          <a:p>
            <a:pPr marL="800100" lvl="2" indent="-342900">
              <a:lnSpc>
                <a:spcPct val="150000"/>
              </a:lnSpc>
              <a:buFont typeface="Wingdings" panose="05000000000000000000" pitchFamily="2" charset="2"/>
              <a:buChar char="§"/>
            </a:pPr>
            <a:r>
              <a:rPr lang="en-US" sz="3000" dirty="0">
                <a:solidFill>
                  <a:schemeClr val="accent5">
                    <a:lumMod val="50000"/>
                  </a:schemeClr>
                </a:solidFill>
              </a:rPr>
              <a:t>Kiosk in HR Benefits Office: </a:t>
            </a:r>
          </a:p>
          <a:p>
            <a:pPr marL="457200" lvl="2" indent="0">
              <a:lnSpc>
                <a:spcPct val="150000"/>
              </a:lnSpc>
              <a:buNone/>
            </a:pPr>
            <a:r>
              <a:rPr lang="en-US" sz="3000" dirty="0">
                <a:solidFill>
                  <a:schemeClr val="accent5">
                    <a:lumMod val="50000"/>
                  </a:schemeClr>
                </a:solidFill>
              </a:rPr>
              <a:t>Monday -Friday 8:00 AM – 5:00 PM</a:t>
            </a:r>
          </a:p>
        </p:txBody>
      </p:sp>
      <p:sp>
        <p:nvSpPr>
          <p:cNvPr id="4" name="Slide Number Placeholder 3"/>
          <p:cNvSpPr>
            <a:spLocks noGrp="1"/>
          </p:cNvSpPr>
          <p:nvPr>
            <p:ph type="sldNum" sz="quarter" idx="12"/>
          </p:nvPr>
        </p:nvSpPr>
        <p:spPr/>
        <p:txBody>
          <a:bodyPr/>
          <a:lstStyle/>
          <a:p>
            <a:fld id="{B93A5F3A-C1DE-424A-9F3D-AD4AB00002EA}" type="slidenum">
              <a:rPr lang="en-US" smtClean="0"/>
              <a:t>27</a:t>
            </a:fld>
            <a:endParaRPr lang="en-US" dirty="0"/>
          </a:p>
        </p:txBody>
      </p:sp>
      <p:pic>
        <p:nvPicPr>
          <p:cNvPr id="1024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77" y="1577895"/>
            <a:ext cx="3657074" cy="2380330"/>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4" name="Picture 4" descr="Image result for person at standing de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628" y="2903458"/>
            <a:ext cx="2834429" cy="2834429"/>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552029" y="3571081"/>
            <a:ext cx="25409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a:solidFill>
                    <a:schemeClr val="bg1"/>
                  </a:solidFill>
                </a:ln>
                <a:solidFill>
                  <a:schemeClr val="accent5">
                    <a:lumMod val="75000"/>
                  </a:schemeClr>
                </a:solidFill>
                <a:effectLst>
                  <a:outerShdw blurRad="50800" dist="38100" dir="18900000" algn="bl" rotWithShape="0">
                    <a:prstClr val="black">
                      <a:alpha val="40000"/>
                    </a:prstClr>
                  </a:outerShdw>
                </a:effectLst>
                <a:latin typeface="+mn-lt"/>
              </a:rPr>
              <a:t>Or at work</a:t>
            </a:r>
          </a:p>
        </p:txBody>
      </p:sp>
      <p:sp>
        <p:nvSpPr>
          <p:cNvPr id="10" name="Title 1"/>
          <p:cNvSpPr txBox="1">
            <a:spLocks/>
          </p:cNvSpPr>
          <p:nvPr/>
        </p:nvSpPr>
        <p:spPr>
          <a:xfrm>
            <a:off x="2922084" y="1168853"/>
            <a:ext cx="2272973" cy="1325563"/>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b="1">
                <a:ln>
                  <a:solidFill>
                    <a:schemeClr val="bg1"/>
                  </a:solidFill>
                </a:ln>
                <a:solidFill>
                  <a:schemeClr val="accent5">
                    <a:lumMod val="75000"/>
                  </a:schemeClr>
                </a:solidFill>
                <a:effectLst>
                  <a:outerShdw blurRad="50800" dist="38100" dir="18900000" algn="bl" rotWithShape="0">
                    <a:prstClr val="black">
                      <a:alpha val="40000"/>
                    </a:prstClr>
                  </a:outerShdw>
                </a:effectLst>
                <a:ea typeface="+mj-ea"/>
                <a:cs typeface="+mj-cs"/>
              </a:defRPr>
            </a:lvl1pPr>
          </a:lstStyle>
          <a:p>
            <a:r>
              <a:rPr lang="en-US" dirty="0"/>
              <a:t>At home</a:t>
            </a:r>
          </a:p>
        </p:txBody>
      </p:sp>
      <p:sp>
        <p:nvSpPr>
          <p:cNvPr id="5" name="TextBox 4">
            <a:extLst>
              <a:ext uri="{FF2B5EF4-FFF2-40B4-BE49-F238E27FC236}">
                <a16:creationId xmlns:a16="http://schemas.microsoft.com/office/drawing/2014/main" id="{F1BAEB77-0D12-4475-85FD-04EFA3F4871D}"/>
              </a:ext>
            </a:extLst>
          </p:cNvPr>
          <p:cNvSpPr txBox="1"/>
          <p:nvPr/>
        </p:nvSpPr>
        <p:spPr>
          <a:xfrm>
            <a:off x="325677" y="6013525"/>
            <a:ext cx="11195763" cy="800219"/>
          </a:xfrm>
          <a:prstGeom prst="rect">
            <a:avLst/>
          </a:prstGeom>
          <a:noFill/>
        </p:spPr>
        <p:txBody>
          <a:bodyPr wrap="square" rtlCol="0">
            <a:spAutoFit/>
          </a:bodyPr>
          <a:lstStyle/>
          <a:p>
            <a:r>
              <a:rPr lang="en-US" sz="2800" b="1" dirty="0">
                <a:solidFill>
                  <a:srgbClr val="70AD47">
                    <a:lumMod val="75000"/>
                  </a:srgbClr>
                </a:solidFill>
              </a:rPr>
              <a:t>**ALL changes MUST be completed &amp; submitted online by October 25</a:t>
            </a:r>
            <a:r>
              <a:rPr lang="en-US" sz="2800" b="1" baseline="30000" dirty="0">
                <a:solidFill>
                  <a:srgbClr val="70AD47">
                    <a:lumMod val="75000"/>
                  </a:srgbClr>
                </a:solidFill>
              </a:rPr>
              <a:t>th</a:t>
            </a:r>
            <a:r>
              <a:rPr lang="en-US" sz="2800" b="1" dirty="0">
                <a:solidFill>
                  <a:srgbClr val="70AD47">
                    <a:lumMod val="75000"/>
                  </a:srgbClr>
                </a:solidFill>
              </a:rPr>
              <a:t>**</a:t>
            </a:r>
          </a:p>
          <a:p>
            <a:endParaRPr lang="en-US" dirty="0"/>
          </a:p>
        </p:txBody>
      </p:sp>
    </p:spTree>
    <p:extLst>
      <p:ext uri="{BB962C8B-B14F-4D97-AF65-F5344CB8AC3E}">
        <p14:creationId xmlns:p14="http://schemas.microsoft.com/office/powerpoint/2010/main" val="3918015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546B7AC-780F-478F-8E2A-6A91E6C5E974}"/>
              </a:ext>
            </a:extLst>
          </p:cNvPr>
          <p:cNvPicPr>
            <a:picLocks noGrp="1" noChangeAspect="1"/>
          </p:cNvPicPr>
          <p:nvPr>
            <p:ph idx="1"/>
          </p:nvPr>
        </p:nvPicPr>
        <p:blipFill>
          <a:blip r:embed="rId2"/>
          <a:stretch>
            <a:fillRect/>
          </a:stretch>
        </p:blipFill>
        <p:spPr>
          <a:xfrm>
            <a:off x="1417006" y="1989533"/>
            <a:ext cx="9357988" cy="4579432"/>
          </a:xfrm>
          <a:prstGeom prst="rect">
            <a:avLst/>
          </a:prstGeom>
        </p:spPr>
      </p:pic>
      <p:sp>
        <p:nvSpPr>
          <p:cNvPr id="3" name="Arrow: Right 2">
            <a:extLst>
              <a:ext uri="{FF2B5EF4-FFF2-40B4-BE49-F238E27FC236}">
                <a16:creationId xmlns:a16="http://schemas.microsoft.com/office/drawing/2014/main" id="{F00818FA-E3D4-4E39-A9DF-BD8866DFF6D1}"/>
              </a:ext>
            </a:extLst>
          </p:cNvPr>
          <p:cNvSpPr/>
          <p:nvPr/>
        </p:nvSpPr>
        <p:spPr>
          <a:xfrm>
            <a:off x="5873791" y="6026081"/>
            <a:ext cx="444417" cy="3221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43C0920-7FA4-4B2C-80D1-522280A0288E}"/>
              </a:ext>
            </a:extLst>
          </p:cNvPr>
          <p:cNvSpPr>
            <a:spLocks noGrp="1"/>
          </p:cNvSpPr>
          <p:nvPr>
            <p:ph type="title"/>
          </p:nvPr>
        </p:nvSpPr>
        <p:spPr>
          <a:xfrm>
            <a:off x="2474259" y="913247"/>
            <a:ext cx="8969404" cy="855571"/>
          </a:xfrm>
        </p:spPr>
        <p:txBody>
          <a:bodyPr>
            <a:normAutofit fontScale="90000"/>
          </a:bodyPr>
          <a:lstStyle/>
          <a:p>
            <a:r>
              <a:rPr lang="en-US" sz="3600" b="1" dirty="0">
                <a:latin typeface="+mn-lt"/>
              </a:rPr>
              <a:t>		</a:t>
            </a:r>
            <a:r>
              <a:rPr lang="en-US" b="1" dirty="0">
                <a:solidFill>
                  <a:srgbClr val="00337F"/>
                </a:solidFill>
                <a:effectLst>
                  <a:outerShdw blurRad="38100" dist="38100" dir="2700000" algn="tl">
                    <a:srgbClr val="000000">
                      <a:alpha val="43137"/>
                    </a:srgbClr>
                  </a:outerShdw>
                </a:effectLst>
                <a:latin typeface="+mn-lt"/>
                <a:sym typeface="Gill Sans" charset="0"/>
              </a:rPr>
              <a:t> Member Portal Welcome Page</a:t>
            </a:r>
            <a:endParaRPr lang="en-US" dirty="0">
              <a:latin typeface="+mn-lt"/>
            </a:endParaRPr>
          </a:p>
        </p:txBody>
      </p:sp>
    </p:spTree>
    <p:extLst>
      <p:ext uri="{BB962C8B-B14F-4D97-AF65-F5344CB8AC3E}">
        <p14:creationId xmlns:p14="http://schemas.microsoft.com/office/powerpoint/2010/main" val="3745927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lnSpcReduction="10000"/>
          </a:bodyPr>
          <a:lstStyle/>
          <a:p>
            <a:pPr marL="0" indent="0" algn="ctr">
              <a:buNone/>
            </a:pPr>
            <a:r>
              <a:rPr lang="en-US" sz="4800" dirty="0">
                <a:solidFill>
                  <a:schemeClr val="accent5">
                    <a:lumMod val="75000"/>
                  </a:schemeClr>
                </a:solidFill>
              </a:rPr>
              <a:t>City of Fort Worth HR Benefits Office</a:t>
            </a:r>
          </a:p>
          <a:p>
            <a:pPr marL="0" indent="0" algn="ctr">
              <a:buNone/>
            </a:pPr>
            <a:r>
              <a:rPr lang="en-US" sz="4000" b="1" dirty="0"/>
              <a:t>100 Fort Worth Trail, Fort Worth, TX 76102</a:t>
            </a:r>
          </a:p>
          <a:p>
            <a:pPr marL="0" indent="0" algn="ctr">
              <a:buNone/>
            </a:pPr>
            <a:r>
              <a:rPr lang="en-US" sz="4000" b="1" dirty="0"/>
              <a:t>New City Hall- 15</a:t>
            </a:r>
            <a:r>
              <a:rPr lang="en-US" sz="4000" b="1" baseline="30000" dirty="0"/>
              <a:t>th</a:t>
            </a:r>
            <a:r>
              <a:rPr lang="en-US" sz="4000" b="1" dirty="0"/>
              <a:t> floor</a:t>
            </a:r>
          </a:p>
          <a:p>
            <a:pPr marL="0" indent="0" algn="ctr">
              <a:buNone/>
            </a:pPr>
            <a:r>
              <a:rPr lang="en-US" sz="4800" dirty="0">
                <a:solidFill>
                  <a:schemeClr val="accent5">
                    <a:lumMod val="75000"/>
                  </a:schemeClr>
                </a:solidFill>
              </a:rPr>
              <a:t>817-392-7782 phone</a:t>
            </a:r>
          </a:p>
          <a:p>
            <a:pPr marL="0" indent="0" algn="ctr">
              <a:buNone/>
            </a:pPr>
            <a:r>
              <a:rPr lang="en-US" sz="4800" dirty="0">
                <a:solidFill>
                  <a:schemeClr val="accent5">
                    <a:lumMod val="75000"/>
                  </a:schemeClr>
                </a:solidFill>
              </a:rPr>
              <a:t>Alight at 866-307-8835 </a:t>
            </a:r>
          </a:p>
          <a:p>
            <a:pPr marL="0" indent="0" algn="ctr">
              <a:buNone/>
            </a:pPr>
            <a:r>
              <a:rPr lang="en-US" sz="4800" dirty="0">
                <a:hlinkClick r:id="rId3"/>
              </a:rPr>
              <a:t>benefits@fortworthtexas.gov</a:t>
            </a:r>
            <a:endParaRPr lang="en-US" sz="4800" dirty="0"/>
          </a:p>
          <a:p>
            <a:pPr marL="0" indent="0" algn="ctr">
              <a:buNone/>
            </a:pPr>
            <a:endParaRPr lang="en-US" dirty="0"/>
          </a:p>
        </p:txBody>
      </p:sp>
      <p:sp>
        <p:nvSpPr>
          <p:cNvPr id="2" name="Slide Number Placeholder 1"/>
          <p:cNvSpPr>
            <a:spLocks noGrp="1"/>
          </p:cNvSpPr>
          <p:nvPr>
            <p:ph type="sldNum" sz="quarter" idx="12"/>
          </p:nvPr>
        </p:nvSpPr>
        <p:spPr/>
        <p:txBody>
          <a:bodyPr/>
          <a:lstStyle/>
          <a:p>
            <a:fld id="{B93A5F3A-C1DE-424A-9F3D-AD4AB00002EA}" type="slidenum">
              <a:rPr lang="en-US" smtClean="0">
                <a:solidFill>
                  <a:prstClr val="black">
                    <a:tint val="75000"/>
                  </a:prstClr>
                </a:solidFill>
              </a:rPr>
              <a:pPr/>
              <a:t>29</a:t>
            </a:fld>
            <a:endParaRPr lang="en-US" dirty="0">
              <a:solidFill>
                <a:prstClr val="black">
                  <a:tint val="75000"/>
                </a:prstClr>
              </a:solidFill>
            </a:endParaRPr>
          </a:p>
        </p:txBody>
      </p:sp>
      <p:grpSp>
        <p:nvGrpSpPr>
          <p:cNvPr id="6" name="Group 5">
            <a:extLst>
              <a:ext uri="{FF2B5EF4-FFF2-40B4-BE49-F238E27FC236}">
                <a16:creationId xmlns:a16="http://schemas.microsoft.com/office/drawing/2014/main" id="{EEF56A22-E4E7-4106-B963-4FA4F477950C}"/>
              </a:ext>
            </a:extLst>
          </p:cNvPr>
          <p:cNvGrpSpPr/>
          <p:nvPr/>
        </p:nvGrpSpPr>
        <p:grpSpPr>
          <a:xfrm>
            <a:off x="562917" y="3307535"/>
            <a:ext cx="2142905" cy="1387517"/>
            <a:chOff x="487415" y="3323321"/>
            <a:chExt cx="2142905" cy="1387517"/>
          </a:xfrm>
        </p:grpSpPr>
        <p:sp>
          <p:nvSpPr>
            <p:cNvPr id="4" name="Arrow: Right 3">
              <a:extLst>
                <a:ext uri="{FF2B5EF4-FFF2-40B4-BE49-F238E27FC236}">
                  <a16:creationId xmlns:a16="http://schemas.microsoft.com/office/drawing/2014/main" id="{EEB25AED-F993-4EBB-8719-295EE24787B2}"/>
                </a:ext>
              </a:extLst>
            </p:cNvPr>
            <p:cNvSpPr/>
            <p:nvPr/>
          </p:nvSpPr>
          <p:spPr>
            <a:xfrm rot="19491078">
              <a:off x="487415" y="3323321"/>
              <a:ext cx="2142905" cy="1387517"/>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8187F8-A81D-46D3-A26A-D45EAFD58B1A}"/>
                </a:ext>
              </a:extLst>
            </p:cNvPr>
            <p:cNvSpPr txBox="1"/>
            <p:nvPr/>
          </p:nvSpPr>
          <p:spPr>
            <a:xfrm rot="19480982">
              <a:off x="620785" y="3829493"/>
              <a:ext cx="1702965" cy="430887"/>
            </a:xfrm>
            <a:prstGeom prst="rect">
              <a:avLst/>
            </a:prstGeom>
            <a:noFill/>
          </p:spPr>
          <p:txBody>
            <a:bodyPr wrap="square" rtlCol="0">
              <a:spAutoFit/>
            </a:bodyPr>
            <a:lstStyle/>
            <a:p>
              <a:r>
                <a:rPr lang="en-US" sz="2200" b="1" dirty="0"/>
                <a:t>We</a:t>
              </a:r>
              <a:r>
                <a:rPr lang="en-US" sz="2200" dirty="0"/>
                <a:t> </a:t>
              </a:r>
              <a:r>
                <a:rPr lang="en-US" sz="2200" b="1" dirty="0"/>
                <a:t>MOVED!</a:t>
              </a:r>
            </a:p>
          </p:txBody>
        </p:sp>
      </p:grpSp>
    </p:spTree>
    <p:extLst>
      <p:ext uri="{BB962C8B-B14F-4D97-AF65-F5344CB8AC3E}">
        <p14:creationId xmlns:p14="http://schemas.microsoft.com/office/powerpoint/2010/main" val="4244470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6994" y="708437"/>
            <a:ext cx="4687388" cy="1325563"/>
          </a:xfrm>
        </p:spPr>
        <p:txBody>
          <a:bodyPr>
            <a:normAutofit/>
          </a:bodyPr>
          <a:lstStyle/>
          <a:p>
            <a:pPr algn="ctr"/>
            <a:r>
              <a:rPr lang="en-US" sz="4000" b="1" dirty="0">
                <a:solidFill>
                  <a:srgbClr val="00337F"/>
                </a:solidFill>
                <a:effectLst>
                  <a:outerShdw blurRad="38100" dist="38100" dir="2700000" algn="tl">
                    <a:srgbClr val="000000">
                      <a:alpha val="43137"/>
                    </a:srgbClr>
                  </a:outerShdw>
                </a:effectLst>
                <a:latin typeface="+mn-lt"/>
                <a:ea typeface="+mn-ea"/>
                <a:cs typeface="+mn-cs"/>
              </a:rPr>
              <a:t>OE FAST FACTS</a:t>
            </a:r>
          </a:p>
        </p:txBody>
      </p:sp>
      <p:graphicFrame>
        <p:nvGraphicFramePr>
          <p:cNvPr id="6" name="Diagram 5"/>
          <p:cNvGraphicFramePr/>
          <p:nvPr>
            <p:extLst>
              <p:ext uri="{D42A27DB-BD31-4B8C-83A1-F6EECF244321}">
                <p14:modId xmlns:p14="http://schemas.microsoft.com/office/powerpoint/2010/main" val="3944325792"/>
              </p:ext>
            </p:extLst>
          </p:nvPr>
        </p:nvGraphicFramePr>
        <p:xfrm>
          <a:off x="874485" y="1816778"/>
          <a:ext cx="10025018" cy="4534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3166166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628"/>
            <a:ext cx="12192000" cy="684437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93A5F3A-C1DE-424A-9F3D-AD4AB00002EA}" type="slidenum">
              <a:rPr lang="en-US" smtClean="0"/>
              <a:t>30</a:t>
            </a:fld>
            <a:endParaRPr lang="en-US" dirty="0"/>
          </a:p>
        </p:txBody>
      </p:sp>
      <p:sp>
        <p:nvSpPr>
          <p:cNvPr id="5" name="TextBox 4"/>
          <p:cNvSpPr txBox="1"/>
          <p:nvPr/>
        </p:nvSpPr>
        <p:spPr>
          <a:xfrm>
            <a:off x="894681" y="586069"/>
            <a:ext cx="10189029" cy="3847207"/>
          </a:xfrm>
          <a:prstGeom prst="rect">
            <a:avLst/>
          </a:prstGeom>
          <a:noFill/>
        </p:spPr>
        <p:txBody>
          <a:bodyPr wrap="square" rtlCol="0">
            <a:spAutoFit/>
          </a:bodyPr>
          <a:lstStyle/>
          <a:p>
            <a:pPr algn="ctr"/>
            <a:endParaRPr lang="en-US" sz="5400" dirty="0">
              <a:solidFill>
                <a:schemeClr val="bg1">
                  <a:lumMod val="65000"/>
                </a:schemeClr>
              </a:solidFill>
            </a:endParaRPr>
          </a:p>
          <a:p>
            <a:pPr algn="ctr"/>
            <a:r>
              <a:rPr lang="en-US" sz="7200" dirty="0">
                <a:solidFill>
                  <a:schemeClr val="bg1"/>
                </a:solidFill>
              </a:rPr>
              <a:t>QUESTIONS </a:t>
            </a:r>
          </a:p>
          <a:p>
            <a:pPr algn="ctr"/>
            <a:endParaRPr lang="en-US" sz="6000" dirty="0">
              <a:solidFill>
                <a:schemeClr val="bg1"/>
              </a:solidFill>
            </a:endParaRPr>
          </a:p>
          <a:p>
            <a:pPr algn="ctr"/>
            <a:endParaRPr lang="en-US" sz="4000" dirty="0">
              <a:solidFill>
                <a:schemeClr val="bg1"/>
              </a:solidFill>
            </a:endParaRPr>
          </a:p>
          <a:p>
            <a:endParaRPr lang="en-US" dirty="0"/>
          </a:p>
        </p:txBody>
      </p:sp>
      <p:pic>
        <p:nvPicPr>
          <p:cNvPr id="2050" name="Picture 2" descr="Image result for question mark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382" y="2892724"/>
            <a:ext cx="3019628" cy="301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8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1187-5AAB-40D2-8C4C-54D5A36DAF6B}"/>
              </a:ext>
            </a:extLst>
          </p:cNvPr>
          <p:cNvSpPr>
            <a:spLocks noGrp="1"/>
          </p:cNvSpPr>
          <p:nvPr>
            <p:ph type="title"/>
          </p:nvPr>
        </p:nvSpPr>
        <p:spPr>
          <a:xfrm>
            <a:off x="4920916" y="1040986"/>
            <a:ext cx="6665495" cy="1009651"/>
          </a:xfrm>
        </p:spPr>
        <p:txBody>
          <a:bodyPr>
            <a:normAutofit fontScale="90000"/>
          </a:bodyPr>
          <a:lstStyle/>
          <a:p>
            <a:pPr algn="ctr"/>
            <a:r>
              <a:rPr lang="en-US" b="1" dirty="0">
                <a:solidFill>
                  <a:srgbClr val="00337F"/>
                </a:solidFill>
                <a:effectLst>
                  <a:outerShdw blurRad="38100" dist="38100" dir="2700000" algn="tl">
                    <a:srgbClr val="000000">
                      <a:alpha val="43137"/>
                    </a:srgbClr>
                  </a:outerShdw>
                </a:effectLst>
              </a:rPr>
              <a:t>Medical- BCBSTX</a:t>
            </a:r>
            <a:br>
              <a:rPr lang="en-US" b="1" dirty="0">
                <a:solidFill>
                  <a:srgbClr val="00337F"/>
                </a:solidFill>
                <a:effectLst>
                  <a:outerShdw blurRad="38100" dist="38100" dir="2700000" algn="tl">
                    <a:srgbClr val="000000">
                      <a:alpha val="43137"/>
                    </a:srgbClr>
                  </a:outerShdw>
                </a:effectLst>
              </a:rPr>
            </a:br>
            <a:r>
              <a:rPr lang="en-US" b="1" dirty="0">
                <a:solidFill>
                  <a:srgbClr val="00337F"/>
                </a:solidFill>
                <a:effectLst>
                  <a:outerShdw blurRad="38100" dist="38100" dir="2700000" algn="tl">
                    <a:srgbClr val="000000">
                      <a:alpha val="43137"/>
                    </a:srgbClr>
                  </a:outerShdw>
                </a:effectLst>
              </a:rPr>
              <a:t>     (BlueCross BlueShield of TX)</a:t>
            </a:r>
            <a:endParaRPr lang="en-US" dirty="0"/>
          </a:p>
        </p:txBody>
      </p:sp>
      <p:sp>
        <p:nvSpPr>
          <p:cNvPr id="3" name="Content Placeholder 2">
            <a:extLst>
              <a:ext uri="{FF2B5EF4-FFF2-40B4-BE49-F238E27FC236}">
                <a16:creationId xmlns:a16="http://schemas.microsoft.com/office/drawing/2014/main" id="{6A9B99D7-DFCE-46CC-A04A-EB7D2DC84A9C}"/>
              </a:ext>
            </a:extLst>
          </p:cNvPr>
          <p:cNvSpPr>
            <a:spLocks noGrp="1"/>
          </p:cNvSpPr>
          <p:nvPr>
            <p:ph idx="1"/>
          </p:nvPr>
        </p:nvSpPr>
        <p:spPr>
          <a:xfrm>
            <a:off x="838200" y="2201779"/>
            <a:ext cx="7198895" cy="3975184"/>
          </a:xfrm>
        </p:spPr>
        <p:txBody>
          <a:bodyPr/>
          <a:lstStyle/>
          <a:p>
            <a:r>
              <a:rPr lang="en-US" dirty="0"/>
              <a:t>New Medical Vendor!</a:t>
            </a:r>
          </a:p>
          <a:p>
            <a:r>
              <a:rPr lang="en-US" dirty="0"/>
              <a:t>SAME 2 plan options</a:t>
            </a:r>
          </a:p>
          <a:p>
            <a:r>
              <a:rPr lang="en-US" dirty="0"/>
              <a:t>National Network- Blue Choice PPO</a:t>
            </a:r>
          </a:p>
          <a:p>
            <a:r>
              <a:rPr lang="en-US" dirty="0"/>
              <a:t>Provider Search: myblueelementtx.com</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A6C5495-7889-43F4-8224-0F3A16D698EE}"/>
              </a:ext>
            </a:extLst>
          </p:cNvPr>
          <p:cNvSpPr>
            <a:spLocks noGrp="1"/>
          </p:cNvSpPr>
          <p:nvPr>
            <p:ph type="sldNum" sz="quarter" idx="12"/>
          </p:nvPr>
        </p:nvSpPr>
        <p:spPr/>
        <p:txBody>
          <a:bodyPr/>
          <a:lstStyle/>
          <a:p>
            <a:fld id="{B93A5F3A-C1DE-424A-9F3D-AD4AB00002EA}" type="slidenum">
              <a:rPr lang="en-US" smtClean="0">
                <a:solidFill>
                  <a:prstClr val="black">
                    <a:tint val="75000"/>
                  </a:prstClr>
                </a:solidFill>
              </a:rPr>
              <a:pPr/>
              <a:t>4</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A6657E34-FB50-4110-B05F-9FA0CCD78658}"/>
              </a:ext>
            </a:extLst>
          </p:cNvPr>
          <p:cNvPicPr>
            <a:picLocks noChangeAspect="1"/>
          </p:cNvPicPr>
          <p:nvPr/>
        </p:nvPicPr>
        <p:blipFill>
          <a:blip r:embed="rId2"/>
          <a:stretch>
            <a:fillRect/>
          </a:stretch>
        </p:blipFill>
        <p:spPr>
          <a:xfrm>
            <a:off x="7633536" y="2201779"/>
            <a:ext cx="3952875" cy="4371975"/>
          </a:xfrm>
          <a:prstGeom prst="rect">
            <a:avLst/>
          </a:prstGeom>
        </p:spPr>
      </p:pic>
      <p:pic>
        <p:nvPicPr>
          <p:cNvPr id="6" name="Picture 5">
            <a:extLst>
              <a:ext uri="{FF2B5EF4-FFF2-40B4-BE49-F238E27FC236}">
                <a16:creationId xmlns:a16="http://schemas.microsoft.com/office/drawing/2014/main" id="{0614E3B1-F43F-46E3-A5FD-D8D0E9033B30}"/>
              </a:ext>
            </a:extLst>
          </p:cNvPr>
          <p:cNvPicPr>
            <a:picLocks noChangeAspect="1"/>
          </p:cNvPicPr>
          <p:nvPr/>
        </p:nvPicPr>
        <p:blipFill>
          <a:blip r:embed="rId3"/>
          <a:stretch>
            <a:fillRect/>
          </a:stretch>
        </p:blipFill>
        <p:spPr>
          <a:xfrm>
            <a:off x="838200" y="4282680"/>
            <a:ext cx="2790825" cy="514350"/>
          </a:xfrm>
          <a:prstGeom prst="rect">
            <a:avLst/>
          </a:prstGeom>
        </p:spPr>
      </p:pic>
      <p:grpSp>
        <p:nvGrpSpPr>
          <p:cNvPr id="10" name="Group 9">
            <a:extLst>
              <a:ext uri="{FF2B5EF4-FFF2-40B4-BE49-F238E27FC236}">
                <a16:creationId xmlns:a16="http://schemas.microsoft.com/office/drawing/2014/main" id="{C658DA3F-8229-44B0-90AC-82BBC4094339}"/>
              </a:ext>
            </a:extLst>
          </p:cNvPr>
          <p:cNvGrpSpPr/>
          <p:nvPr/>
        </p:nvGrpSpPr>
        <p:grpSpPr>
          <a:xfrm>
            <a:off x="838200" y="5270242"/>
            <a:ext cx="3936178" cy="1303512"/>
            <a:chOff x="984739" y="4873451"/>
            <a:chExt cx="3936178" cy="1303512"/>
          </a:xfrm>
        </p:grpSpPr>
        <p:sp>
          <p:nvSpPr>
            <p:cNvPr id="7" name="Rectangle: Rounded Corners 6">
              <a:extLst>
                <a:ext uri="{FF2B5EF4-FFF2-40B4-BE49-F238E27FC236}">
                  <a16:creationId xmlns:a16="http://schemas.microsoft.com/office/drawing/2014/main" id="{20FAD9F2-D6D8-4ECE-A692-F49A211ADBC4}"/>
                </a:ext>
              </a:extLst>
            </p:cNvPr>
            <p:cNvSpPr/>
            <p:nvPr/>
          </p:nvSpPr>
          <p:spPr>
            <a:xfrm>
              <a:off x="984739" y="4873451"/>
              <a:ext cx="3936178" cy="1303512"/>
            </a:xfrm>
            <a:prstGeom prst="roundRect">
              <a:avLst/>
            </a:prstGeom>
            <a:noFill/>
            <a:ln w="38100">
              <a:solidFill>
                <a:schemeClr val="accent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5A33FDC-32B1-47EB-BE88-392AB0A60CD2}"/>
                </a:ext>
              </a:extLst>
            </p:cNvPr>
            <p:cNvSpPr txBox="1"/>
            <p:nvPr/>
          </p:nvSpPr>
          <p:spPr>
            <a:xfrm>
              <a:off x="1105319" y="5004079"/>
              <a:ext cx="3697793" cy="769441"/>
            </a:xfrm>
            <a:prstGeom prst="rect">
              <a:avLst/>
            </a:prstGeom>
            <a:noFill/>
          </p:spPr>
          <p:txBody>
            <a:bodyPr wrap="square" rtlCol="0">
              <a:spAutoFit/>
            </a:bodyPr>
            <a:lstStyle/>
            <a:p>
              <a:r>
                <a:rPr lang="en-US" sz="2200" dirty="0"/>
                <a:t>OptumRx will still provide prescription benefits</a:t>
              </a:r>
            </a:p>
          </p:txBody>
        </p:sp>
        <p:pic>
          <p:nvPicPr>
            <p:cNvPr id="9" name="Picture 8" descr="C:\Users\haileym\AppData\Local\Microsoft\Windows\INetCache\Content.MSO\13F078C5.tmp">
              <a:extLst>
                <a:ext uri="{FF2B5EF4-FFF2-40B4-BE49-F238E27FC236}">
                  <a16:creationId xmlns:a16="http://schemas.microsoft.com/office/drawing/2014/main" id="{71A3DBD7-8D35-434A-90D7-9923DCE15F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2555" y="5697409"/>
              <a:ext cx="1243330" cy="316230"/>
            </a:xfrm>
            <a:prstGeom prst="rect">
              <a:avLst/>
            </a:prstGeom>
            <a:noFill/>
            <a:ln>
              <a:noFill/>
            </a:ln>
          </p:spPr>
        </p:pic>
      </p:grpSp>
    </p:spTree>
    <p:extLst>
      <p:ext uri="{BB962C8B-B14F-4D97-AF65-F5344CB8AC3E}">
        <p14:creationId xmlns:p14="http://schemas.microsoft.com/office/powerpoint/2010/main" val="978950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752600" y="1873786"/>
          <a:ext cx="8686800" cy="4214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8544460" y="5728212"/>
            <a:ext cx="20574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itle 1"/>
          <p:cNvSpPr txBox="1">
            <a:spLocks/>
          </p:cNvSpPr>
          <p:nvPr/>
        </p:nvSpPr>
        <p:spPr>
          <a:xfrm>
            <a:off x="3959604" y="1082758"/>
            <a:ext cx="7758928" cy="11432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337F"/>
                </a:solidFill>
                <a:effectLst>
                  <a:outerShdw blurRad="38100" dist="38100" dir="2700000" algn="tl">
                    <a:srgbClr val="000000">
                      <a:alpha val="43137"/>
                    </a:srgbClr>
                  </a:outerShdw>
                </a:effectLst>
                <a:uLnTx/>
                <a:uFillTx/>
                <a:latin typeface="Calibri" panose="020F0502020204030204"/>
                <a:ea typeface="+mj-ea"/>
                <a:cs typeface="+mj-cs"/>
              </a:rPr>
              <a:t>SAME Two Medical Plan Options  </a:t>
            </a:r>
          </a:p>
        </p:txBody>
      </p:sp>
      <p:sp>
        <p:nvSpPr>
          <p:cNvPr id="7" name="Rectangle 6"/>
          <p:cNvSpPr/>
          <p:nvPr/>
        </p:nvSpPr>
        <p:spPr>
          <a:xfrm>
            <a:off x="2057400" y="6170298"/>
            <a:ext cx="7772400" cy="507831"/>
          </a:xfrm>
          <a:prstGeom prst="rect">
            <a:avLst/>
          </a:prstGeom>
          <a:solidFill>
            <a:schemeClr val="accent5">
              <a:lumMod val="50000"/>
            </a:schemeClr>
          </a:solidFill>
          <a:ln>
            <a:solidFill>
              <a:schemeClr val="accent5">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All </a:t>
            </a:r>
            <a:r>
              <a:rPr kumimoji="0" lang="en-US" sz="1350" b="1"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preventive</a:t>
            </a:r>
            <a:r>
              <a:rPr kumimoji="0" lang="en-US" sz="135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 care, including mammograms and colonoscopies, are free to members on both the </a:t>
            </a:r>
            <a:br>
              <a:rPr kumimoji="0" lang="en-US" sz="135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br>
            <a:r>
              <a:rPr kumimoji="0" lang="en-US" sz="135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Health Center Plan and the Consumer Choice Plan</a:t>
            </a:r>
          </a:p>
        </p:txBody>
      </p:sp>
    </p:spTree>
    <p:extLst>
      <p:ext uri="{BB962C8B-B14F-4D97-AF65-F5344CB8AC3E}">
        <p14:creationId xmlns:p14="http://schemas.microsoft.com/office/powerpoint/2010/main" val="2108983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305" y="1007902"/>
            <a:ext cx="6694245" cy="1325563"/>
          </a:xfrm>
        </p:spPr>
        <p:txBody>
          <a:bodyPr>
            <a:normAutofit fontScale="90000"/>
          </a:bodyPr>
          <a:lstStyle/>
          <a:p>
            <a:pPr algn="ctr"/>
            <a:r>
              <a:rPr lang="en-US" b="1" dirty="0">
                <a:solidFill>
                  <a:srgbClr val="00337F"/>
                </a:solidFill>
                <a:effectLst>
                  <a:outerShdw blurRad="38100" dist="38100" dir="2700000" algn="tl">
                    <a:srgbClr val="000000">
                      <a:alpha val="43137"/>
                    </a:srgbClr>
                  </a:outerShdw>
                </a:effectLst>
              </a:rPr>
              <a:t>Medical- BCBSTX</a:t>
            </a:r>
            <a:br>
              <a:rPr lang="en-US" b="1" dirty="0">
                <a:solidFill>
                  <a:srgbClr val="00337F"/>
                </a:solidFill>
                <a:effectLst>
                  <a:outerShdw blurRad="38100" dist="38100" dir="2700000" algn="tl">
                    <a:srgbClr val="000000">
                      <a:alpha val="43137"/>
                    </a:srgbClr>
                  </a:outerShdw>
                </a:effectLst>
              </a:rPr>
            </a:br>
            <a:r>
              <a:rPr lang="en-US" b="1" dirty="0">
                <a:solidFill>
                  <a:srgbClr val="00337F"/>
                </a:solidFill>
                <a:effectLst>
                  <a:outerShdw blurRad="38100" dist="38100" dir="2700000" algn="tl">
                    <a:srgbClr val="000000">
                      <a:alpha val="43137"/>
                    </a:srgbClr>
                  </a:outerShdw>
                </a:effectLst>
              </a:rPr>
              <a:t>     (BlueCross BlueShield of TX)</a:t>
            </a:r>
            <a:br>
              <a:rPr lang="en-US" b="1" dirty="0">
                <a:solidFill>
                  <a:srgbClr val="00337F"/>
                </a:solidFill>
                <a:effectLst>
                  <a:outerShdw blurRad="38100" dist="38100" dir="2700000" algn="tl">
                    <a:srgbClr val="000000">
                      <a:alpha val="43137"/>
                    </a:srgbClr>
                  </a:outerShdw>
                </a:effectLst>
                <a:latin typeface="+mn-lt"/>
                <a:ea typeface="+mn-ea"/>
                <a:cs typeface="+mn-cs"/>
              </a:rPr>
            </a:br>
            <a:endParaRPr lang="en-US" b="1" dirty="0">
              <a:solidFill>
                <a:srgbClr val="00337F"/>
              </a:solidFill>
              <a:effectLst>
                <a:outerShdw blurRad="38100" dist="38100" dir="2700000" algn="tl">
                  <a:srgbClr val="000000">
                    <a:alpha val="43137"/>
                  </a:srgbClr>
                </a:outerShdw>
              </a:effectLst>
              <a:latin typeface="+mn-lt"/>
              <a:ea typeface="+mn-ea"/>
              <a:cs typeface="+mn-cs"/>
            </a:endParaRPr>
          </a:p>
        </p:txBody>
      </p:sp>
      <p:sp>
        <p:nvSpPr>
          <p:cNvPr id="3" name="Content Placeholder 2"/>
          <p:cNvSpPr>
            <a:spLocks noGrp="1"/>
          </p:cNvSpPr>
          <p:nvPr>
            <p:ph idx="1"/>
          </p:nvPr>
        </p:nvSpPr>
        <p:spPr>
          <a:xfrm>
            <a:off x="2577079" y="1968876"/>
            <a:ext cx="9302094" cy="4558471"/>
          </a:xfrm>
        </p:spPr>
        <p:txBody>
          <a:bodyPr>
            <a:normAutofit/>
          </a:bodyPr>
          <a:lstStyle/>
          <a:p>
            <a:pPr marL="0" indent="0">
              <a:buNone/>
            </a:pPr>
            <a:r>
              <a:rPr lang="en-US" sz="3200" b="1" u="sng" dirty="0">
                <a:solidFill>
                  <a:schemeClr val="accent1">
                    <a:lumMod val="50000"/>
                  </a:schemeClr>
                </a:solidFill>
              </a:rPr>
              <a:t>Health Center Plan:</a:t>
            </a:r>
          </a:p>
          <a:p>
            <a:pPr>
              <a:buFont typeface="Wingdings" panose="05000000000000000000" pitchFamily="2" charset="2"/>
              <a:buChar char="Ø"/>
            </a:pPr>
            <a:r>
              <a:rPr lang="en-US" dirty="0">
                <a:solidFill>
                  <a:schemeClr val="accent1">
                    <a:lumMod val="50000"/>
                  </a:schemeClr>
                </a:solidFill>
              </a:rPr>
              <a:t>Primary Care (Family Medicine, Internists, OB/Gyn, Pediatricians)</a:t>
            </a:r>
          </a:p>
          <a:p>
            <a:pPr lvl="1"/>
            <a:r>
              <a:rPr lang="en-US" dirty="0">
                <a:solidFill>
                  <a:schemeClr val="accent1">
                    <a:lumMod val="50000"/>
                  </a:schemeClr>
                </a:solidFill>
              </a:rPr>
              <a:t>All Health Center services are FREE </a:t>
            </a:r>
          </a:p>
          <a:p>
            <a:pPr lvl="1"/>
            <a:r>
              <a:rPr lang="en-US" dirty="0">
                <a:solidFill>
                  <a:schemeClr val="accent1">
                    <a:lumMod val="50000"/>
                  </a:schemeClr>
                </a:solidFill>
              </a:rPr>
              <a:t>All other Primary Care Providers = $30 co-pay</a:t>
            </a:r>
          </a:p>
          <a:p>
            <a:pPr>
              <a:buFont typeface="Wingdings" panose="05000000000000000000" pitchFamily="2" charset="2"/>
              <a:buChar char="Ø"/>
            </a:pPr>
            <a:r>
              <a:rPr lang="en-US" dirty="0">
                <a:solidFill>
                  <a:schemeClr val="accent1">
                    <a:lumMod val="50000"/>
                  </a:schemeClr>
                </a:solidFill>
              </a:rPr>
              <a:t>Specialists (All other physicians) = $50 co-pay</a:t>
            </a:r>
          </a:p>
          <a:p>
            <a:pPr>
              <a:buFont typeface="Wingdings" panose="05000000000000000000" pitchFamily="2" charset="2"/>
              <a:buChar char="Ø"/>
            </a:pPr>
            <a:r>
              <a:rPr lang="en-US" dirty="0">
                <a:solidFill>
                  <a:schemeClr val="accent1">
                    <a:lumMod val="50000"/>
                  </a:schemeClr>
                </a:solidFill>
              </a:rPr>
              <a:t>Find a provider = myblueelementtx.com</a:t>
            </a:r>
          </a:p>
          <a:p>
            <a:pPr lvl="1"/>
            <a:r>
              <a:rPr lang="en-US" dirty="0">
                <a:solidFill>
                  <a:schemeClr val="accent1">
                    <a:lumMod val="50000"/>
                  </a:schemeClr>
                </a:solidFill>
              </a:rPr>
              <a:t> National Network- Blue Choice PPO</a:t>
            </a:r>
          </a:p>
          <a:p>
            <a:pPr>
              <a:buFont typeface="Wingdings" panose="05000000000000000000" pitchFamily="2" charset="2"/>
              <a:buChar char="Ø"/>
            </a:pPr>
            <a:r>
              <a:rPr lang="en-US" dirty="0">
                <a:solidFill>
                  <a:schemeClr val="accent1">
                    <a:lumMod val="50000"/>
                  </a:schemeClr>
                </a:solidFill>
              </a:rPr>
              <a:t>No Coverage for Out-of-Network Providers</a:t>
            </a:r>
          </a:p>
          <a:p>
            <a:pPr lvl="1"/>
            <a:r>
              <a:rPr lang="en-US" dirty="0">
                <a:solidFill>
                  <a:schemeClr val="accent1">
                    <a:lumMod val="50000"/>
                  </a:schemeClr>
                </a:solidFill>
              </a:rPr>
              <a:t>Except emergencies and certain surgery situations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descr="Image result for Primary care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24" y="1670683"/>
            <a:ext cx="2023916" cy="2023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eart doctor icon"/>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7644" y="4387979"/>
            <a:ext cx="1598676" cy="159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162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1155" y="1096936"/>
            <a:ext cx="8367529" cy="780511"/>
          </a:xfrm>
        </p:spPr>
        <p:txBody>
          <a:bodyPr>
            <a:noAutofit/>
          </a:bodyPr>
          <a:lstStyle/>
          <a:p>
            <a:pPr algn="ctr"/>
            <a:r>
              <a:rPr lang="en-US" sz="4000" b="1" dirty="0">
                <a:solidFill>
                  <a:srgbClr val="00337F"/>
                </a:solidFill>
                <a:effectLst>
                  <a:outerShdw blurRad="38100" dist="38100" dir="2700000" algn="tl">
                    <a:srgbClr val="000000">
                      <a:alpha val="43137"/>
                    </a:srgbClr>
                  </a:outerShdw>
                </a:effectLst>
                <a:latin typeface="Calibri" panose="020F0502020204030204"/>
              </a:rPr>
              <a:t>Dedicated/ Primary Health Centers</a:t>
            </a:r>
            <a:endParaRPr lang="en-US" sz="4000" b="1" dirty="0">
              <a:solidFill>
                <a:schemeClr val="accent5">
                  <a:lumMod val="75000"/>
                </a:schemeClr>
              </a:solidFill>
              <a:latin typeface="+mn-lt"/>
            </a:endParaRPr>
          </a:p>
        </p:txBody>
      </p:sp>
      <p:grpSp>
        <p:nvGrpSpPr>
          <p:cNvPr id="4" name="Group 3">
            <a:extLst>
              <a:ext uri="{FF2B5EF4-FFF2-40B4-BE49-F238E27FC236}">
                <a16:creationId xmlns:a16="http://schemas.microsoft.com/office/drawing/2014/main" id="{1CB447B8-B970-4C10-9C39-3FAF708928E8}"/>
              </a:ext>
            </a:extLst>
          </p:cNvPr>
          <p:cNvGrpSpPr/>
          <p:nvPr/>
        </p:nvGrpSpPr>
        <p:grpSpPr>
          <a:xfrm>
            <a:off x="7190995" y="1850840"/>
            <a:ext cx="4348390" cy="4217155"/>
            <a:chOff x="6828665" y="1850840"/>
            <a:chExt cx="4348390" cy="4217155"/>
          </a:xfrm>
        </p:grpSpPr>
        <p:grpSp>
          <p:nvGrpSpPr>
            <p:cNvPr id="5" name="Group 4"/>
            <p:cNvGrpSpPr/>
            <p:nvPr/>
          </p:nvGrpSpPr>
          <p:grpSpPr>
            <a:xfrm>
              <a:off x="6828665" y="1850840"/>
              <a:ext cx="4348390" cy="4217155"/>
              <a:chOff x="5537915" y="1003537"/>
              <a:chExt cx="5306096" cy="5113928"/>
            </a:xfrm>
          </p:grpSpPr>
          <p:pic>
            <p:nvPicPr>
              <p:cNvPr id="6" name="Picture 5"/>
              <p:cNvPicPr>
                <a:picLocks noChangeAspect="1"/>
              </p:cNvPicPr>
              <p:nvPr/>
            </p:nvPicPr>
            <p:blipFill rotWithShape="1">
              <a:blip r:embed="rId2"/>
              <a:srcRect l="9557" r="36543" b="10155"/>
              <a:stretch/>
            </p:blipFill>
            <p:spPr>
              <a:xfrm>
                <a:off x="5537915" y="1003537"/>
                <a:ext cx="5306096" cy="5113928"/>
              </a:xfrm>
              <a:prstGeom prst="rect">
                <a:avLst/>
              </a:prstGeom>
            </p:spPr>
          </p:pic>
          <p:sp>
            <p:nvSpPr>
              <p:cNvPr id="7" name="5-Point Star 6"/>
              <p:cNvSpPr/>
              <p:nvPr/>
            </p:nvSpPr>
            <p:spPr>
              <a:xfrm>
                <a:off x="8257849" y="4200170"/>
                <a:ext cx="375244" cy="327822"/>
              </a:xfrm>
              <a:prstGeom prst="star5">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5-Point Star 7"/>
              <p:cNvSpPr/>
              <p:nvPr/>
            </p:nvSpPr>
            <p:spPr>
              <a:xfrm>
                <a:off x="8147402" y="4946555"/>
                <a:ext cx="406785" cy="326034"/>
              </a:xfrm>
              <a:prstGeom prst="star5">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5-Point Star 13"/>
              <p:cNvSpPr/>
              <p:nvPr/>
            </p:nvSpPr>
            <p:spPr>
              <a:xfrm>
                <a:off x="7820403" y="3684133"/>
                <a:ext cx="354180" cy="347102"/>
              </a:xfrm>
              <a:prstGeom prst="star5">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5-Point Star 6">
              <a:extLst>
                <a:ext uri="{FF2B5EF4-FFF2-40B4-BE49-F238E27FC236}">
                  <a16:creationId xmlns:a16="http://schemas.microsoft.com/office/drawing/2014/main" id="{4084F56A-493A-4C11-A84C-829E126A6ED2}"/>
                </a:ext>
              </a:extLst>
            </p:cNvPr>
            <p:cNvSpPr/>
            <p:nvPr/>
          </p:nvSpPr>
          <p:spPr>
            <a:xfrm>
              <a:off x="8902558" y="4395120"/>
              <a:ext cx="307516" cy="270335"/>
            </a:xfrm>
            <a:prstGeom prst="star5">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p:cNvSpPr>
            <a:spLocks noGrp="1"/>
          </p:cNvSpPr>
          <p:nvPr>
            <p:ph idx="1"/>
          </p:nvPr>
        </p:nvSpPr>
        <p:spPr>
          <a:xfrm>
            <a:off x="333674" y="1850840"/>
            <a:ext cx="7110618" cy="4643579"/>
          </a:xfrm>
        </p:spPr>
        <p:txBody>
          <a:bodyPr>
            <a:normAutofit fontScale="92500" lnSpcReduction="20000"/>
          </a:bodyPr>
          <a:lstStyle/>
          <a:p>
            <a:pPr marL="297656" indent="-297656">
              <a:buFont typeface="Wingdings" panose="05000000000000000000" pitchFamily="2" charset="2"/>
              <a:buChar char="Ø"/>
            </a:pPr>
            <a:r>
              <a:rPr lang="en-US" sz="3200" b="1" dirty="0">
                <a:solidFill>
                  <a:schemeClr val="accent5">
                    <a:lumMod val="75000"/>
                  </a:schemeClr>
                </a:solidFill>
              </a:rPr>
              <a:t>Four (4) Dedicated Health Centers</a:t>
            </a:r>
            <a:endParaRPr lang="en-US" sz="3200" b="1" dirty="0"/>
          </a:p>
          <a:p>
            <a:pPr lvl="1">
              <a:buFont typeface="Wingdings" panose="05000000000000000000" pitchFamily="2" charset="2"/>
              <a:buChar char="§"/>
            </a:pPr>
            <a:r>
              <a:rPr lang="en-US" sz="2600" dirty="0"/>
              <a:t>Texas Health Resource Physicians at each location</a:t>
            </a:r>
          </a:p>
          <a:p>
            <a:pPr lvl="1">
              <a:buFont typeface="Wingdings" panose="05000000000000000000" pitchFamily="2" charset="2"/>
              <a:buChar char="§"/>
            </a:pPr>
            <a:r>
              <a:rPr lang="en-US" sz="2600" dirty="0"/>
              <a:t>Only available for Employees and Retiree enrolled in Health plans</a:t>
            </a:r>
          </a:p>
          <a:p>
            <a:pPr lvl="1">
              <a:buFont typeface="Wingdings" panose="05000000000000000000" pitchFamily="2" charset="2"/>
              <a:buChar char="§"/>
            </a:pPr>
            <a:r>
              <a:rPr lang="en-US" sz="2600" dirty="0"/>
              <a:t>Same or next day appointments for sick visits </a:t>
            </a:r>
          </a:p>
          <a:p>
            <a:pPr lvl="1">
              <a:buFont typeface="Wingdings" panose="05000000000000000000" pitchFamily="2" charset="2"/>
              <a:buChar char="§"/>
            </a:pPr>
            <a:r>
              <a:rPr lang="en-US" sz="2600" dirty="0"/>
              <a:t>Short wait times when patients make an appointment and arrive on time</a:t>
            </a:r>
          </a:p>
          <a:p>
            <a:pPr lvl="1">
              <a:buFont typeface="Wingdings" panose="05000000000000000000" pitchFamily="2" charset="2"/>
              <a:buChar char="§"/>
            </a:pPr>
            <a:r>
              <a:rPr lang="en-US" altLang="en-US" sz="2600" dirty="0"/>
              <a:t>Hours Monday – Friday</a:t>
            </a:r>
            <a:br>
              <a:rPr lang="en-US" altLang="en-US" sz="2600" dirty="0"/>
            </a:br>
            <a:r>
              <a:rPr lang="en-US" altLang="en-US" sz="2600" dirty="0"/>
              <a:t>8:00 AM – 5:00 PM</a:t>
            </a:r>
          </a:p>
          <a:p>
            <a:pPr lvl="1">
              <a:buFont typeface="Wingdings" panose="05000000000000000000" pitchFamily="2" charset="2"/>
              <a:buChar char="§"/>
            </a:pPr>
            <a:r>
              <a:rPr lang="en-US" altLang="en-US" sz="2600" dirty="0"/>
              <a:t>Call Care Coordinators to set an appointment  </a:t>
            </a:r>
            <a:br>
              <a:rPr lang="en-US" altLang="en-US" sz="2600" dirty="0"/>
            </a:br>
            <a:r>
              <a:rPr lang="en-US" altLang="en-US" sz="2600" dirty="0"/>
              <a:t>800-574-0606</a:t>
            </a:r>
          </a:p>
          <a:p>
            <a:pPr lvl="1">
              <a:buFont typeface="Wingdings" panose="05000000000000000000" pitchFamily="2" charset="2"/>
              <a:buChar char="§"/>
            </a:pPr>
            <a:r>
              <a:rPr lang="en-US" altLang="en-US" sz="2600" dirty="0"/>
              <a:t>Unlimited Visits</a:t>
            </a:r>
          </a:p>
          <a:p>
            <a:pPr lvl="1">
              <a:buFont typeface="Wingdings" panose="05000000000000000000" pitchFamily="2" charset="2"/>
              <a:buChar char="§"/>
            </a:pPr>
            <a:r>
              <a:rPr lang="en-US" altLang="en-US" sz="2600" dirty="0"/>
              <a:t>Health Center Plan $0 Copay</a:t>
            </a:r>
          </a:p>
          <a:p>
            <a:pPr lvl="1">
              <a:buFont typeface="Wingdings" panose="05000000000000000000" pitchFamily="2" charset="2"/>
              <a:buChar char="§"/>
            </a:pPr>
            <a:r>
              <a:rPr lang="en-US" sz="2600" u="sng" dirty="0">
                <a:hlinkClick r:id="rId3"/>
              </a:rPr>
              <a:t>www.FortWorthEmployeeHealthCenter.com</a:t>
            </a:r>
            <a:r>
              <a:rPr lang="en-US" sz="2600" dirty="0"/>
              <a:t> </a:t>
            </a:r>
          </a:p>
          <a:p>
            <a:pPr marL="0" indent="0">
              <a:buNone/>
            </a:pPr>
            <a:endParaRPr lang="en-US" dirty="0"/>
          </a:p>
        </p:txBody>
      </p:sp>
    </p:spTree>
    <p:extLst>
      <p:ext uri="{BB962C8B-B14F-4D97-AF65-F5344CB8AC3E}">
        <p14:creationId xmlns:p14="http://schemas.microsoft.com/office/powerpoint/2010/main" val="337970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B75F-A309-48CF-A087-848BE3EA3DED}"/>
              </a:ext>
            </a:extLst>
          </p:cNvPr>
          <p:cNvSpPr>
            <a:spLocks noGrp="1"/>
          </p:cNvSpPr>
          <p:nvPr>
            <p:ph type="title"/>
          </p:nvPr>
        </p:nvSpPr>
        <p:spPr>
          <a:xfrm>
            <a:off x="5113421" y="757770"/>
            <a:ext cx="5862811" cy="1001218"/>
          </a:xfrm>
        </p:spPr>
        <p:txBody>
          <a:bodyPr>
            <a:noAutofit/>
          </a:bodyPr>
          <a:lstStyle/>
          <a:p>
            <a:pPr lvl="0" algn="ctr" defTabSz="914400">
              <a:defRPr/>
            </a:pPr>
            <a:r>
              <a:rPr lang="en-US" sz="4000" b="1" dirty="0">
                <a:solidFill>
                  <a:srgbClr val="00337F"/>
                </a:solidFill>
                <a:effectLst>
                  <a:outerShdw blurRad="38100" dist="38100" dir="2700000" algn="tl">
                    <a:srgbClr val="000000">
                      <a:alpha val="43137"/>
                    </a:srgbClr>
                  </a:outerShdw>
                </a:effectLst>
                <a:latin typeface="Calibri" panose="020F0502020204030204"/>
              </a:rPr>
              <a:t>Health Center Locations</a:t>
            </a:r>
          </a:p>
        </p:txBody>
      </p:sp>
      <p:sp>
        <p:nvSpPr>
          <p:cNvPr id="3" name="Content Placeholder 2">
            <a:extLst>
              <a:ext uri="{FF2B5EF4-FFF2-40B4-BE49-F238E27FC236}">
                <a16:creationId xmlns:a16="http://schemas.microsoft.com/office/drawing/2014/main" id="{F1CAC8C2-0882-46C0-B314-DD5BB793B919}"/>
              </a:ext>
            </a:extLst>
          </p:cNvPr>
          <p:cNvSpPr>
            <a:spLocks noGrp="1"/>
          </p:cNvSpPr>
          <p:nvPr>
            <p:ph idx="1"/>
          </p:nvPr>
        </p:nvSpPr>
        <p:spPr>
          <a:xfrm>
            <a:off x="838200" y="1825625"/>
            <a:ext cx="4275221" cy="4351338"/>
          </a:xfrm>
        </p:spPr>
        <p:txBody>
          <a:bodyPr>
            <a:normAutofit fontScale="85000" lnSpcReduction="20000"/>
          </a:bodyPr>
          <a:lstStyle/>
          <a:p>
            <a:r>
              <a:rPr lang="en-US" sz="2800" b="1" dirty="0"/>
              <a:t>Magnolia</a:t>
            </a:r>
          </a:p>
          <a:p>
            <a:pPr lvl="1"/>
            <a:r>
              <a:rPr lang="en-US" sz="1900" dirty="0"/>
              <a:t>1320 Hemphill St. Ste 350</a:t>
            </a:r>
          </a:p>
          <a:p>
            <a:pPr lvl="1"/>
            <a:r>
              <a:rPr lang="en-US" sz="1900" b="1" i="1" dirty="0"/>
              <a:t>Bilingual physician- Dr. Campbell</a:t>
            </a:r>
          </a:p>
          <a:p>
            <a:pPr marL="0" indent="0">
              <a:buNone/>
            </a:pPr>
            <a:endParaRPr lang="en-US" sz="2800" dirty="0"/>
          </a:p>
          <a:p>
            <a:r>
              <a:rPr lang="en-US" sz="2800" b="1" dirty="0"/>
              <a:t>Riverside</a:t>
            </a:r>
          </a:p>
          <a:p>
            <a:pPr lvl="1"/>
            <a:r>
              <a:rPr lang="en-US" sz="1900" dirty="0"/>
              <a:t>Police Officer’s Association Building: </a:t>
            </a:r>
          </a:p>
          <a:p>
            <a:pPr lvl="1"/>
            <a:r>
              <a:rPr lang="en-US" sz="1900" dirty="0"/>
              <a:t>100 N. Forest Park Blvd, Ste 120</a:t>
            </a:r>
          </a:p>
          <a:p>
            <a:pPr lvl="1"/>
            <a:r>
              <a:rPr lang="en-US" sz="1900" b="1" i="1" dirty="0"/>
              <a:t>Bilingual physician- Dr. Mejia</a:t>
            </a:r>
          </a:p>
          <a:p>
            <a:pPr lvl="1"/>
            <a:endParaRPr lang="en-US" dirty="0"/>
          </a:p>
          <a:p>
            <a:r>
              <a:rPr lang="en-US" sz="2800" b="1" dirty="0"/>
              <a:t>Lake Worth</a:t>
            </a:r>
          </a:p>
          <a:p>
            <a:pPr lvl="1"/>
            <a:r>
              <a:rPr lang="en-US" sz="1900" dirty="0"/>
              <a:t>4701 Boat Club Road, Ste 325</a:t>
            </a:r>
          </a:p>
          <a:p>
            <a:pPr marL="342900" lvl="1" indent="0">
              <a:buNone/>
            </a:pPr>
            <a:endParaRPr lang="en-US" sz="2400" dirty="0"/>
          </a:p>
          <a:p>
            <a:r>
              <a:rPr lang="en-US" sz="2800" b="1" dirty="0"/>
              <a:t>Huguley</a:t>
            </a:r>
          </a:p>
          <a:p>
            <a:pPr lvl="1"/>
            <a:r>
              <a:rPr lang="en-US" sz="1900" dirty="0"/>
              <a:t>12001 South Freeway, Ste 208</a:t>
            </a:r>
          </a:p>
          <a:p>
            <a:pPr lvl="1"/>
            <a:r>
              <a:rPr lang="en-US" sz="1900" dirty="0"/>
              <a:t>Medical Office Building 5</a:t>
            </a:r>
          </a:p>
          <a:p>
            <a:pPr marL="342900" lvl="1" indent="0">
              <a:buNone/>
            </a:pPr>
            <a:endParaRPr lang="en-US" dirty="0"/>
          </a:p>
        </p:txBody>
      </p:sp>
      <p:pic>
        <p:nvPicPr>
          <p:cNvPr id="6" name="Picture 5">
            <a:extLst>
              <a:ext uri="{FF2B5EF4-FFF2-40B4-BE49-F238E27FC236}">
                <a16:creationId xmlns:a16="http://schemas.microsoft.com/office/drawing/2014/main" id="{0DA17242-B61E-4F18-9A32-185438E5C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54049"/>
            <a:ext cx="4242558" cy="2791157"/>
          </a:xfrm>
          <a:prstGeom prst="rect">
            <a:avLst/>
          </a:prstGeom>
        </p:spPr>
      </p:pic>
      <p:sp>
        <p:nvSpPr>
          <p:cNvPr id="4" name="TextBox 3">
            <a:extLst>
              <a:ext uri="{FF2B5EF4-FFF2-40B4-BE49-F238E27FC236}">
                <a16:creationId xmlns:a16="http://schemas.microsoft.com/office/drawing/2014/main" id="{02615EC4-96F8-4212-BF4E-B81479F758E6}"/>
              </a:ext>
            </a:extLst>
          </p:cNvPr>
          <p:cNvSpPr txBox="1"/>
          <p:nvPr/>
        </p:nvSpPr>
        <p:spPr>
          <a:xfrm>
            <a:off x="6719058" y="4511843"/>
            <a:ext cx="5204237" cy="2092881"/>
          </a:xfrm>
          <a:prstGeom prst="rect">
            <a:avLst/>
          </a:prstGeom>
          <a:noFill/>
        </p:spPr>
        <p:txBody>
          <a:bodyPr wrap="square" rtlCol="0">
            <a:spAutoFit/>
          </a:bodyPr>
          <a:lstStyle/>
          <a:p>
            <a:r>
              <a:rPr lang="en-US" sz="2200" u="sng" dirty="0"/>
              <a:t>Satellite Locations:</a:t>
            </a:r>
          </a:p>
          <a:p>
            <a:pPr marL="285750" indent="-285750">
              <a:buFont typeface="Arial" panose="020B0604020202020204" pitchFamily="34" charset="0"/>
              <a:buChar char="•"/>
            </a:pPr>
            <a:r>
              <a:rPr lang="en-US" dirty="0"/>
              <a:t>Bedford: 3024 State Hwy 121</a:t>
            </a:r>
          </a:p>
          <a:p>
            <a:pPr marL="285750" indent="-285750">
              <a:buFont typeface="Arial" panose="020B0604020202020204" pitchFamily="34" charset="0"/>
              <a:buChar char="•"/>
            </a:pPr>
            <a:r>
              <a:rPr lang="en-US" dirty="0"/>
              <a:t>Burleson: 2730 SW Wilshire Blvd</a:t>
            </a:r>
          </a:p>
          <a:p>
            <a:pPr marL="285750" indent="-285750">
              <a:buFont typeface="Arial" panose="020B0604020202020204" pitchFamily="34" charset="0"/>
              <a:buChar char="•"/>
            </a:pPr>
            <a:r>
              <a:rPr lang="en-US" dirty="0"/>
              <a:t>SW Fort Worth: 7001 Granbury Rd</a:t>
            </a:r>
          </a:p>
          <a:p>
            <a:pPr marL="285750" indent="-285750">
              <a:buFont typeface="Arial" panose="020B0604020202020204" pitchFamily="34" charset="0"/>
              <a:buChar char="•"/>
            </a:pPr>
            <a:r>
              <a:rPr lang="en-US" dirty="0"/>
              <a:t>Willow Park: 101 Crown Pointe Blvd, Ste 200</a:t>
            </a:r>
          </a:p>
          <a:p>
            <a:pPr marL="285750" indent="-285750">
              <a:buFont typeface="Arial" panose="020B0604020202020204" pitchFamily="34" charset="0"/>
              <a:buChar char="•"/>
            </a:pPr>
            <a:r>
              <a:rPr lang="en-US" dirty="0"/>
              <a:t>Keller: 100 Bourland Rd, Ste170</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63687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81485" y="6487614"/>
            <a:ext cx="2743200" cy="365125"/>
          </a:xfrm>
        </p:spPr>
        <p:txBody>
          <a:bodyPr/>
          <a:lstStyle/>
          <a:p>
            <a:fld id="{B93A5F3A-C1DE-424A-9F3D-AD4AB00002EA}" type="slidenum">
              <a:rPr lang="en-US" smtClean="0"/>
              <a:t>9</a:t>
            </a:fld>
            <a:endParaRPr lang="en-US" dirty="0"/>
          </a:p>
        </p:txBody>
      </p:sp>
      <p:graphicFrame>
        <p:nvGraphicFramePr>
          <p:cNvPr id="8" name="Diagram 7"/>
          <p:cNvGraphicFramePr/>
          <p:nvPr>
            <p:extLst>
              <p:ext uri="{D42A27DB-BD31-4B8C-83A1-F6EECF244321}">
                <p14:modId xmlns:p14="http://schemas.microsoft.com/office/powerpoint/2010/main" val="2394876629"/>
              </p:ext>
            </p:extLst>
          </p:nvPr>
        </p:nvGraphicFramePr>
        <p:xfrm>
          <a:off x="516706" y="1593669"/>
          <a:ext cx="11141894" cy="5119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4496887" y="597350"/>
            <a:ext cx="7161713" cy="1325563"/>
          </a:xfrm>
        </p:spPr>
        <p:txBody>
          <a:bodyPr>
            <a:normAutofit/>
          </a:bodyPr>
          <a:lstStyle/>
          <a:p>
            <a:pPr algn="ctr"/>
            <a:r>
              <a:rPr lang="en-US" sz="4000" b="1" dirty="0">
                <a:solidFill>
                  <a:srgbClr val="00337F"/>
                </a:solidFill>
                <a:effectLst>
                  <a:outerShdw blurRad="38100" dist="38100" dir="2700000" algn="tl">
                    <a:srgbClr val="000000">
                      <a:alpha val="43137"/>
                    </a:srgbClr>
                  </a:outerShdw>
                </a:effectLst>
                <a:latin typeface="+mn-lt"/>
                <a:ea typeface="+mn-ea"/>
                <a:cs typeface="+mn-cs"/>
              </a:rPr>
              <a:t>Consumer Choice Plan</a:t>
            </a:r>
          </a:p>
        </p:txBody>
      </p:sp>
    </p:spTree>
    <p:extLst>
      <p:ext uri="{BB962C8B-B14F-4D97-AF65-F5344CB8AC3E}">
        <p14:creationId xmlns:p14="http://schemas.microsoft.com/office/powerpoint/2010/main" val="2027743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FW Bran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W Brand" id="{4307E28C-044B-4FD8-915D-5F37DBD41A79}" vid="{08178E61-37B8-433D-8A51-42F615FAA16E}"/>
    </a:ext>
  </a:extLst>
</a:theme>
</file>

<file path=ppt/theme/theme4.xml><?xml version="1.0" encoding="utf-8"?>
<a:theme xmlns:a="http://schemas.openxmlformats.org/drawingml/2006/main" name="Alight – White background">
  <a:themeElements>
    <a:clrScheme name="Alight 3">
      <a:dk1>
        <a:srgbClr val="000000"/>
      </a:dk1>
      <a:lt1>
        <a:srgbClr val="FFFFFF"/>
      </a:lt1>
      <a:dk2>
        <a:srgbClr val="0C2028"/>
      </a:dk2>
      <a:lt2>
        <a:srgbClr val="FFF200"/>
      </a:lt2>
      <a:accent1>
        <a:srgbClr val="FFF200"/>
      </a:accent1>
      <a:accent2>
        <a:srgbClr val="0C2028"/>
      </a:accent2>
      <a:accent3>
        <a:srgbClr val="A1C3FD"/>
      </a:accent3>
      <a:accent4>
        <a:srgbClr val="8FE3DE"/>
      </a:accent4>
      <a:accent5>
        <a:srgbClr val="C3ABDA"/>
      </a:accent5>
      <a:accent6>
        <a:srgbClr val="FF9966"/>
      </a:accent6>
      <a:hlink>
        <a:srgbClr val="898989"/>
      </a:hlink>
      <a:folHlink>
        <a:srgbClr val="5E5F5F"/>
      </a:folHlink>
    </a:clrScheme>
    <a:fontScheme name="Custom 1">
      <a:majorFont>
        <a:latin typeface="FS Thrive Elliot"/>
        <a:ea typeface=""/>
        <a:cs typeface=""/>
      </a:majorFont>
      <a:minorFont>
        <a:latin typeface="FS Thrive Ellio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tx1"/>
          </a:solidFill>
        </a:ln>
      </a:spPr>
      <a:bodyPr/>
      <a:lstStyle/>
      <a:style>
        <a:lnRef idx="1">
          <a:schemeClr val="dk1"/>
        </a:lnRef>
        <a:fillRef idx="0">
          <a:schemeClr val="dk1"/>
        </a:fillRef>
        <a:effectRef idx="0">
          <a:schemeClr val="dk1"/>
        </a:effectRef>
        <a:fontRef idx="minor">
          <a:schemeClr val="tx1"/>
        </a:fontRef>
      </a:style>
    </a:lnDef>
    <a:txDef>
      <a:spPr/>
      <a:bodyPr wrap="square" lIns="0" tIns="0" rIns="0" bIns="0" rtlCol="0" anchor="t">
        <a:noAutofit/>
      </a:bodyPr>
      <a:lstStyle>
        <a:defPPr algn="l">
          <a:defRPr sz="1200" dirty="0" err="1" smtClean="0">
            <a:latin typeface="+mn-lt"/>
            <a:cs typeface="FS Thrive Elliot Regular"/>
          </a:defRPr>
        </a:defPPr>
      </a:lstStyle>
    </a:txDef>
  </a:objectDefaults>
  <a:extraClrSchemeLst/>
  <a:extLst>
    <a:ext uri="{05A4C25C-085E-4340-85A3-A5531E510DB2}">
      <thm15:themeFamily xmlns:thm15="http://schemas.microsoft.com/office/thememl/2012/main" name="Presentation2" id="{A57648B5-2556-F14C-90A1-9AAABC3A0F42}" vid="{1699DCE3-4A8E-1C42-B1D4-8395387613B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43832</TotalTime>
  <Words>2356</Words>
  <Application>Microsoft Office PowerPoint</Application>
  <PresentationFormat>Widescreen</PresentationFormat>
  <Paragraphs>394</Paragraphs>
  <Slides>30</Slides>
  <Notes>10</Notes>
  <HiddenSlides>0</HiddenSlides>
  <MMClips>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30</vt:i4>
      </vt:variant>
    </vt:vector>
  </HeadingPairs>
  <TitlesOfParts>
    <vt:vector size="52" baseType="lpstr">
      <vt:lpstr>ＭＳ Ｐゴシック</vt:lpstr>
      <vt:lpstr>Arial</vt:lpstr>
      <vt:lpstr>Calibri</vt:lpstr>
      <vt:lpstr>Calibri Light</vt:lpstr>
      <vt:lpstr>Century Gothic</vt:lpstr>
      <vt:lpstr>Courier New</vt:lpstr>
      <vt:lpstr>FS Thrive Elliot</vt:lpstr>
      <vt:lpstr>FS Thrive Elliot Heavy</vt:lpstr>
      <vt:lpstr>FS Thrive Elliot Regular</vt:lpstr>
      <vt:lpstr>Georgia</vt:lpstr>
      <vt:lpstr>Gill Sans</vt:lpstr>
      <vt:lpstr>Segoe UI</vt:lpstr>
      <vt:lpstr>System Font Regular</vt:lpstr>
      <vt:lpstr>Times</vt:lpstr>
      <vt:lpstr>Times New Roman</vt:lpstr>
      <vt:lpstr>UHC Sans Light</vt:lpstr>
      <vt:lpstr>UHC Sans Regular</vt:lpstr>
      <vt:lpstr>Wingdings</vt:lpstr>
      <vt:lpstr>Office Theme</vt:lpstr>
      <vt:lpstr>1_Office Theme</vt:lpstr>
      <vt:lpstr>CFW Brand</vt:lpstr>
      <vt:lpstr>Alight – White background</vt:lpstr>
      <vt:lpstr>OCTOBER 7 – October 25, 2024</vt:lpstr>
      <vt:lpstr>PowerPoint Presentation</vt:lpstr>
      <vt:lpstr>OE FAST FACTS</vt:lpstr>
      <vt:lpstr>Medical- BCBSTX      (BlueCross BlueShield of TX)</vt:lpstr>
      <vt:lpstr>PowerPoint Presentation</vt:lpstr>
      <vt:lpstr>Medical- BCBSTX      (BlueCross BlueShield of TX) </vt:lpstr>
      <vt:lpstr>Dedicated/ Primary Health Centers</vt:lpstr>
      <vt:lpstr>Health Center Locations</vt:lpstr>
      <vt:lpstr>Consumer Choice Plan</vt:lpstr>
      <vt:lpstr>A connected experience – right time, right resource</vt:lpstr>
      <vt:lpstr>Special Programs included with enrollment in either medical plan option</vt:lpstr>
      <vt:lpstr>PowerPoint Presentation</vt:lpstr>
      <vt:lpstr>Health Center Pharmacy Plan</vt:lpstr>
      <vt:lpstr>Health Savings Accounts</vt:lpstr>
      <vt:lpstr>Wellness- Ramp Health</vt:lpstr>
      <vt:lpstr>Wellness Premium Incentive</vt:lpstr>
      <vt:lpstr>PowerPoint Presentation</vt:lpstr>
      <vt:lpstr>PowerPoint Presentation</vt:lpstr>
      <vt:lpstr>Dental- MetLife</vt:lpstr>
      <vt:lpstr>Dental Plan Comparison</vt:lpstr>
      <vt:lpstr>2025 Dental Rates Monthly (per paycheck)</vt:lpstr>
      <vt:lpstr>Vision- MetLife</vt:lpstr>
      <vt:lpstr>Vision Plan Comparison</vt:lpstr>
      <vt:lpstr>2025 Vision Rates Monthly (per paycheck)</vt:lpstr>
      <vt:lpstr>PowerPoint Presentation</vt:lpstr>
      <vt:lpstr>Go online to the  Open Enrollment page  </vt:lpstr>
      <vt:lpstr>Online Enrollment</vt:lpstr>
      <vt:lpstr>   Member Portal Welcome Page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Duffie</dc:creator>
  <cp:lastModifiedBy>Hailey, Meagan</cp:lastModifiedBy>
  <cp:revision>808</cp:revision>
  <cp:lastPrinted>2017-06-13T16:06:40Z</cp:lastPrinted>
  <dcterms:created xsi:type="dcterms:W3CDTF">2016-11-15T22:06:58Z</dcterms:created>
  <dcterms:modified xsi:type="dcterms:W3CDTF">2024-10-01T21:14:51Z</dcterms:modified>
</cp:coreProperties>
</file>